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8"/>
  </p:notesMasterIdLst>
  <p:handoutMasterIdLst>
    <p:handoutMasterId r:id="rId149"/>
  </p:handoutMasterIdLst>
  <p:sldIdLst>
    <p:sldId id="256" r:id="rId2"/>
    <p:sldId id="365" r:id="rId3"/>
    <p:sldId id="380" r:id="rId4"/>
    <p:sldId id="422" r:id="rId5"/>
    <p:sldId id="381" r:id="rId6"/>
    <p:sldId id="367" r:id="rId7"/>
    <p:sldId id="352" r:id="rId8"/>
    <p:sldId id="368" r:id="rId9"/>
    <p:sldId id="382" r:id="rId10"/>
    <p:sldId id="369" r:id="rId11"/>
    <p:sldId id="370" r:id="rId12"/>
    <p:sldId id="385" r:id="rId13"/>
    <p:sldId id="371" r:id="rId14"/>
    <p:sldId id="372" r:id="rId15"/>
    <p:sldId id="373" r:id="rId16"/>
    <p:sldId id="288"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71" r:id="rId30"/>
    <p:sldId id="569" r:id="rId31"/>
    <p:sldId id="570" r:id="rId32"/>
    <p:sldId id="383" r:id="rId33"/>
    <p:sldId id="437" r:id="rId34"/>
    <p:sldId id="392" r:id="rId35"/>
    <p:sldId id="391" r:id="rId36"/>
    <p:sldId id="488" r:id="rId37"/>
    <p:sldId id="486" r:id="rId38"/>
    <p:sldId id="553" r:id="rId39"/>
    <p:sldId id="554" r:id="rId40"/>
    <p:sldId id="555" r:id="rId41"/>
    <p:sldId id="556" r:id="rId42"/>
    <p:sldId id="492" r:id="rId43"/>
    <p:sldId id="572" r:id="rId44"/>
    <p:sldId id="493" r:id="rId45"/>
    <p:sldId id="439" r:id="rId46"/>
    <p:sldId id="438" r:id="rId47"/>
    <p:sldId id="494" r:id="rId48"/>
    <p:sldId id="574" r:id="rId49"/>
    <p:sldId id="393" r:id="rId50"/>
    <p:sldId id="440" r:id="rId51"/>
    <p:sldId id="441" r:id="rId52"/>
    <p:sldId id="443" r:id="rId53"/>
    <p:sldId id="444" r:id="rId54"/>
    <p:sldId id="445" r:id="rId55"/>
    <p:sldId id="446" r:id="rId56"/>
    <p:sldId id="447" r:id="rId57"/>
    <p:sldId id="448" r:id="rId58"/>
    <p:sldId id="449" r:id="rId59"/>
    <p:sldId id="450" r:id="rId60"/>
    <p:sldId id="451" r:id="rId61"/>
    <p:sldId id="452" r:id="rId62"/>
    <p:sldId id="454" r:id="rId63"/>
    <p:sldId id="455" r:id="rId64"/>
    <p:sldId id="456" r:id="rId65"/>
    <p:sldId id="457" r:id="rId66"/>
    <p:sldId id="458" r:id="rId67"/>
    <p:sldId id="459" r:id="rId68"/>
    <p:sldId id="575" r:id="rId69"/>
    <p:sldId id="460" r:id="rId70"/>
    <p:sldId id="461" r:id="rId71"/>
    <p:sldId id="462" r:id="rId72"/>
    <p:sldId id="463" r:id="rId73"/>
    <p:sldId id="465" r:id="rId74"/>
    <p:sldId id="466" r:id="rId75"/>
    <p:sldId id="467" r:id="rId76"/>
    <p:sldId id="468" r:id="rId77"/>
    <p:sldId id="469" r:id="rId78"/>
    <p:sldId id="470" r:id="rId79"/>
    <p:sldId id="471" r:id="rId80"/>
    <p:sldId id="472" r:id="rId81"/>
    <p:sldId id="473" r:id="rId82"/>
    <p:sldId id="474" r:id="rId83"/>
    <p:sldId id="476" r:id="rId84"/>
    <p:sldId id="477" r:id="rId85"/>
    <p:sldId id="478" r:id="rId86"/>
    <p:sldId id="576" r:id="rId87"/>
    <p:sldId id="479" r:id="rId88"/>
    <p:sldId id="480" r:id="rId89"/>
    <p:sldId id="482" r:id="rId90"/>
    <p:sldId id="484" r:id="rId91"/>
    <p:sldId id="498" r:id="rId92"/>
    <p:sldId id="550" r:id="rId93"/>
    <p:sldId id="376" r:id="rId94"/>
    <p:sldId id="386" r:id="rId95"/>
    <p:sldId id="496" r:id="rId96"/>
    <p:sldId id="497" r:id="rId97"/>
    <p:sldId id="499" r:id="rId98"/>
    <p:sldId id="501" r:id="rId99"/>
    <p:sldId id="502" r:id="rId100"/>
    <p:sldId id="503" r:id="rId101"/>
    <p:sldId id="500" r:id="rId102"/>
    <p:sldId id="505" r:id="rId103"/>
    <p:sldId id="506" r:id="rId104"/>
    <p:sldId id="508" r:id="rId105"/>
    <p:sldId id="507" r:id="rId106"/>
    <p:sldId id="504" r:id="rId107"/>
    <p:sldId id="509" r:id="rId108"/>
    <p:sldId id="510" r:id="rId109"/>
    <p:sldId id="511" r:id="rId110"/>
    <p:sldId id="512" r:id="rId111"/>
    <p:sldId id="513" r:id="rId112"/>
    <p:sldId id="400" r:id="rId113"/>
    <p:sldId id="514" r:id="rId114"/>
    <p:sldId id="515" r:id="rId115"/>
    <p:sldId id="516" r:id="rId116"/>
    <p:sldId id="517" r:id="rId117"/>
    <p:sldId id="518" r:id="rId118"/>
    <p:sldId id="519" r:id="rId119"/>
    <p:sldId id="520" r:id="rId120"/>
    <p:sldId id="521" r:id="rId121"/>
    <p:sldId id="523" r:id="rId122"/>
    <p:sldId id="524" r:id="rId123"/>
    <p:sldId id="525" r:id="rId124"/>
    <p:sldId id="526" r:id="rId125"/>
    <p:sldId id="527" r:id="rId126"/>
    <p:sldId id="541" r:id="rId127"/>
    <p:sldId id="394" r:id="rId128"/>
    <p:sldId id="551" r:id="rId129"/>
    <p:sldId id="549" r:id="rId130"/>
    <p:sldId id="552" r:id="rId131"/>
    <p:sldId id="536" r:id="rId132"/>
    <p:sldId id="537" r:id="rId133"/>
    <p:sldId id="539" r:id="rId134"/>
    <p:sldId id="530" r:id="rId135"/>
    <p:sldId id="540" r:id="rId136"/>
    <p:sldId id="531" r:id="rId137"/>
    <p:sldId id="532" r:id="rId138"/>
    <p:sldId id="533" r:id="rId139"/>
    <p:sldId id="534" r:id="rId140"/>
    <p:sldId id="299" r:id="rId141"/>
    <p:sldId id="543" r:id="rId142"/>
    <p:sldId id="485" r:id="rId143"/>
    <p:sldId id="528" r:id="rId144"/>
    <p:sldId id="266" r:id="rId145"/>
    <p:sldId id="544" r:id="rId146"/>
    <p:sldId id="545" r:id="rId1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4" userDrawn="1">
          <p15:clr>
            <a:srgbClr val="A4A3A4"/>
          </p15:clr>
        </p15:guide>
        <p15:guide id="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kholder, Cordelia (DOE)" initials="BC(" lastIdx="0" clrIdx="0">
    <p:extLst>
      <p:ext uri="{19B8F6BF-5375-455C-9EA6-DF929625EA0E}">
        <p15:presenceInfo xmlns:p15="http://schemas.microsoft.com/office/powerpoint/2012/main" userId="S-1-5-21-3102109963-2641124013-111641105-9645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7F2"/>
    <a:srgbClr val="FFCD2D"/>
    <a:srgbClr val="4CA3B4"/>
    <a:srgbClr val="E20D38"/>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85" autoAdjust="0"/>
    <p:restoredTop sz="93735" autoAdjust="0"/>
  </p:normalViewPr>
  <p:slideViewPr>
    <p:cSldViewPr snapToObjects="1">
      <p:cViewPr varScale="1">
        <p:scale>
          <a:sx n="115" d="100"/>
          <a:sy n="115" d="100"/>
        </p:scale>
        <p:origin x="188" y="68"/>
      </p:cViewPr>
      <p:guideLst>
        <p:guide orient="horz" pos="2484"/>
        <p:guide/>
      </p:guideLst>
    </p:cSldViewPr>
  </p:slideViewPr>
  <p:outlineViewPr>
    <p:cViewPr>
      <p:scale>
        <a:sx n="33" d="100"/>
        <a:sy n="33" d="100"/>
      </p:scale>
      <p:origin x="0" y="-99379"/>
    </p:cViewPr>
  </p:outlineViewPr>
  <p:notesTextViewPr>
    <p:cViewPr>
      <p:scale>
        <a:sx n="3" d="2"/>
        <a:sy n="3" d="2"/>
      </p:scale>
      <p:origin x="0" y="0"/>
    </p:cViewPr>
  </p:notesTextViewPr>
  <p:sorterViewPr>
    <p:cViewPr>
      <p:scale>
        <a:sx n="100" d="100"/>
        <a:sy n="100" d="100"/>
      </p:scale>
      <p:origin x="0" y="-18682"/>
    </p:cViewPr>
  </p:sorterViewPr>
  <p:notesViewPr>
    <p:cSldViewPr snapToObjects="1">
      <p:cViewPr varScale="1">
        <p:scale>
          <a:sx n="78" d="100"/>
          <a:sy n="78" d="100"/>
        </p:scale>
        <p:origin x="3474" y="90"/>
      </p:cViewPr>
      <p:guideLst/>
    </p:cSldViewPr>
  </p:notesViewPr>
  <p:gridSpacing cx="38100" cy="381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519C6-6F8A-481A-8794-D7403E1123B8}"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n-US"/>
        </a:p>
      </dgm:t>
    </dgm:pt>
    <dgm:pt modelId="{9F58AF59-2F2F-45CE-85E9-EDF659E07C94}">
      <dgm:prSet phldrT="[Text]" custT="1">
        <dgm:style>
          <a:lnRef idx="0">
            <a:scrgbClr r="0" g="0" b="0"/>
          </a:lnRef>
          <a:fillRef idx="0">
            <a:scrgbClr r="0" g="0" b="0"/>
          </a:fillRef>
          <a:effectRef idx="0">
            <a:scrgbClr r="0" g="0" b="0"/>
          </a:effectRef>
          <a:fontRef idx="minor">
            <a:schemeClr val="lt1"/>
          </a:fontRef>
        </dgm:style>
      </dgm:prSet>
      <dgm:spPr>
        <a:solidFill>
          <a:srgbClr val="D50032"/>
        </a:solidFill>
        <a:ln w="50800">
          <a:solidFill>
            <a:schemeClr val="tx1"/>
          </a:solidFill>
        </a:ln>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1" dirty="0" smtClean="0">
              <a:latin typeface="Trebuchet MS" panose="020B0603020202020204" pitchFamily="34" charset="0"/>
            </a:rPr>
            <a:t>Documenting Processes</a:t>
          </a:r>
        </a:p>
        <a:p>
          <a:pPr lvl="0" algn="l" defTabSz="2889250">
            <a:lnSpc>
              <a:spcPct val="90000"/>
            </a:lnSpc>
            <a:spcBef>
              <a:spcPct val="0"/>
            </a:spcBef>
            <a:spcAft>
              <a:spcPct val="35000"/>
            </a:spcAft>
          </a:pPr>
          <a:endParaRPr lang="en-US" sz="2400" dirty="0">
            <a:latin typeface="Trebuchet MS" panose="020B0603020202020204" pitchFamily="34" charset="0"/>
          </a:endParaRPr>
        </a:p>
      </dgm:t>
    </dgm:pt>
    <dgm:pt modelId="{4EFD8FD0-B07A-4445-95B5-27225E42980B}" type="parTrans" cxnId="{624F3AA6-DAA9-443A-85BE-D7AF92FC9EEA}">
      <dgm:prSet/>
      <dgm:spPr/>
      <dgm:t>
        <a:bodyPr/>
        <a:lstStyle/>
        <a:p>
          <a:endParaRPr lang="en-US"/>
        </a:p>
      </dgm:t>
    </dgm:pt>
    <dgm:pt modelId="{D4BE2945-FD90-42BC-82EB-959B950FFE4A}" type="sibTrans" cxnId="{624F3AA6-DAA9-443A-85BE-D7AF92FC9EEA}">
      <dgm:prSet/>
      <dgm:spPr/>
      <dgm:t>
        <a:bodyPr/>
        <a:lstStyle/>
        <a:p>
          <a:endParaRPr lang="en-US"/>
        </a:p>
      </dgm:t>
    </dgm:pt>
    <dgm:pt modelId="{7B1A706A-3F91-429C-ADA0-4F4E2DA9CBB9}">
      <dgm:prSet phldrT="[Text]" custT="1"/>
      <dgm:spPr>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smtClean="0">
              <a:latin typeface="Trebuchet MS" panose="020B0603020202020204" pitchFamily="34" charset="0"/>
            </a:rPr>
            <a:t>Document, maintain and review annually the division’s process for MOE data collection and submission </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smtClean="0">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i="1" dirty="0" smtClean="0">
              <a:latin typeface="Trebuchet MS" panose="020B0603020202020204" pitchFamily="34" charset="0"/>
            </a:rPr>
            <a:t>Is the process documented?</a:t>
          </a:r>
          <a:endParaRPr lang="en-US" sz="1200" i="1" dirty="0"/>
        </a:p>
      </dgm:t>
    </dgm:pt>
    <dgm:pt modelId="{6185DCB9-FC88-4299-88C7-4D3C4A50F9FD}" type="parTrans" cxnId="{C83593E6-D4ED-443B-9EEB-FD9BDC008C7A}">
      <dgm:prSet/>
      <dgm:spPr/>
      <dgm:t>
        <a:bodyPr/>
        <a:lstStyle/>
        <a:p>
          <a:endParaRPr lang="en-US"/>
        </a:p>
      </dgm:t>
    </dgm:pt>
    <dgm:pt modelId="{7A927CFB-8540-4A36-8193-489CDD52CFD7}" type="sibTrans" cxnId="{C83593E6-D4ED-443B-9EEB-FD9BDC008C7A}">
      <dgm:prSet/>
      <dgm:spPr/>
      <dgm:t>
        <a:bodyPr/>
        <a:lstStyle/>
        <a:p>
          <a:endParaRPr lang="en-US"/>
        </a:p>
      </dgm:t>
    </dgm:pt>
    <dgm:pt modelId="{4D127CB1-7B16-4E41-8D08-B2D04B70E0EC}">
      <dgm:prSet phldrT="[Text]" custT="1"/>
      <dgm:spPr>
        <a:solidFill>
          <a:srgbClr val="D50032"/>
        </a:solidFill>
        <a:ln w="57150">
          <a:solidFill>
            <a:schemeClr val="tx1"/>
          </a:solidFill>
        </a:ln>
      </dgm:spPr>
      <dgm:t>
        <a:bodyPr/>
        <a:lstStyle/>
        <a:p>
          <a:r>
            <a:rPr lang="en-US" sz="2400" b="1" dirty="0" smtClean="0">
              <a:latin typeface="Trebuchet MS" panose="020B0603020202020204" pitchFamily="34" charset="0"/>
            </a:rPr>
            <a:t>Categorizing Expenses and Maintaining Documentation</a:t>
          </a:r>
          <a:endParaRPr lang="en-US" sz="2400" b="1" dirty="0">
            <a:latin typeface="Trebuchet MS" panose="020B0603020202020204" pitchFamily="34" charset="0"/>
          </a:endParaRPr>
        </a:p>
      </dgm:t>
    </dgm:pt>
    <dgm:pt modelId="{B4ECD801-ABEC-4B73-933E-7FEBF56DD45B}" type="parTrans" cxnId="{AFCB9DEA-1450-4E6E-B37D-2595100A88CC}">
      <dgm:prSet/>
      <dgm:spPr/>
      <dgm:t>
        <a:bodyPr/>
        <a:lstStyle/>
        <a:p>
          <a:endParaRPr lang="en-US"/>
        </a:p>
      </dgm:t>
    </dgm:pt>
    <dgm:pt modelId="{CF1C6003-2211-4A19-9846-CB9259028437}" type="sibTrans" cxnId="{AFCB9DEA-1450-4E6E-B37D-2595100A88CC}">
      <dgm:prSet/>
      <dgm:spPr/>
      <dgm:t>
        <a:bodyPr/>
        <a:lstStyle/>
        <a:p>
          <a:endParaRPr lang="en-US"/>
        </a:p>
      </dgm:t>
    </dgm:pt>
    <dgm:pt modelId="{B4DB058A-814E-445F-9DB8-996F3D20B5C7}">
      <dgm:prSet phldrT="[Text]" custT="1"/>
      <dgm:spPr>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smtClean="0">
              <a:latin typeface="Trebuchet MS" panose="020B0603020202020204" pitchFamily="34" charset="0"/>
            </a:rPr>
            <a:t>Ensure all backup sources for expenditures are categorized and maintained </a:t>
          </a:r>
        </a:p>
        <a:p>
          <a:pPr lvl="0" defTabSz="622300">
            <a:lnSpc>
              <a:spcPct val="90000"/>
            </a:lnSpc>
            <a:spcBef>
              <a:spcPct val="0"/>
            </a:spcBef>
            <a:spcAft>
              <a:spcPct val="35000"/>
            </a:spcAft>
          </a:pPr>
          <a:endParaRPr lang="en-US" sz="1400" dirty="0"/>
        </a:p>
      </dgm:t>
    </dgm:pt>
    <dgm:pt modelId="{C37717B0-E94B-42D0-90F5-7161393F30EA}" type="parTrans" cxnId="{E504D839-0FAA-40C0-801E-A37ACAD5598F}">
      <dgm:prSet/>
      <dgm:spPr/>
      <dgm:t>
        <a:bodyPr/>
        <a:lstStyle/>
        <a:p>
          <a:endParaRPr lang="en-US"/>
        </a:p>
      </dgm:t>
    </dgm:pt>
    <dgm:pt modelId="{547F0FCA-8AB0-4169-A500-20D9E83C82CE}" type="sibTrans" cxnId="{E504D839-0FAA-40C0-801E-A37ACAD5598F}">
      <dgm:prSet/>
      <dgm:spPr/>
      <dgm:t>
        <a:bodyPr/>
        <a:lstStyle/>
        <a:p>
          <a:endParaRPr lang="en-US"/>
        </a:p>
      </dgm:t>
    </dgm:pt>
    <dgm:pt modelId="{863127D6-33A8-4972-AF8B-593B8EB4A880}">
      <dgm:prSet phldrT="[Text]" custT="1"/>
      <dgm:spPr>
        <a:solidFill>
          <a:srgbClr val="D50032"/>
        </a:solidFill>
        <a:ln w="66675">
          <a:solidFill>
            <a:schemeClr val="tx1"/>
          </a:solidFill>
        </a:ln>
      </dgm:spPr>
      <dgm:t>
        <a:bodyPr/>
        <a:lstStyle/>
        <a:p>
          <a:r>
            <a:rPr lang="en-US" sz="2400" b="1" dirty="0" smtClean="0">
              <a:latin typeface="Trebuchet MS" panose="020B0603020202020204" pitchFamily="34" charset="0"/>
            </a:rPr>
            <a:t>Separating State and Local Funds </a:t>
          </a:r>
          <a:endParaRPr lang="en-US" sz="2400" b="1" dirty="0">
            <a:latin typeface="Trebuchet MS" panose="020B0603020202020204" pitchFamily="34" charset="0"/>
          </a:endParaRPr>
        </a:p>
      </dgm:t>
    </dgm:pt>
    <dgm:pt modelId="{B166A938-0995-4B6E-A19D-B38F74325D67}" type="parTrans" cxnId="{7038EFC7-C5E3-4A6B-A0B7-F9B63EC137D7}">
      <dgm:prSet/>
      <dgm:spPr/>
      <dgm:t>
        <a:bodyPr/>
        <a:lstStyle/>
        <a:p>
          <a:endParaRPr lang="en-US"/>
        </a:p>
      </dgm:t>
    </dgm:pt>
    <dgm:pt modelId="{7F37989C-0477-43B6-BAAC-EEF0DFFEFCFB}" type="sibTrans" cxnId="{7038EFC7-C5E3-4A6B-A0B7-F9B63EC137D7}">
      <dgm:prSet/>
      <dgm:spPr/>
      <dgm:t>
        <a:bodyPr/>
        <a:lstStyle/>
        <a:p>
          <a:endParaRPr lang="en-US"/>
        </a:p>
      </dgm:t>
    </dgm:pt>
    <dgm:pt modelId="{CE741304-0BED-4B26-881C-504876783D01}">
      <dgm:prSet phldrT="[Text]" custT="1"/>
      <dgm:spPr>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smtClean="0">
              <a:latin typeface="Trebuchet MS" panose="020B0603020202020204" pitchFamily="34" charset="0"/>
            </a:rPr>
            <a:t>Separate State and local funds used for all expenditures (FEDERAL FUNDS ARE EXCLUDED)</a:t>
          </a:r>
        </a:p>
        <a:p>
          <a:pPr lvl="0" defTabSz="622300">
            <a:lnSpc>
              <a:spcPct val="90000"/>
            </a:lnSpc>
            <a:spcBef>
              <a:spcPct val="0"/>
            </a:spcBef>
            <a:spcAft>
              <a:spcPct val="35000"/>
            </a:spcAft>
          </a:pPr>
          <a:endParaRPr lang="en-US" dirty="0"/>
        </a:p>
      </dgm:t>
    </dgm:pt>
    <dgm:pt modelId="{E1202756-DE3E-4D4F-8136-CB9BE0A27C94}" type="parTrans" cxnId="{C2824E12-C4C1-404E-AE9C-31FC4B5BC1D2}">
      <dgm:prSet/>
      <dgm:spPr/>
      <dgm:t>
        <a:bodyPr/>
        <a:lstStyle/>
        <a:p>
          <a:endParaRPr lang="en-US"/>
        </a:p>
      </dgm:t>
    </dgm:pt>
    <dgm:pt modelId="{3EBFE6AB-C69A-4C58-90BA-4A3453CECE79}" type="sibTrans" cxnId="{C2824E12-C4C1-404E-AE9C-31FC4B5BC1D2}">
      <dgm:prSet/>
      <dgm:spPr/>
      <dgm:t>
        <a:bodyPr/>
        <a:lstStyle/>
        <a:p>
          <a:endParaRPr lang="en-US"/>
        </a:p>
      </dgm:t>
    </dgm:pt>
    <dgm:pt modelId="{F5C4DD3F-B348-4041-BE29-482DCCD546AF}">
      <dgm:prSet custT="1"/>
      <dgm:spPr>
        <a:solidFill>
          <a:srgbClr val="E20D38"/>
        </a:solidFill>
        <a:ln w="69850">
          <a:solidFill>
            <a:schemeClr val="tx1"/>
          </a:solidFill>
        </a:ln>
      </dgm:spPr>
      <dgm:t>
        <a:bodyPr/>
        <a:lstStyle/>
        <a:p>
          <a:r>
            <a:rPr lang="en-US" sz="2400" b="1" dirty="0" smtClean="0">
              <a:latin typeface="Trebuchet MS" panose="020B0603020202020204" pitchFamily="34" charset="0"/>
            </a:rPr>
            <a:t>Monitoring and Audit Purposes</a:t>
          </a:r>
          <a:endParaRPr lang="en-US" sz="2400" b="1" dirty="0"/>
        </a:p>
      </dgm:t>
    </dgm:pt>
    <dgm:pt modelId="{0F48AD11-B660-430C-9194-7F51BDBC6F76}" type="parTrans" cxnId="{3C7F4745-2970-419C-9ACC-24C7723D32E6}">
      <dgm:prSet/>
      <dgm:spPr/>
      <dgm:t>
        <a:bodyPr/>
        <a:lstStyle/>
        <a:p>
          <a:endParaRPr lang="en-US"/>
        </a:p>
      </dgm:t>
    </dgm:pt>
    <dgm:pt modelId="{5A57B3EF-2F56-4749-8607-8D88CC15F23D}" type="sibTrans" cxnId="{3C7F4745-2970-419C-9ACC-24C7723D32E6}">
      <dgm:prSet/>
      <dgm:spPr/>
      <dgm:t>
        <a:bodyPr/>
        <a:lstStyle/>
        <a:p>
          <a:endParaRPr lang="en-US"/>
        </a:p>
      </dgm:t>
    </dgm:pt>
    <dgm:pt modelId="{8EE10CA8-6653-45E3-813A-52BB2B583167}" type="pres">
      <dgm:prSet presAssocID="{DFB519C6-6F8A-481A-8794-D7403E1123B8}" presName="Name0" presStyleCnt="0">
        <dgm:presLayoutVars>
          <dgm:chMax val="5"/>
          <dgm:chPref val="5"/>
          <dgm:dir/>
          <dgm:animLvl val="lvl"/>
        </dgm:presLayoutVars>
      </dgm:prSet>
      <dgm:spPr/>
      <dgm:t>
        <a:bodyPr/>
        <a:lstStyle/>
        <a:p>
          <a:endParaRPr lang="en-US"/>
        </a:p>
      </dgm:t>
    </dgm:pt>
    <dgm:pt modelId="{58AFDDCC-CB7D-4A3A-9CB0-C8A132111B46}" type="pres">
      <dgm:prSet presAssocID="{9F58AF59-2F2F-45CE-85E9-EDF659E07C94}" presName="parentText1" presStyleLbl="node1" presStyleIdx="0" presStyleCnt="4" custScaleX="122657" custScaleY="151612" custLinFactNeighborX="3813" custLinFactNeighborY="-22412">
        <dgm:presLayoutVars>
          <dgm:chMax/>
          <dgm:chPref val="3"/>
          <dgm:bulletEnabled val="1"/>
        </dgm:presLayoutVars>
      </dgm:prSet>
      <dgm:spPr/>
      <dgm:t>
        <a:bodyPr/>
        <a:lstStyle/>
        <a:p>
          <a:endParaRPr lang="en-US"/>
        </a:p>
      </dgm:t>
    </dgm:pt>
    <dgm:pt modelId="{39B8083F-5F5F-4B33-977E-491F43009A25}" type="pres">
      <dgm:prSet presAssocID="{9F58AF59-2F2F-45CE-85E9-EDF659E07C94}" presName="childText1" presStyleLbl="solidAlignAcc1" presStyleIdx="0" presStyleCnt="3" custScaleX="71681" custScaleY="123363" custLinFactNeighborX="-49067" custLinFactNeighborY="9239">
        <dgm:presLayoutVars>
          <dgm:chMax val="0"/>
          <dgm:chPref val="0"/>
          <dgm:bulletEnabled val="1"/>
        </dgm:presLayoutVars>
      </dgm:prSet>
      <dgm:spPr/>
      <dgm:t>
        <a:bodyPr/>
        <a:lstStyle/>
        <a:p>
          <a:endParaRPr lang="en-US"/>
        </a:p>
      </dgm:t>
    </dgm:pt>
    <dgm:pt modelId="{8AFFF99A-56E0-4351-A068-CA6F3E5A46FA}" type="pres">
      <dgm:prSet presAssocID="{4D127CB1-7B16-4E41-8D08-B2D04B70E0EC}" presName="parentText2" presStyleLbl="node1" presStyleIdx="1" presStyleCnt="4" custScaleX="137907" custScaleY="148999" custLinFactNeighborX="1749" custLinFactNeighborY="-12263">
        <dgm:presLayoutVars>
          <dgm:chMax/>
          <dgm:chPref val="3"/>
          <dgm:bulletEnabled val="1"/>
        </dgm:presLayoutVars>
      </dgm:prSet>
      <dgm:spPr/>
      <dgm:t>
        <a:bodyPr/>
        <a:lstStyle/>
        <a:p>
          <a:endParaRPr lang="en-US"/>
        </a:p>
      </dgm:t>
    </dgm:pt>
    <dgm:pt modelId="{159CB944-CD17-466F-AF63-82783E14F2AE}" type="pres">
      <dgm:prSet presAssocID="{4D127CB1-7B16-4E41-8D08-B2D04B70E0EC}" presName="childText2" presStyleLbl="solidAlignAcc1" presStyleIdx="1" presStyleCnt="3" custScaleX="60910" custScaleY="86603" custLinFactNeighborX="-73412" custLinFactNeighborY="-1299">
        <dgm:presLayoutVars>
          <dgm:chMax val="0"/>
          <dgm:chPref val="0"/>
          <dgm:bulletEnabled val="1"/>
        </dgm:presLayoutVars>
      </dgm:prSet>
      <dgm:spPr/>
      <dgm:t>
        <a:bodyPr/>
        <a:lstStyle/>
        <a:p>
          <a:endParaRPr lang="en-US"/>
        </a:p>
      </dgm:t>
    </dgm:pt>
    <dgm:pt modelId="{7748E159-F99A-4D7D-BC71-95A7C69F9766}" type="pres">
      <dgm:prSet presAssocID="{863127D6-33A8-4972-AF8B-593B8EB4A880}" presName="parentText3" presStyleLbl="node1" presStyleIdx="2" presStyleCnt="4" custScaleX="158978" custScaleY="135394" custLinFactNeighborX="461" custLinFactNeighborY="22241">
        <dgm:presLayoutVars>
          <dgm:chMax/>
          <dgm:chPref val="3"/>
          <dgm:bulletEnabled val="1"/>
        </dgm:presLayoutVars>
      </dgm:prSet>
      <dgm:spPr/>
      <dgm:t>
        <a:bodyPr/>
        <a:lstStyle/>
        <a:p>
          <a:endParaRPr lang="en-US"/>
        </a:p>
      </dgm:t>
    </dgm:pt>
    <dgm:pt modelId="{443C351B-7F4D-42E5-8915-EE0A8BE17444}" type="pres">
      <dgm:prSet presAssocID="{863127D6-33A8-4972-AF8B-593B8EB4A880}" presName="childText3" presStyleLbl="solidAlignAcc1" presStyleIdx="2" presStyleCnt="3" custScaleX="70432" custScaleY="28564" custLinFactNeighborX="-87611" custLinFactNeighborY="-16347">
        <dgm:presLayoutVars>
          <dgm:chMax val="0"/>
          <dgm:chPref val="0"/>
          <dgm:bulletEnabled val="1"/>
        </dgm:presLayoutVars>
      </dgm:prSet>
      <dgm:spPr/>
      <dgm:t>
        <a:bodyPr/>
        <a:lstStyle/>
        <a:p>
          <a:endParaRPr lang="en-US"/>
        </a:p>
      </dgm:t>
    </dgm:pt>
    <dgm:pt modelId="{D8000C41-3A5F-46FE-9F6A-5E47B64C029C}" type="pres">
      <dgm:prSet presAssocID="{F5C4DD3F-B348-4041-BE29-482DCCD546AF}" presName="parentText4" presStyleLbl="node1" presStyleIdx="3" presStyleCnt="4" custScaleX="222199" custScaleY="148558" custLinFactNeighborX="-7480" custLinFactNeighborY="54892">
        <dgm:presLayoutVars>
          <dgm:chMax/>
          <dgm:chPref val="3"/>
          <dgm:bulletEnabled val="1"/>
        </dgm:presLayoutVars>
      </dgm:prSet>
      <dgm:spPr/>
      <dgm:t>
        <a:bodyPr/>
        <a:lstStyle/>
        <a:p>
          <a:endParaRPr lang="en-US"/>
        </a:p>
      </dgm:t>
    </dgm:pt>
  </dgm:ptLst>
  <dgm:cxnLst>
    <dgm:cxn modelId="{E504D839-0FAA-40C0-801E-A37ACAD5598F}" srcId="{4D127CB1-7B16-4E41-8D08-B2D04B70E0EC}" destId="{B4DB058A-814E-445F-9DB8-996F3D20B5C7}" srcOrd="0" destOrd="0" parTransId="{C37717B0-E94B-42D0-90F5-7161393F30EA}" sibTransId="{547F0FCA-8AB0-4169-A500-20D9E83C82CE}"/>
    <dgm:cxn modelId="{324F4F22-A933-4F3A-AF34-49F3CE013689}" type="presOf" srcId="{863127D6-33A8-4972-AF8B-593B8EB4A880}" destId="{7748E159-F99A-4D7D-BC71-95A7C69F9766}" srcOrd="0" destOrd="0" presId="urn:microsoft.com/office/officeart/2009/3/layout/IncreasingArrowsProcess"/>
    <dgm:cxn modelId="{C83593E6-D4ED-443B-9EEB-FD9BDC008C7A}" srcId="{9F58AF59-2F2F-45CE-85E9-EDF659E07C94}" destId="{7B1A706A-3F91-429C-ADA0-4F4E2DA9CBB9}" srcOrd="0" destOrd="0" parTransId="{6185DCB9-FC88-4299-88C7-4D3C4A50F9FD}" sibTransId="{7A927CFB-8540-4A36-8193-489CDD52CFD7}"/>
    <dgm:cxn modelId="{C4298229-4022-46BF-90DC-FBEB8BD54CD4}" type="presOf" srcId="{DFB519C6-6F8A-481A-8794-D7403E1123B8}" destId="{8EE10CA8-6653-45E3-813A-52BB2B583167}" srcOrd="0" destOrd="0" presId="urn:microsoft.com/office/officeart/2009/3/layout/IncreasingArrowsProcess"/>
    <dgm:cxn modelId="{624F3AA6-DAA9-443A-85BE-D7AF92FC9EEA}" srcId="{DFB519C6-6F8A-481A-8794-D7403E1123B8}" destId="{9F58AF59-2F2F-45CE-85E9-EDF659E07C94}" srcOrd="0" destOrd="0" parTransId="{4EFD8FD0-B07A-4445-95B5-27225E42980B}" sibTransId="{D4BE2945-FD90-42BC-82EB-959B950FFE4A}"/>
    <dgm:cxn modelId="{7AB29614-79A1-4167-ACBD-0ECAB6656F54}" type="presOf" srcId="{F5C4DD3F-B348-4041-BE29-482DCCD546AF}" destId="{D8000C41-3A5F-46FE-9F6A-5E47B64C029C}" srcOrd="0" destOrd="0" presId="urn:microsoft.com/office/officeart/2009/3/layout/IncreasingArrowsProcess"/>
    <dgm:cxn modelId="{8C6D84E8-70AA-4224-A6E7-38EACE8AC791}" type="presOf" srcId="{CE741304-0BED-4B26-881C-504876783D01}" destId="{443C351B-7F4D-42E5-8915-EE0A8BE17444}" srcOrd="0" destOrd="0" presId="urn:microsoft.com/office/officeart/2009/3/layout/IncreasingArrowsProcess"/>
    <dgm:cxn modelId="{CE6E9C9F-39BC-4A7D-8986-E81C2B4C8E67}" type="presOf" srcId="{9F58AF59-2F2F-45CE-85E9-EDF659E07C94}" destId="{58AFDDCC-CB7D-4A3A-9CB0-C8A132111B46}" srcOrd="0" destOrd="0" presId="urn:microsoft.com/office/officeart/2009/3/layout/IncreasingArrowsProcess"/>
    <dgm:cxn modelId="{AFCB9DEA-1450-4E6E-B37D-2595100A88CC}" srcId="{DFB519C6-6F8A-481A-8794-D7403E1123B8}" destId="{4D127CB1-7B16-4E41-8D08-B2D04B70E0EC}" srcOrd="1" destOrd="0" parTransId="{B4ECD801-ABEC-4B73-933E-7FEBF56DD45B}" sibTransId="{CF1C6003-2211-4A19-9846-CB9259028437}"/>
    <dgm:cxn modelId="{68C715E8-23FB-4CE0-964A-2578937134F4}" type="presOf" srcId="{7B1A706A-3F91-429C-ADA0-4F4E2DA9CBB9}" destId="{39B8083F-5F5F-4B33-977E-491F43009A25}" srcOrd="0" destOrd="0" presId="urn:microsoft.com/office/officeart/2009/3/layout/IncreasingArrowsProcess"/>
    <dgm:cxn modelId="{06315EED-2998-4625-B97B-A1C05303414B}" type="presOf" srcId="{B4DB058A-814E-445F-9DB8-996F3D20B5C7}" destId="{159CB944-CD17-466F-AF63-82783E14F2AE}" srcOrd="0" destOrd="0" presId="urn:microsoft.com/office/officeart/2009/3/layout/IncreasingArrowsProcess"/>
    <dgm:cxn modelId="{C2824E12-C4C1-404E-AE9C-31FC4B5BC1D2}" srcId="{863127D6-33A8-4972-AF8B-593B8EB4A880}" destId="{CE741304-0BED-4B26-881C-504876783D01}" srcOrd="0" destOrd="0" parTransId="{E1202756-DE3E-4D4F-8136-CB9BE0A27C94}" sibTransId="{3EBFE6AB-C69A-4C58-90BA-4A3453CECE79}"/>
    <dgm:cxn modelId="{7A760B05-D57F-451E-B675-122BB822185B}" type="presOf" srcId="{4D127CB1-7B16-4E41-8D08-B2D04B70E0EC}" destId="{8AFFF99A-56E0-4351-A068-CA6F3E5A46FA}" srcOrd="0" destOrd="0" presId="urn:microsoft.com/office/officeart/2009/3/layout/IncreasingArrowsProcess"/>
    <dgm:cxn modelId="{7038EFC7-C5E3-4A6B-A0B7-F9B63EC137D7}" srcId="{DFB519C6-6F8A-481A-8794-D7403E1123B8}" destId="{863127D6-33A8-4972-AF8B-593B8EB4A880}" srcOrd="2" destOrd="0" parTransId="{B166A938-0995-4B6E-A19D-B38F74325D67}" sibTransId="{7F37989C-0477-43B6-BAAC-EEF0DFFEFCFB}"/>
    <dgm:cxn modelId="{3C7F4745-2970-419C-9ACC-24C7723D32E6}" srcId="{DFB519C6-6F8A-481A-8794-D7403E1123B8}" destId="{F5C4DD3F-B348-4041-BE29-482DCCD546AF}" srcOrd="3" destOrd="0" parTransId="{0F48AD11-B660-430C-9194-7F51BDBC6F76}" sibTransId="{5A57B3EF-2F56-4749-8607-8D88CC15F23D}"/>
    <dgm:cxn modelId="{D772CC14-01D7-4E30-88A3-6878F8380FFA}" type="presParOf" srcId="{8EE10CA8-6653-45E3-813A-52BB2B583167}" destId="{58AFDDCC-CB7D-4A3A-9CB0-C8A132111B46}" srcOrd="0" destOrd="0" presId="urn:microsoft.com/office/officeart/2009/3/layout/IncreasingArrowsProcess"/>
    <dgm:cxn modelId="{429A2F6C-30E8-4757-8524-F4FF2210A793}" type="presParOf" srcId="{8EE10CA8-6653-45E3-813A-52BB2B583167}" destId="{39B8083F-5F5F-4B33-977E-491F43009A25}" srcOrd="1" destOrd="0" presId="urn:microsoft.com/office/officeart/2009/3/layout/IncreasingArrowsProcess"/>
    <dgm:cxn modelId="{5AA83ACB-4318-45AC-8AEC-061D9DFF79EA}" type="presParOf" srcId="{8EE10CA8-6653-45E3-813A-52BB2B583167}" destId="{8AFFF99A-56E0-4351-A068-CA6F3E5A46FA}" srcOrd="2" destOrd="0" presId="urn:microsoft.com/office/officeart/2009/3/layout/IncreasingArrowsProcess"/>
    <dgm:cxn modelId="{43DAFAEE-2655-4630-B62B-0C71B210945F}" type="presParOf" srcId="{8EE10CA8-6653-45E3-813A-52BB2B583167}" destId="{159CB944-CD17-466F-AF63-82783E14F2AE}" srcOrd="3" destOrd="0" presId="urn:microsoft.com/office/officeart/2009/3/layout/IncreasingArrowsProcess"/>
    <dgm:cxn modelId="{CAB86026-9101-4B35-B3BC-F6A59D8DC298}" type="presParOf" srcId="{8EE10CA8-6653-45E3-813A-52BB2B583167}" destId="{7748E159-F99A-4D7D-BC71-95A7C69F9766}" srcOrd="4" destOrd="0" presId="urn:microsoft.com/office/officeart/2009/3/layout/IncreasingArrowsProcess"/>
    <dgm:cxn modelId="{1E8CDBCC-A473-4352-8836-57CE56A72359}" type="presParOf" srcId="{8EE10CA8-6653-45E3-813A-52BB2B583167}" destId="{443C351B-7F4D-42E5-8915-EE0A8BE17444}" srcOrd="5" destOrd="0" presId="urn:microsoft.com/office/officeart/2009/3/layout/IncreasingArrowsProcess"/>
    <dgm:cxn modelId="{62A10DDA-CDE5-4EAA-A742-5067BBC82961}" type="presParOf" srcId="{8EE10CA8-6653-45E3-813A-52BB2B583167}" destId="{D8000C41-3A5F-46FE-9F6A-5E47B64C029C}" srcOrd="6"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1FA52-33A8-4252-93BF-24EE7B90CFD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2A1AA65-54C5-4AF4-8BBA-BB4F059B8F27}">
      <dgm:prSet phldrT="[Text]"/>
      <dgm:spPr>
        <a:solidFill>
          <a:srgbClr val="FF0000"/>
        </a:solidFill>
        <a:ln w="47625" cmpd="tri">
          <a:solidFill>
            <a:schemeClr val="tx1"/>
          </a:solidFill>
        </a:ln>
        <a:effectLst>
          <a:innerShdw blurRad="63500" dist="50800" dir="13500000">
            <a:prstClr val="black">
              <a:alpha val="50000"/>
            </a:prstClr>
          </a:innerShdw>
        </a:effectLst>
      </dgm:spPr>
      <dgm:t>
        <a:bodyPr/>
        <a:lstStyle/>
        <a:p>
          <a:r>
            <a:rPr lang="en-US" b="1" dirty="0">
              <a:solidFill>
                <a:srgbClr val="FFFF00"/>
              </a:solidFill>
              <a:effectLst>
                <a:outerShdw blurRad="38100" dist="38100" dir="2700000" algn="tl">
                  <a:srgbClr val="000000">
                    <a:alpha val="43137"/>
                  </a:srgbClr>
                </a:outerShdw>
              </a:effectLst>
            </a:rPr>
            <a:t>FAB</a:t>
          </a:r>
        </a:p>
      </dgm:t>
    </dgm:pt>
    <dgm:pt modelId="{B3A7FBEA-3FD1-4F1A-A2AB-84CE10EAB16D}" type="parTrans" cxnId="{7FC14876-CDD3-4FF5-960B-2730A0A7C289}">
      <dgm:prSet/>
      <dgm:spPr/>
      <dgm:t>
        <a:bodyPr/>
        <a:lstStyle/>
        <a:p>
          <a:endParaRPr lang="en-US"/>
        </a:p>
      </dgm:t>
    </dgm:pt>
    <dgm:pt modelId="{49592D17-C5B2-4FA0-9F87-C83C3E76155F}" type="sibTrans" cxnId="{7FC14876-CDD3-4FF5-960B-2730A0A7C289}">
      <dgm:prSet/>
      <dgm:spPr/>
      <dgm:t>
        <a:bodyPr/>
        <a:lstStyle/>
        <a:p>
          <a:endParaRPr lang="en-US"/>
        </a:p>
      </dgm:t>
    </dgm:pt>
    <dgm:pt modelId="{3853604A-4DA9-436A-9003-132B8B3C80FA}">
      <dgm:prSet phldrT="[Text]" custT="1"/>
      <dgm:spPr>
        <a:ln>
          <a:solidFill>
            <a:srgbClr val="4F4F51"/>
          </a:solidFill>
        </a:ln>
        <a:effectLst>
          <a:glow rad="63500">
            <a:schemeClr val="accent3">
              <a:satMod val="175000"/>
              <a:alpha val="40000"/>
            </a:schemeClr>
          </a:glow>
        </a:effectLst>
        <a:scene3d>
          <a:camera prst="orthographicFront"/>
          <a:lightRig rig="threePt" dir="t"/>
        </a:scene3d>
        <a:sp3d>
          <a:bevelT w="165100" prst="coolSlant"/>
        </a:sp3d>
      </dgm:spPr>
      <dgm:t>
        <a:bodyPr/>
        <a:lstStyle/>
        <a:p>
          <a:r>
            <a:rPr lang="en-US" sz="1400" b="1" dirty="0">
              <a:solidFill>
                <a:srgbClr val="FF0000"/>
              </a:solidFill>
              <a:latin typeface="Trebuchet MS" panose="020B0603020202020204" pitchFamily="34" charset="0"/>
              <a:ea typeface="Tahoma" panose="020B0604030504040204" pitchFamily="34" charset="0"/>
              <a:cs typeface="Tahoma" panose="020B0604030504040204" pitchFamily="34" charset="0"/>
            </a:rPr>
            <a:t>Compares</a:t>
          </a:r>
          <a:r>
            <a:rPr lang="en-US" sz="1400" b="1" dirty="0">
              <a:latin typeface="Trebuchet MS" panose="020B0603020202020204" pitchFamily="34" charset="0"/>
              <a:ea typeface="Tahoma" panose="020B0604030504040204" pitchFamily="34" charset="0"/>
              <a:cs typeface="Tahoma" panose="020B0604030504040204" pitchFamily="34" charset="0"/>
            </a:rPr>
            <a:t> </a:t>
          </a:r>
          <a:r>
            <a:rPr lang="en-US" sz="1400" b="1" dirty="0">
              <a:solidFill>
                <a:srgbClr val="FF0000"/>
              </a:solidFill>
              <a:latin typeface="Trebuchet MS" panose="020B0603020202020204" pitchFamily="34" charset="0"/>
              <a:ea typeface="Tahoma" panose="020B0604030504040204" pitchFamily="34" charset="0"/>
              <a:cs typeface="Tahoma" panose="020B0604030504040204" pitchFamily="34" charset="0"/>
            </a:rPr>
            <a:t>reimbursement request with approved plan </a:t>
          </a:r>
        </a:p>
      </dgm:t>
    </dgm:pt>
    <dgm:pt modelId="{A1CEC14F-054C-4FB8-A8C9-9A60A0038D97}" type="parTrans" cxnId="{5D3DB82A-F4B3-4F17-AEDA-EDE4383E7E21}">
      <dgm:prSet/>
      <dgm:spPr/>
      <dgm:t>
        <a:bodyPr/>
        <a:lstStyle/>
        <a:p>
          <a:endParaRPr lang="en-US"/>
        </a:p>
      </dgm:t>
    </dgm:pt>
    <dgm:pt modelId="{D089A9D3-9017-4081-A702-CB4ADBA0AC88}" type="sibTrans" cxnId="{5D3DB82A-F4B3-4F17-AEDA-EDE4383E7E21}">
      <dgm:prSet/>
      <dgm:spPr>
        <a:solidFill>
          <a:schemeClr val="bg1">
            <a:lumMod val="65000"/>
          </a:schemeClr>
        </a:solidFill>
      </dgm:spPr>
      <dgm:t>
        <a:bodyPr/>
        <a:lstStyle/>
        <a:p>
          <a:endParaRPr lang="en-US"/>
        </a:p>
      </dgm:t>
    </dgm:pt>
    <dgm:pt modelId="{228485BC-99AD-4FA9-B1EC-1BAA0184E920}">
      <dgm:prSet phldrT="[Text]" custT="1"/>
      <dgm:spPr>
        <a:solidFill>
          <a:schemeClr val="bg1">
            <a:lumMod val="85000"/>
          </a:schemeClr>
        </a:solidFill>
        <a:ln>
          <a:solidFill>
            <a:schemeClr val="tx1"/>
          </a:solidFill>
        </a:ln>
        <a:scene3d>
          <a:camera prst="orthographicFront"/>
          <a:lightRig rig="threePt" dir="t"/>
        </a:scene3d>
        <a:sp3d>
          <a:bevelT w="165100" prst="coolSlant"/>
        </a:sp3d>
      </dgm:spPr>
      <dgm:t>
        <a:bodyPr/>
        <a:lstStyle/>
        <a:p>
          <a:r>
            <a:rPr lang="en-US" sz="1400" b="1" dirty="0">
              <a:solidFill>
                <a:srgbClr val="FF0000"/>
              </a:solidFill>
              <a:latin typeface="Trebuchet MS" panose="020B0603020202020204" pitchFamily="34" charset="0"/>
              <a:ea typeface="Tahoma" panose="020B0604030504040204" pitchFamily="34" charset="0"/>
              <a:cs typeface="Tahoma" panose="020B0604030504040204" pitchFamily="34" charset="0"/>
            </a:rPr>
            <a:t>Ensures allowable reasonable and necessary</a:t>
          </a:r>
        </a:p>
      </dgm:t>
    </dgm:pt>
    <dgm:pt modelId="{88BB0563-35EB-4E66-AD5B-78FA388A8FD2}" type="parTrans" cxnId="{4605AF1A-498A-490B-A956-1BDB1C6FD7B6}">
      <dgm:prSet/>
      <dgm:spPr/>
      <dgm:t>
        <a:bodyPr/>
        <a:lstStyle/>
        <a:p>
          <a:endParaRPr lang="en-US"/>
        </a:p>
      </dgm:t>
    </dgm:pt>
    <dgm:pt modelId="{A1844637-EF2C-40E8-BC0A-D21DCE81A9BD}" type="sibTrans" cxnId="{4605AF1A-498A-490B-A956-1BDB1C6FD7B6}">
      <dgm:prSet/>
      <dgm:spPr/>
      <dgm:t>
        <a:bodyPr/>
        <a:lstStyle/>
        <a:p>
          <a:endParaRPr lang="en-US"/>
        </a:p>
      </dgm:t>
    </dgm:pt>
    <dgm:pt modelId="{E0E1F2A9-17FF-4A8B-B9D5-79CF6E71CE5D}">
      <dgm:prSet phldrT="[Text]" custT="1"/>
      <dgm:spPr>
        <a:ln>
          <a:solidFill>
            <a:schemeClr val="tx2"/>
          </a:solidFill>
        </a:ln>
        <a:scene3d>
          <a:camera prst="orthographicFront"/>
          <a:lightRig rig="threePt" dir="t"/>
        </a:scene3d>
        <a:sp3d>
          <a:bevelT w="165100" prst="coolSlant"/>
        </a:sp3d>
      </dgm:spPr>
      <dgm:t>
        <a:bodyPr/>
        <a:lstStyle/>
        <a:p>
          <a:r>
            <a:rPr lang="en-US" sz="1400" b="1" dirty="0">
              <a:solidFill>
                <a:srgbClr val="FF0000"/>
              </a:solidFill>
              <a:latin typeface="Trebuchet MS" panose="020B0603020202020204" pitchFamily="34" charset="0"/>
              <a:ea typeface="Tahoma" panose="020B0604030504040204" pitchFamily="34" charset="0"/>
              <a:cs typeface="Tahoma" panose="020B0604030504040204" pitchFamily="34" charset="0"/>
            </a:rPr>
            <a:t>Approves request </a:t>
          </a:r>
        </a:p>
      </dgm:t>
    </dgm:pt>
    <dgm:pt modelId="{8578F7F2-E5D1-44FC-B90F-6C2202D6848A}" type="parTrans" cxnId="{1D038E5D-E0FC-41B3-AF55-A6CB3F604134}">
      <dgm:prSet/>
      <dgm:spPr/>
      <dgm:t>
        <a:bodyPr/>
        <a:lstStyle/>
        <a:p>
          <a:endParaRPr lang="en-US"/>
        </a:p>
      </dgm:t>
    </dgm:pt>
    <dgm:pt modelId="{CF99B5B1-581C-44EF-8604-70EDA7833D29}" type="sibTrans" cxnId="{1D038E5D-E0FC-41B3-AF55-A6CB3F604134}">
      <dgm:prSet/>
      <dgm:spPr/>
      <dgm:t>
        <a:bodyPr/>
        <a:lstStyle/>
        <a:p>
          <a:endParaRPr lang="en-US"/>
        </a:p>
      </dgm:t>
    </dgm:pt>
    <dgm:pt modelId="{949AF86D-0377-49C3-9AFE-7677E1871D86}">
      <dgm:prSet phldrT="[Text]" custT="1"/>
      <dgm:spPr>
        <a:ln>
          <a:solidFill>
            <a:schemeClr val="tx1">
              <a:lumMod val="75000"/>
            </a:schemeClr>
          </a:solidFill>
        </a:ln>
        <a:scene3d>
          <a:camera prst="orthographicFront"/>
          <a:lightRig rig="threePt" dir="t"/>
        </a:scene3d>
        <a:sp3d>
          <a:bevelT w="165100" prst="coolSlant"/>
        </a:sp3d>
      </dgm:spPr>
      <dgm:t>
        <a:bodyPr/>
        <a:lstStyle/>
        <a:p>
          <a:r>
            <a:rPr lang="en-US" sz="1400" b="1" dirty="0">
              <a:solidFill>
                <a:srgbClr val="FF0000"/>
              </a:solidFill>
              <a:latin typeface="Trebuchet MS" panose="020B0603020202020204" pitchFamily="34" charset="0"/>
              <a:ea typeface="Tahoma" panose="020B0604030504040204" pitchFamily="34" charset="0"/>
              <a:cs typeface="Tahoma" panose="020B0604030504040204" pitchFamily="34" charset="0"/>
            </a:rPr>
            <a:t>Consults with SEA Team </a:t>
          </a:r>
        </a:p>
      </dgm:t>
    </dgm:pt>
    <dgm:pt modelId="{D71380E7-CCD0-476F-B49C-C1220E80F3A0}" type="parTrans" cxnId="{7AF66641-05E0-409C-996F-2AF97A1D0E35}">
      <dgm:prSet/>
      <dgm:spPr/>
      <dgm:t>
        <a:bodyPr/>
        <a:lstStyle/>
        <a:p>
          <a:endParaRPr lang="en-US"/>
        </a:p>
      </dgm:t>
    </dgm:pt>
    <dgm:pt modelId="{3F239E4E-5450-468E-8905-5F0B63564D92}" type="sibTrans" cxnId="{7AF66641-05E0-409C-996F-2AF97A1D0E35}">
      <dgm:prSet/>
      <dgm:spPr>
        <a:solidFill>
          <a:schemeClr val="bg1">
            <a:lumMod val="65000"/>
          </a:schemeClr>
        </a:solidFill>
        <a:ln>
          <a:solidFill>
            <a:schemeClr val="tx2"/>
          </a:solidFill>
        </a:ln>
      </dgm:spPr>
      <dgm:t>
        <a:bodyPr/>
        <a:lstStyle/>
        <a:p>
          <a:endParaRPr lang="en-US"/>
        </a:p>
      </dgm:t>
    </dgm:pt>
    <dgm:pt modelId="{7D4954A5-8D2E-4A01-8A86-C893326D3B39}">
      <dgm:prSet custT="1"/>
      <dgm:spPr>
        <a:ln>
          <a:solidFill>
            <a:schemeClr val="tx1"/>
          </a:solidFill>
        </a:ln>
        <a:scene3d>
          <a:camera prst="orthographicFront"/>
          <a:lightRig rig="threePt" dir="t"/>
        </a:scene3d>
        <a:sp3d>
          <a:bevelT w="165100" prst="coolSlant"/>
        </a:sp3d>
      </dgm:spPr>
      <dgm:t>
        <a:bodyPr/>
        <a:lstStyle/>
        <a:p>
          <a:r>
            <a:rPr lang="en-US" sz="1400" b="1" dirty="0">
              <a:solidFill>
                <a:srgbClr val="FF0000"/>
              </a:solidFill>
              <a:latin typeface="Trebuchet MS" panose="020B0603020202020204" pitchFamily="34" charset="0"/>
              <a:ea typeface="Tahoma" panose="020B0604030504040204" pitchFamily="34" charset="0"/>
              <a:cs typeface="Tahoma" panose="020B0604030504040204" pitchFamily="34" charset="0"/>
            </a:rPr>
            <a:t>Denies pending additional info</a:t>
          </a:r>
        </a:p>
      </dgm:t>
    </dgm:pt>
    <dgm:pt modelId="{D40EC10D-AA8F-4ACC-BE39-02238D287DAC}" type="parTrans" cxnId="{CF68BDB6-EEE6-44BE-9361-000B49EA8363}">
      <dgm:prSet/>
      <dgm:spPr/>
      <dgm:t>
        <a:bodyPr/>
        <a:lstStyle/>
        <a:p>
          <a:endParaRPr lang="en-US"/>
        </a:p>
      </dgm:t>
    </dgm:pt>
    <dgm:pt modelId="{97C82011-35F3-4E31-9FFE-94B48D0AB170}" type="sibTrans" cxnId="{CF68BDB6-EEE6-44BE-9361-000B49EA8363}">
      <dgm:prSet/>
      <dgm:spPr>
        <a:solidFill>
          <a:schemeClr val="bg1">
            <a:lumMod val="65000"/>
          </a:schemeClr>
        </a:solidFill>
      </dgm:spPr>
      <dgm:t>
        <a:bodyPr/>
        <a:lstStyle/>
        <a:p>
          <a:endParaRPr lang="en-US"/>
        </a:p>
      </dgm:t>
    </dgm:pt>
    <dgm:pt modelId="{CAB338D0-B66C-48A5-9B24-385624AF3028}">
      <dgm:prSet custT="1"/>
      <dgm:spPr>
        <a:ln>
          <a:solidFill>
            <a:schemeClr val="tx1"/>
          </a:solidFill>
        </a:ln>
        <a:scene3d>
          <a:camera prst="orthographicFront"/>
          <a:lightRig rig="threePt" dir="t"/>
        </a:scene3d>
        <a:sp3d>
          <a:bevelT w="165100" prst="coolSlant"/>
        </a:sp3d>
      </dgm:spPr>
      <dgm:t>
        <a:bodyPr/>
        <a:lstStyle/>
        <a:p>
          <a:r>
            <a:rPr lang="en-US" sz="1400" b="1" dirty="0">
              <a:solidFill>
                <a:srgbClr val="FF0000"/>
              </a:solidFill>
              <a:latin typeface="Trebuchet MS" panose="020B0603020202020204" pitchFamily="34" charset="0"/>
              <a:ea typeface="Tahoma" panose="020B0604030504040204" pitchFamily="34" charset="0"/>
              <a:cs typeface="Tahoma" panose="020B0604030504040204" pitchFamily="34" charset="0"/>
            </a:rPr>
            <a:t>Consults with divisions</a:t>
          </a:r>
        </a:p>
      </dgm:t>
    </dgm:pt>
    <dgm:pt modelId="{89DF7CB9-1496-4318-943B-1242D4B05516}" type="parTrans" cxnId="{DB907C51-9624-4515-B146-D7CE8A470012}">
      <dgm:prSet/>
      <dgm:spPr/>
      <dgm:t>
        <a:bodyPr/>
        <a:lstStyle/>
        <a:p>
          <a:endParaRPr lang="en-US"/>
        </a:p>
      </dgm:t>
    </dgm:pt>
    <dgm:pt modelId="{0BB67B01-1A78-4797-BCFF-5DD90DE2676B}" type="sibTrans" cxnId="{DB907C51-9624-4515-B146-D7CE8A470012}">
      <dgm:prSet/>
      <dgm:spPr>
        <a:solidFill>
          <a:schemeClr val="tx1">
            <a:alpha val="48000"/>
          </a:schemeClr>
        </a:solidFill>
      </dgm:spPr>
      <dgm:t>
        <a:bodyPr/>
        <a:lstStyle/>
        <a:p>
          <a:endParaRPr lang="en-US"/>
        </a:p>
      </dgm:t>
    </dgm:pt>
    <dgm:pt modelId="{733A03A4-AB25-45A0-8582-0D8504E4ACCC}">
      <dgm:prSet custT="1"/>
      <dgm:spPr>
        <a:ln>
          <a:solidFill>
            <a:schemeClr val="tx1"/>
          </a:solidFill>
        </a:ln>
        <a:scene3d>
          <a:camera prst="orthographicFront"/>
          <a:lightRig rig="threePt" dir="t"/>
        </a:scene3d>
        <a:sp3d>
          <a:bevelT w="165100" prst="coolSlant"/>
        </a:sp3d>
      </dgm:spPr>
      <dgm:t>
        <a:bodyPr/>
        <a:lstStyle/>
        <a:p>
          <a:r>
            <a:rPr lang="en-US" sz="1400" b="1" dirty="0">
              <a:solidFill>
                <a:srgbClr val="FF0000"/>
              </a:solidFill>
              <a:latin typeface="Trebuchet MS" panose="020B0603020202020204" pitchFamily="34" charset="0"/>
              <a:ea typeface="Tahoma" panose="020B0604030504040204" pitchFamily="34" charset="0"/>
              <a:cs typeface="Tahoma" panose="020B0604030504040204" pitchFamily="34" charset="0"/>
            </a:rPr>
            <a:t>Informs Division  of budget amounts </a:t>
          </a:r>
        </a:p>
      </dgm:t>
    </dgm:pt>
    <dgm:pt modelId="{67FAEFBC-B387-47CE-A8DB-8AF8BDABC408}" type="parTrans" cxnId="{0CA9D766-C6BE-4F69-A205-E9C908C2D8FF}">
      <dgm:prSet/>
      <dgm:spPr/>
      <dgm:t>
        <a:bodyPr/>
        <a:lstStyle/>
        <a:p>
          <a:endParaRPr lang="en-US"/>
        </a:p>
      </dgm:t>
    </dgm:pt>
    <dgm:pt modelId="{DF8D3034-A9FD-46F3-8E6D-C7F9D1ACE490}" type="sibTrans" cxnId="{0CA9D766-C6BE-4F69-A205-E9C908C2D8FF}">
      <dgm:prSet/>
      <dgm:spPr/>
      <dgm:t>
        <a:bodyPr/>
        <a:lstStyle/>
        <a:p>
          <a:endParaRPr lang="en-US"/>
        </a:p>
      </dgm:t>
    </dgm:pt>
    <dgm:pt modelId="{F778FC01-305C-49AC-84C3-2D32F92C6313}" type="pres">
      <dgm:prSet presAssocID="{5C81FA52-33A8-4252-93BF-24EE7B90CFD4}" presName="Name0" presStyleCnt="0">
        <dgm:presLayoutVars>
          <dgm:chMax val="1"/>
          <dgm:dir/>
          <dgm:animLvl val="ctr"/>
          <dgm:resizeHandles val="exact"/>
        </dgm:presLayoutVars>
      </dgm:prSet>
      <dgm:spPr/>
      <dgm:t>
        <a:bodyPr/>
        <a:lstStyle/>
        <a:p>
          <a:endParaRPr lang="en-US"/>
        </a:p>
      </dgm:t>
    </dgm:pt>
    <dgm:pt modelId="{AEC2F4FC-45A1-43AA-AD9B-45DCA98F42CE}" type="pres">
      <dgm:prSet presAssocID="{B2A1AA65-54C5-4AF4-8BBA-BB4F059B8F27}" presName="centerShape" presStyleLbl="node0" presStyleIdx="0" presStyleCnt="1" custScaleX="138375" custScaleY="124645" custLinFactNeighborX="2799" custLinFactNeighborY="-6734"/>
      <dgm:spPr/>
      <dgm:t>
        <a:bodyPr/>
        <a:lstStyle/>
        <a:p>
          <a:endParaRPr lang="en-US"/>
        </a:p>
      </dgm:t>
    </dgm:pt>
    <dgm:pt modelId="{3F482862-404A-47A7-845B-EF70F45F7234}" type="pres">
      <dgm:prSet presAssocID="{3853604A-4DA9-436A-9003-132B8B3C80FA}" presName="node" presStyleLbl="node1" presStyleIdx="0" presStyleCnt="7" custScaleX="391934" custScaleY="79249" custRadScaleRad="107490" custRadScaleInc="17206">
        <dgm:presLayoutVars>
          <dgm:bulletEnabled val="1"/>
        </dgm:presLayoutVars>
      </dgm:prSet>
      <dgm:spPr>
        <a:prstGeom prst="round2DiagRect">
          <a:avLst/>
        </a:prstGeom>
      </dgm:spPr>
      <dgm:t>
        <a:bodyPr/>
        <a:lstStyle/>
        <a:p>
          <a:endParaRPr lang="en-US"/>
        </a:p>
      </dgm:t>
    </dgm:pt>
    <dgm:pt modelId="{8738E45C-21E3-4685-9097-21999C8A2DB4}" type="pres">
      <dgm:prSet presAssocID="{3853604A-4DA9-436A-9003-132B8B3C80FA}" presName="dummy" presStyleCnt="0"/>
      <dgm:spPr/>
    </dgm:pt>
    <dgm:pt modelId="{61A2DA09-079E-4455-B848-53AE23DFE013}" type="pres">
      <dgm:prSet presAssocID="{D089A9D3-9017-4081-A702-CB4ADBA0AC88}" presName="sibTrans" presStyleLbl="sibTrans2D1" presStyleIdx="0" presStyleCnt="7" custAng="2221990" custScaleX="78430" custScaleY="80116" custLinFactNeighborX="7704" custLinFactNeighborY="2348"/>
      <dgm:spPr/>
      <dgm:t>
        <a:bodyPr/>
        <a:lstStyle/>
        <a:p>
          <a:endParaRPr lang="en-US"/>
        </a:p>
      </dgm:t>
    </dgm:pt>
    <dgm:pt modelId="{8CE4A437-6D46-4A1D-84D5-213F808B7563}" type="pres">
      <dgm:prSet presAssocID="{228485BC-99AD-4FA9-B1EC-1BAA0184E920}" presName="node" presStyleLbl="node1" presStyleIdx="1" presStyleCnt="7" custScaleX="326265" custScaleY="91388" custRadScaleRad="178314" custRadScaleInc="127552">
        <dgm:presLayoutVars>
          <dgm:bulletEnabled val="1"/>
        </dgm:presLayoutVars>
      </dgm:prSet>
      <dgm:spPr>
        <a:prstGeom prst="round2DiagRect">
          <a:avLst/>
        </a:prstGeom>
      </dgm:spPr>
      <dgm:t>
        <a:bodyPr/>
        <a:lstStyle/>
        <a:p>
          <a:endParaRPr lang="en-US"/>
        </a:p>
      </dgm:t>
    </dgm:pt>
    <dgm:pt modelId="{9C11BDAE-7192-4D80-B85B-C2D95CD4D96D}" type="pres">
      <dgm:prSet presAssocID="{228485BC-99AD-4FA9-B1EC-1BAA0184E920}" presName="dummy" presStyleCnt="0"/>
      <dgm:spPr/>
    </dgm:pt>
    <dgm:pt modelId="{F34CF758-B88D-4844-9A43-C142417ADE2D}" type="pres">
      <dgm:prSet presAssocID="{A1844637-EF2C-40E8-BC0A-D21DCE81A9BD}" presName="sibTrans" presStyleLbl="sibTrans2D1" presStyleIdx="1" presStyleCnt="7" custScaleX="101189" custLinFactNeighborX="-4919" custLinFactNeighborY="-1230"/>
      <dgm:spPr/>
      <dgm:t>
        <a:bodyPr/>
        <a:lstStyle/>
        <a:p>
          <a:endParaRPr lang="en-US"/>
        </a:p>
      </dgm:t>
    </dgm:pt>
    <dgm:pt modelId="{74F02498-2C79-4F61-ADF5-C107F3610E4E}" type="pres">
      <dgm:prSet presAssocID="{7D4954A5-8D2E-4A01-8A86-C893326D3B39}" presName="node" presStyleLbl="node1" presStyleIdx="2" presStyleCnt="7" custScaleX="305565" custRadScaleRad="166276" custRadScaleInc="-41106">
        <dgm:presLayoutVars>
          <dgm:bulletEnabled val="1"/>
        </dgm:presLayoutVars>
      </dgm:prSet>
      <dgm:spPr>
        <a:prstGeom prst="round2DiagRect">
          <a:avLst/>
        </a:prstGeom>
      </dgm:spPr>
      <dgm:t>
        <a:bodyPr/>
        <a:lstStyle/>
        <a:p>
          <a:endParaRPr lang="en-US"/>
        </a:p>
      </dgm:t>
    </dgm:pt>
    <dgm:pt modelId="{9E44A276-5E03-4890-827B-345BE786D50B}" type="pres">
      <dgm:prSet presAssocID="{7D4954A5-8D2E-4A01-8A86-C893326D3B39}" presName="dummy" presStyleCnt="0"/>
      <dgm:spPr/>
    </dgm:pt>
    <dgm:pt modelId="{CABF4549-4AA6-4DEE-84DF-AA648D92C7DF}" type="pres">
      <dgm:prSet presAssocID="{97C82011-35F3-4E31-9FFE-94B48D0AB170}" presName="sibTrans" presStyleLbl="sibTrans2D1" presStyleIdx="2" presStyleCnt="7" custLinFactNeighborX="-2688" custLinFactNeighborY="-505"/>
      <dgm:spPr/>
      <dgm:t>
        <a:bodyPr/>
        <a:lstStyle/>
        <a:p>
          <a:endParaRPr lang="en-US"/>
        </a:p>
      </dgm:t>
    </dgm:pt>
    <dgm:pt modelId="{1616DD1F-9873-447F-90DD-95DBD818FD31}" type="pres">
      <dgm:prSet presAssocID="{CAB338D0-B66C-48A5-9B24-385624AF3028}" presName="node" presStyleLbl="node1" presStyleIdx="3" presStyleCnt="7" custScaleX="345399" custScaleY="80984" custRadScaleRad="140196" custRadScaleInc="-173276">
        <dgm:presLayoutVars>
          <dgm:bulletEnabled val="1"/>
        </dgm:presLayoutVars>
      </dgm:prSet>
      <dgm:spPr>
        <a:prstGeom prst="round2DiagRect">
          <a:avLst/>
        </a:prstGeom>
      </dgm:spPr>
      <dgm:t>
        <a:bodyPr/>
        <a:lstStyle/>
        <a:p>
          <a:endParaRPr lang="en-US"/>
        </a:p>
      </dgm:t>
    </dgm:pt>
    <dgm:pt modelId="{431CE353-F26C-4BD6-A90A-F31B6FD50FC2}" type="pres">
      <dgm:prSet presAssocID="{CAB338D0-B66C-48A5-9B24-385624AF3028}" presName="dummy" presStyleCnt="0"/>
      <dgm:spPr/>
    </dgm:pt>
    <dgm:pt modelId="{C3F81573-2998-4648-8854-252149A8FCCF}" type="pres">
      <dgm:prSet presAssocID="{0BB67B01-1A78-4797-BCFF-5DD90DE2676B}" presName="sibTrans" presStyleLbl="sibTrans2D1" presStyleIdx="3" presStyleCnt="7" custAng="21419643" custScaleX="150512" custScaleY="86177" custLinFactNeighborX="-6855" custLinFactNeighborY="-26061"/>
      <dgm:spPr/>
      <dgm:t>
        <a:bodyPr/>
        <a:lstStyle/>
        <a:p>
          <a:endParaRPr lang="en-US"/>
        </a:p>
      </dgm:t>
    </dgm:pt>
    <dgm:pt modelId="{98C9B8B0-B15F-4E67-BE81-3B505221D762}" type="pres">
      <dgm:prSet presAssocID="{E0E1F2A9-17FF-4A8B-B9D5-79CF6E71CE5D}" presName="node" presStyleLbl="node1" presStyleIdx="4" presStyleCnt="7" custScaleX="353868" custScaleY="85765" custRadScaleRad="123919" custRadScaleInc="146585">
        <dgm:presLayoutVars>
          <dgm:bulletEnabled val="1"/>
        </dgm:presLayoutVars>
      </dgm:prSet>
      <dgm:spPr>
        <a:prstGeom prst="round2DiagRect">
          <a:avLst/>
        </a:prstGeom>
      </dgm:spPr>
      <dgm:t>
        <a:bodyPr/>
        <a:lstStyle/>
        <a:p>
          <a:endParaRPr lang="en-US"/>
        </a:p>
      </dgm:t>
    </dgm:pt>
    <dgm:pt modelId="{377DE735-909C-4B03-A944-6061A5B35B3F}" type="pres">
      <dgm:prSet presAssocID="{E0E1F2A9-17FF-4A8B-B9D5-79CF6E71CE5D}" presName="dummy" presStyleCnt="0"/>
      <dgm:spPr/>
    </dgm:pt>
    <dgm:pt modelId="{C3CA2D1D-6534-429B-8199-8B6954D0E001}" type="pres">
      <dgm:prSet presAssocID="{CF99B5B1-581C-44EF-8604-70EDA7833D29}" presName="sibTrans" presStyleLbl="sibTrans2D1" presStyleIdx="4" presStyleCnt="7" custScaleX="99697" custLinFactNeighborX="-4491" custLinFactNeighborY="8369"/>
      <dgm:spPr/>
      <dgm:t>
        <a:bodyPr/>
        <a:lstStyle/>
        <a:p>
          <a:endParaRPr lang="en-US"/>
        </a:p>
      </dgm:t>
    </dgm:pt>
    <dgm:pt modelId="{FCF24235-D9D8-42E1-8085-F445F3885286}" type="pres">
      <dgm:prSet presAssocID="{733A03A4-AB25-45A0-8582-0D8504E4ACCC}" presName="node" presStyleLbl="node1" presStyleIdx="5" presStyleCnt="7" custScaleX="310332" custRadScaleRad="155981" custRadScaleInc="38023">
        <dgm:presLayoutVars>
          <dgm:bulletEnabled val="1"/>
        </dgm:presLayoutVars>
      </dgm:prSet>
      <dgm:spPr>
        <a:prstGeom prst="round2DiagRect">
          <a:avLst/>
        </a:prstGeom>
      </dgm:spPr>
      <dgm:t>
        <a:bodyPr/>
        <a:lstStyle/>
        <a:p>
          <a:endParaRPr lang="en-US"/>
        </a:p>
      </dgm:t>
    </dgm:pt>
    <dgm:pt modelId="{EB86DA86-B609-4CBC-9163-B67849D4842F}" type="pres">
      <dgm:prSet presAssocID="{733A03A4-AB25-45A0-8582-0D8504E4ACCC}" presName="dummy" presStyleCnt="0"/>
      <dgm:spPr/>
    </dgm:pt>
    <dgm:pt modelId="{A0EE1209-BE1A-4259-AC45-1D5F66C9DBEE}" type="pres">
      <dgm:prSet presAssocID="{DF8D3034-A9FD-46F3-8E6D-C7F9D1ACE490}" presName="sibTrans" presStyleLbl="sibTrans2D1" presStyleIdx="5" presStyleCnt="7" custAng="5400000" custScaleX="99997" custLinFactNeighborX="13822" custLinFactNeighborY="5080"/>
      <dgm:spPr/>
      <dgm:t>
        <a:bodyPr/>
        <a:lstStyle/>
        <a:p>
          <a:endParaRPr lang="en-US"/>
        </a:p>
      </dgm:t>
    </dgm:pt>
    <dgm:pt modelId="{5AE8673A-5965-42C4-BD6C-6CF49D7FE25F}" type="pres">
      <dgm:prSet presAssocID="{949AF86D-0377-49C3-9AFE-7677E1871D86}" presName="node" presStyleLbl="node1" presStyleIdx="6" presStyleCnt="7" custScaleX="318773" custScaleY="90186" custRadScaleRad="174826" custRadScaleInc="-126206">
        <dgm:presLayoutVars>
          <dgm:bulletEnabled val="1"/>
        </dgm:presLayoutVars>
      </dgm:prSet>
      <dgm:spPr>
        <a:prstGeom prst="round2DiagRect">
          <a:avLst/>
        </a:prstGeom>
      </dgm:spPr>
      <dgm:t>
        <a:bodyPr/>
        <a:lstStyle/>
        <a:p>
          <a:endParaRPr lang="en-US"/>
        </a:p>
      </dgm:t>
    </dgm:pt>
    <dgm:pt modelId="{C63AEF17-C3DC-453E-9A90-CF8DA5ACE374}" type="pres">
      <dgm:prSet presAssocID="{949AF86D-0377-49C3-9AFE-7677E1871D86}" presName="dummy" presStyleCnt="0"/>
      <dgm:spPr/>
    </dgm:pt>
    <dgm:pt modelId="{37BB62C2-9F12-454C-9F8F-AED20506ABBA}" type="pres">
      <dgm:prSet presAssocID="{3F239E4E-5450-468E-8905-5F0B63564D92}" presName="sibTrans" presStyleLbl="sibTrans2D1" presStyleIdx="6" presStyleCnt="7" custAng="16200000" custFlipVert="1" custScaleX="88403" custScaleY="90483" custLinFactNeighborX="-2134" custLinFactNeighborY="8244"/>
      <dgm:spPr/>
      <dgm:t>
        <a:bodyPr/>
        <a:lstStyle/>
        <a:p>
          <a:endParaRPr lang="en-US"/>
        </a:p>
      </dgm:t>
    </dgm:pt>
  </dgm:ptLst>
  <dgm:cxnLst>
    <dgm:cxn modelId="{BE576A89-5D43-470B-A175-1BC8CED4AD87}" type="presOf" srcId="{5C81FA52-33A8-4252-93BF-24EE7B90CFD4}" destId="{F778FC01-305C-49AC-84C3-2D32F92C6313}" srcOrd="0" destOrd="0" presId="urn:microsoft.com/office/officeart/2005/8/layout/radial6"/>
    <dgm:cxn modelId="{9CA76662-1051-4202-BE9B-A0C25302FD5A}" type="presOf" srcId="{CF99B5B1-581C-44EF-8604-70EDA7833D29}" destId="{C3CA2D1D-6534-429B-8199-8B6954D0E001}" srcOrd="0" destOrd="0" presId="urn:microsoft.com/office/officeart/2005/8/layout/radial6"/>
    <dgm:cxn modelId="{95AEF90A-0B17-41E4-BC9B-48FCE9B76924}" type="presOf" srcId="{228485BC-99AD-4FA9-B1EC-1BAA0184E920}" destId="{8CE4A437-6D46-4A1D-84D5-213F808B7563}" srcOrd="0" destOrd="0" presId="urn:microsoft.com/office/officeart/2005/8/layout/radial6"/>
    <dgm:cxn modelId="{A97AAE65-9D9E-4040-9775-1DF5424B63C6}" type="presOf" srcId="{0BB67B01-1A78-4797-BCFF-5DD90DE2676B}" destId="{C3F81573-2998-4648-8854-252149A8FCCF}" srcOrd="0" destOrd="0" presId="urn:microsoft.com/office/officeart/2005/8/layout/radial6"/>
    <dgm:cxn modelId="{5551C8CD-8DC4-4216-828B-DC002D97B94E}" type="presOf" srcId="{B2A1AA65-54C5-4AF4-8BBA-BB4F059B8F27}" destId="{AEC2F4FC-45A1-43AA-AD9B-45DCA98F42CE}" srcOrd="0" destOrd="0" presId="urn:microsoft.com/office/officeart/2005/8/layout/radial6"/>
    <dgm:cxn modelId="{6D480582-785B-4CC7-A5AD-FE23201EB7EF}" type="presOf" srcId="{97C82011-35F3-4E31-9FFE-94B48D0AB170}" destId="{CABF4549-4AA6-4DEE-84DF-AA648D92C7DF}" srcOrd="0" destOrd="0" presId="urn:microsoft.com/office/officeart/2005/8/layout/radial6"/>
    <dgm:cxn modelId="{7C9D1FB3-37BE-4B0B-8EF0-451BCFD90FCF}" type="presOf" srcId="{733A03A4-AB25-45A0-8582-0D8504E4ACCC}" destId="{FCF24235-D9D8-42E1-8085-F445F3885286}" srcOrd="0" destOrd="0" presId="urn:microsoft.com/office/officeart/2005/8/layout/radial6"/>
    <dgm:cxn modelId="{EC974DCB-4CA7-427E-BBFB-FFC37BD2B7AF}" type="presOf" srcId="{E0E1F2A9-17FF-4A8B-B9D5-79CF6E71CE5D}" destId="{98C9B8B0-B15F-4E67-BE81-3B505221D762}" srcOrd="0" destOrd="0" presId="urn:microsoft.com/office/officeart/2005/8/layout/radial6"/>
    <dgm:cxn modelId="{2AC0FEB2-997D-44CE-BE2B-330D987A7990}" type="presOf" srcId="{3F239E4E-5450-468E-8905-5F0B63564D92}" destId="{37BB62C2-9F12-454C-9F8F-AED20506ABBA}" srcOrd="0" destOrd="0" presId="urn:microsoft.com/office/officeart/2005/8/layout/radial6"/>
    <dgm:cxn modelId="{1D038E5D-E0FC-41B3-AF55-A6CB3F604134}" srcId="{B2A1AA65-54C5-4AF4-8BBA-BB4F059B8F27}" destId="{E0E1F2A9-17FF-4A8B-B9D5-79CF6E71CE5D}" srcOrd="4" destOrd="0" parTransId="{8578F7F2-E5D1-44FC-B90F-6C2202D6848A}" sibTransId="{CF99B5B1-581C-44EF-8604-70EDA7833D29}"/>
    <dgm:cxn modelId="{2D358961-DCEE-4B00-BD75-FD6FD52437D4}" type="presOf" srcId="{D089A9D3-9017-4081-A702-CB4ADBA0AC88}" destId="{61A2DA09-079E-4455-B848-53AE23DFE013}" srcOrd="0" destOrd="0" presId="urn:microsoft.com/office/officeart/2005/8/layout/radial6"/>
    <dgm:cxn modelId="{BD1DD045-8DC6-4509-A649-3BC55C84D156}" type="presOf" srcId="{949AF86D-0377-49C3-9AFE-7677E1871D86}" destId="{5AE8673A-5965-42C4-BD6C-6CF49D7FE25F}" srcOrd="0" destOrd="0" presId="urn:microsoft.com/office/officeart/2005/8/layout/radial6"/>
    <dgm:cxn modelId="{7FEC853C-12E5-4A78-80BB-9E128A31A489}" type="presOf" srcId="{DF8D3034-A9FD-46F3-8E6D-C7F9D1ACE490}" destId="{A0EE1209-BE1A-4259-AC45-1D5F66C9DBEE}" srcOrd="0" destOrd="0" presId="urn:microsoft.com/office/officeart/2005/8/layout/radial6"/>
    <dgm:cxn modelId="{473DCA14-E55F-4A81-A06A-4B1D78D1B668}" type="presOf" srcId="{CAB338D0-B66C-48A5-9B24-385624AF3028}" destId="{1616DD1F-9873-447F-90DD-95DBD818FD31}" srcOrd="0" destOrd="0" presId="urn:microsoft.com/office/officeart/2005/8/layout/radial6"/>
    <dgm:cxn modelId="{5F8C12AE-ABEA-422E-95C0-64614D5D919E}" type="presOf" srcId="{7D4954A5-8D2E-4A01-8A86-C893326D3B39}" destId="{74F02498-2C79-4F61-ADF5-C107F3610E4E}" srcOrd="0" destOrd="0" presId="urn:microsoft.com/office/officeart/2005/8/layout/radial6"/>
    <dgm:cxn modelId="{CF68BDB6-EEE6-44BE-9361-000B49EA8363}" srcId="{B2A1AA65-54C5-4AF4-8BBA-BB4F059B8F27}" destId="{7D4954A5-8D2E-4A01-8A86-C893326D3B39}" srcOrd="2" destOrd="0" parTransId="{D40EC10D-AA8F-4ACC-BE39-02238D287DAC}" sibTransId="{97C82011-35F3-4E31-9FFE-94B48D0AB170}"/>
    <dgm:cxn modelId="{EF573EFC-3320-4B80-AE59-F6C667372624}" type="presOf" srcId="{A1844637-EF2C-40E8-BC0A-D21DCE81A9BD}" destId="{F34CF758-B88D-4844-9A43-C142417ADE2D}" srcOrd="0" destOrd="0" presId="urn:microsoft.com/office/officeart/2005/8/layout/radial6"/>
    <dgm:cxn modelId="{7FC14876-CDD3-4FF5-960B-2730A0A7C289}" srcId="{5C81FA52-33A8-4252-93BF-24EE7B90CFD4}" destId="{B2A1AA65-54C5-4AF4-8BBA-BB4F059B8F27}" srcOrd="0" destOrd="0" parTransId="{B3A7FBEA-3FD1-4F1A-A2AB-84CE10EAB16D}" sibTransId="{49592D17-C5B2-4FA0-9F87-C83C3E76155F}"/>
    <dgm:cxn modelId="{DB907C51-9624-4515-B146-D7CE8A470012}" srcId="{B2A1AA65-54C5-4AF4-8BBA-BB4F059B8F27}" destId="{CAB338D0-B66C-48A5-9B24-385624AF3028}" srcOrd="3" destOrd="0" parTransId="{89DF7CB9-1496-4318-943B-1242D4B05516}" sibTransId="{0BB67B01-1A78-4797-BCFF-5DD90DE2676B}"/>
    <dgm:cxn modelId="{5D3DB82A-F4B3-4F17-AEDA-EDE4383E7E21}" srcId="{B2A1AA65-54C5-4AF4-8BBA-BB4F059B8F27}" destId="{3853604A-4DA9-436A-9003-132B8B3C80FA}" srcOrd="0" destOrd="0" parTransId="{A1CEC14F-054C-4FB8-A8C9-9A60A0038D97}" sibTransId="{D089A9D3-9017-4081-A702-CB4ADBA0AC88}"/>
    <dgm:cxn modelId="{0CA9D766-C6BE-4F69-A205-E9C908C2D8FF}" srcId="{B2A1AA65-54C5-4AF4-8BBA-BB4F059B8F27}" destId="{733A03A4-AB25-45A0-8582-0D8504E4ACCC}" srcOrd="5" destOrd="0" parTransId="{67FAEFBC-B387-47CE-A8DB-8AF8BDABC408}" sibTransId="{DF8D3034-A9FD-46F3-8E6D-C7F9D1ACE490}"/>
    <dgm:cxn modelId="{4605AF1A-498A-490B-A956-1BDB1C6FD7B6}" srcId="{B2A1AA65-54C5-4AF4-8BBA-BB4F059B8F27}" destId="{228485BC-99AD-4FA9-B1EC-1BAA0184E920}" srcOrd="1" destOrd="0" parTransId="{88BB0563-35EB-4E66-AD5B-78FA388A8FD2}" sibTransId="{A1844637-EF2C-40E8-BC0A-D21DCE81A9BD}"/>
    <dgm:cxn modelId="{7AF66641-05E0-409C-996F-2AF97A1D0E35}" srcId="{B2A1AA65-54C5-4AF4-8BBA-BB4F059B8F27}" destId="{949AF86D-0377-49C3-9AFE-7677E1871D86}" srcOrd="6" destOrd="0" parTransId="{D71380E7-CCD0-476F-B49C-C1220E80F3A0}" sibTransId="{3F239E4E-5450-468E-8905-5F0B63564D92}"/>
    <dgm:cxn modelId="{A97E0049-6BD2-4388-A96E-CE7417978C04}" type="presOf" srcId="{3853604A-4DA9-436A-9003-132B8B3C80FA}" destId="{3F482862-404A-47A7-845B-EF70F45F7234}" srcOrd="0" destOrd="0" presId="urn:microsoft.com/office/officeart/2005/8/layout/radial6"/>
    <dgm:cxn modelId="{852F953A-BB49-41EB-A481-B7833A677C5A}" type="presParOf" srcId="{F778FC01-305C-49AC-84C3-2D32F92C6313}" destId="{AEC2F4FC-45A1-43AA-AD9B-45DCA98F42CE}" srcOrd="0" destOrd="0" presId="urn:microsoft.com/office/officeart/2005/8/layout/radial6"/>
    <dgm:cxn modelId="{E5ECC880-E367-43C0-ACF0-C2316DCB75EB}" type="presParOf" srcId="{F778FC01-305C-49AC-84C3-2D32F92C6313}" destId="{3F482862-404A-47A7-845B-EF70F45F7234}" srcOrd="1" destOrd="0" presId="urn:microsoft.com/office/officeart/2005/8/layout/radial6"/>
    <dgm:cxn modelId="{C031293E-6EFA-4ADB-8A37-B5F472A9E92A}" type="presParOf" srcId="{F778FC01-305C-49AC-84C3-2D32F92C6313}" destId="{8738E45C-21E3-4685-9097-21999C8A2DB4}" srcOrd="2" destOrd="0" presId="urn:microsoft.com/office/officeart/2005/8/layout/radial6"/>
    <dgm:cxn modelId="{95B44E3A-F78E-418C-B30B-DBE7471977A2}" type="presParOf" srcId="{F778FC01-305C-49AC-84C3-2D32F92C6313}" destId="{61A2DA09-079E-4455-B848-53AE23DFE013}" srcOrd="3" destOrd="0" presId="urn:microsoft.com/office/officeart/2005/8/layout/radial6"/>
    <dgm:cxn modelId="{FF143F98-7ED2-4BDF-86BE-5A847B2DE82A}" type="presParOf" srcId="{F778FC01-305C-49AC-84C3-2D32F92C6313}" destId="{8CE4A437-6D46-4A1D-84D5-213F808B7563}" srcOrd="4" destOrd="0" presId="urn:microsoft.com/office/officeart/2005/8/layout/radial6"/>
    <dgm:cxn modelId="{77812370-51E0-46AE-91EC-A3B2587B0ECC}" type="presParOf" srcId="{F778FC01-305C-49AC-84C3-2D32F92C6313}" destId="{9C11BDAE-7192-4D80-B85B-C2D95CD4D96D}" srcOrd="5" destOrd="0" presId="urn:microsoft.com/office/officeart/2005/8/layout/radial6"/>
    <dgm:cxn modelId="{87C5BF8E-A232-4665-9226-F005BC3D815F}" type="presParOf" srcId="{F778FC01-305C-49AC-84C3-2D32F92C6313}" destId="{F34CF758-B88D-4844-9A43-C142417ADE2D}" srcOrd="6" destOrd="0" presId="urn:microsoft.com/office/officeart/2005/8/layout/radial6"/>
    <dgm:cxn modelId="{6378F359-0108-441E-93AA-CF9F293CEB6E}" type="presParOf" srcId="{F778FC01-305C-49AC-84C3-2D32F92C6313}" destId="{74F02498-2C79-4F61-ADF5-C107F3610E4E}" srcOrd="7" destOrd="0" presId="urn:microsoft.com/office/officeart/2005/8/layout/radial6"/>
    <dgm:cxn modelId="{4547933C-2517-4BB0-B943-B4D372ED05AE}" type="presParOf" srcId="{F778FC01-305C-49AC-84C3-2D32F92C6313}" destId="{9E44A276-5E03-4890-827B-345BE786D50B}" srcOrd="8" destOrd="0" presId="urn:microsoft.com/office/officeart/2005/8/layout/radial6"/>
    <dgm:cxn modelId="{E1B0D43C-A7F3-4920-AA68-9F80F7EDFD88}" type="presParOf" srcId="{F778FC01-305C-49AC-84C3-2D32F92C6313}" destId="{CABF4549-4AA6-4DEE-84DF-AA648D92C7DF}" srcOrd="9" destOrd="0" presId="urn:microsoft.com/office/officeart/2005/8/layout/radial6"/>
    <dgm:cxn modelId="{19D445FF-8209-4C0E-A53A-1F3A89496806}" type="presParOf" srcId="{F778FC01-305C-49AC-84C3-2D32F92C6313}" destId="{1616DD1F-9873-447F-90DD-95DBD818FD31}" srcOrd="10" destOrd="0" presId="urn:microsoft.com/office/officeart/2005/8/layout/radial6"/>
    <dgm:cxn modelId="{3BD92735-56A9-45E9-9034-30731A01359D}" type="presParOf" srcId="{F778FC01-305C-49AC-84C3-2D32F92C6313}" destId="{431CE353-F26C-4BD6-A90A-F31B6FD50FC2}" srcOrd="11" destOrd="0" presId="urn:microsoft.com/office/officeart/2005/8/layout/radial6"/>
    <dgm:cxn modelId="{B701731F-1F0F-48D2-8810-8BC47FCE2545}" type="presParOf" srcId="{F778FC01-305C-49AC-84C3-2D32F92C6313}" destId="{C3F81573-2998-4648-8854-252149A8FCCF}" srcOrd="12" destOrd="0" presId="urn:microsoft.com/office/officeart/2005/8/layout/radial6"/>
    <dgm:cxn modelId="{F5D8482F-73F7-48FE-A91C-E67CE8DCCB42}" type="presParOf" srcId="{F778FC01-305C-49AC-84C3-2D32F92C6313}" destId="{98C9B8B0-B15F-4E67-BE81-3B505221D762}" srcOrd="13" destOrd="0" presId="urn:microsoft.com/office/officeart/2005/8/layout/radial6"/>
    <dgm:cxn modelId="{108558B4-CBAB-4349-8DC0-CB0D4D11548F}" type="presParOf" srcId="{F778FC01-305C-49AC-84C3-2D32F92C6313}" destId="{377DE735-909C-4B03-A944-6061A5B35B3F}" srcOrd="14" destOrd="0" presId="urn:microsoft.com/office/officeart/2005/8/layout/radial6"/>
    <dgm:cxn modelId="{8BCA8779-BAF4-43DB-B512-10B3E0F515D4}" type="presParOf" srcId="{F778FC01-305C-49AC-84C3-2D32F92C6313}" destId="{C3CA2D1D-6534-429B-8199-8B6954D0E001}" srcOrd="15" destOrd="0" presId="urn:microsoft.com/office/officeart/2005/8/layout/radial6"/>
    <dgm:cxn modelId="{CC7EB5A9-9801-42B2-8B44-132B85B1040D}" type="presParOf" srcId="{F778FC01-305C-49AC-84C3-2D32F92C6313}" destId="{FCF24235-D9D8-42E1-8085-F445F3885286}" srcOrd="16" destOrd="0" presId="urn:microsoft.com/office/officeart/2005/8/layout/radial6"/>
    <dgm:cxn modelId="{9901831A-F921-48E8-8FE8-40E986A13521}" type="presParOf" srcId="{F778FC01-305C-49AC-84C3-2D32F92C6313}" destId="{EB86DA86-B609-4CBC-9163-B67849D4842F}" srcOrd="17" destOrd="0" presId="urn:microsoft.com/office/officeart/2005/8/layout/radial6"/>
    <dgm:cxn modelId="{0F9A5AF8-77EE-4B9D-9E20-D8281AD9A702}" type="presParOf" srcId="{F778FC01-305C-49AC-84C3-2D32F92C6313}" destId="{A0EE1209-BE1A-4259-AC45-1D5F66C9DBEE}" srcOrd="18" destOrd="0" presId="urn:microsoft.com/office/officeart/2005/8/layout/radial6"/>
    <dgm:cxn modelId="{52C08DB5-75E7-4CB8-B0DC-BF856C72E190}" type="presParOf" srcId="{F778FC01-305C-49AC-84C3-2D32F92C6313}" destId="{5AE8673A-5965-42C4-BD6C-6CF49D7FE25F}" srcOrd="19" destOrd="0" presId="urn:microsoft.com/office/officeart/2005/8/layout/radial6"/>
    <dgm:cxn modelId="{EC98D235-E639-4E0B-B78B-6B886DF2ACDA}" type="presParOf" srcId="{F778FC01-305C-49AC-84C3-2D32F92C6313}" destId="{C63AEF17-C3DC-453E-9A90-CF8DA5ACE374}" srcOrd="20" destOrd="0" presId="urn:microsoft.com/office/officeart/2005/8/layout/radial6"/>
    <dgm:cxn modelId="{165D6B30-EAFA-4C56-BF44-5C5E799BD09D}" type="presParOf" srcId="{F778FC01-305C-49AC-84C3-2D32F92C6313}" destId="{37BB62C2-9F12-454C-9F8F-AED20506ABBA}" srcOrd="21" destOrd="0" presId="urn:microsoft.com/office/officeart/2005/8/layout/radial6"/>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FDDCC-CB7D-4A3A-9CB0-C8A132111B46}">
      <dsp:nvSpPr>
        <dsp:cNvPr id="0" name=""/>
        <dsp:cNvSpPr/>
      </dsp:nvSpPr>
      <dsp:spPr>
        <a:xfrm>
          <a:off x="240011" y="0"/>
          <a:ext cx="8602555" cy="1548050"/>
        </a:xfrm>
        <a:prstGeom prst="rightArrow">
          <a:avLst>
            <a:gd name="adj1" fmla="val 50000"/>
            <a:gd name="adj2" fmla="val 50000"/>
          </a:avLst>
        </a:prstGeom>
        <a:solidFill>
          <a:srgbClr val="D50032"/>
        </a:solidFill>
        <a:ln w="50800">
          <a:solidFill>
            <a:schemeClr val="tx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254000" bIns="162093"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1" kern="1200" dirty="0" smtClean="0">
              <a:latin typeface="Trebuchet MS" panose="020B0603020202020204" pitchFamily="34" charset="0"/>
            </a:rPr>
            <a:t>Documenting Processes</a:t>
          </a:r>
        </a:p>
        <a:p>
          <a:pPr lvl="0" algn="l" defTabSz="2889250">
            <a:lnSpc>
              <a:spcPct val="90000"/>
            </a:lnSpc>
            <a:spcBef>
              <a:spcPct val="0"/>
            </a:spcBef>
            <a:spcAft>
              <a:spcPct val="35000"/>
            </a:spcAft>
          </a:pPr>
          <a:endParaRPr lang="en-US" sz="2400" kern="1200" dirty="0">
            <a:latin typeface="Trebuchet MS" panose="020B0603020202020204" pitchFamily="34" charset="0"/>
          </a:endParaRPr>
        </a:p>
      </dsp:txBody>
      <dsp:txXfrm>
        <a:off x="240011" y="387013"/>
        <a:ext cx="8215543" cy="774025"/>
      </dsp:txXfrm>
    </dsp:sp>
    <dsp:sp modelId="{39B8083F-5F5F-4B33-977E-491F43009A25}">
      <dsp:nvSpPr>
        <dsp:cNvPr id="0" name=""/>
        <dsp:cNvSpPr/>
      </dsp:nvSpPr>
      <dsp:spPr>
        <a:xfrm>
          <a:off x="202792" y="1235253"/>
          <a:ext cx="1158804" cy="2329901"/>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smtClean="0">
              <a:latin typeface="Trebuchet MS" panose="020B0603020202020204" pitchFamily="34" charset="0"/>
            </a:rPr>
            <a:t>Document, maintain and review annually the division’s process for MOE data collection and submission </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200" kern="1200" dirty="0" smtClean="0">
            <a:latin typeface="Trebuchet MS" panose="020B0603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200" i="1" kern="1200" dirty="0" smtClean="0">
              <a:latin typeface="Trebuchet MS" panose="020B0603020202020204" pitchFamily="34" charset="0"/>
            </a:rPr>
            <a:t>Is the process documented?</a:t>
          </a:r>
          <a:endParaRPr lang="en-US" sz="1200" i="1" kern="1200" dirty="0"/>
        </a:p>
      </dsp:txBody>
      <dsp:txXfrm>
        <a:off x="202792" y="1235253"/>
        <a:ext cx="1158804" cy="2329901"/>
      </dsp:txXfrm>
    </dsp:sp>
    <dsp:sp modelId="{8AFFF99A-56E0-4351-A068-CA6F3E5A46FA}">
      <dsp:nvSpPr>
        <dsp:cNvPr id="0" name=""/>
        <dsp:cNvSpPr/>
      </dsp:nvSpPr>
      <dsp:spPr>
        <a:xfrm>
          <a:off x="1455216" y="457198"/>
          <a:ext cx="7442692" cy="1521370"/>
        </a:xfrm>
        <a:prstGeom prst="rightArrow">
          <a:avLst>
            <a:gd name="adj1" fmla="val 50000"/>
            <a:gd name="adj2" fmla="val 50000"/>
          </a:avLst>
        </a:prstGeom>
        <a:solidFill>
          <a:srgbClr val="D50032"/>
        </a:solidFill>
        <a:ln w="571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62093" numCol="1" spcCol="1270" anchor="ctr" anchorCtr="0">
          <a:noAutofit/>
        </a:bodyPr>
        <a:lstStyle/>
        <a:p>
          <a:pPr lvl="0" algn="l" defTabSz="1066800">
            <a:lnSpc>
              <a:spcPct val="90000"/>
            </a:lnSpc>
            <a:spcBef>
              <a:spcPct val="0"/>
            </a:spcBef>
            <a:spcAft>
              <a:spcPct val="35000"/>
            </a:spcAft>
          </a:pPr>
          <a:r>
            <a:rPr lang="en-US" sz="2400" b="1" kern="1200" dirty="0" smtClean="0">
              <a:latin typeface="Trebuchet MS" panose="020B0603020202020204" pitchFamily="34" charset="0"/>
            </a:rPr>
            <a:t>Categorizing Expenses and Maintaining Documentation</a:t>
          </a:r>
          <a:endParaRPr lang="en-US" sz="2400" b="1" kern="1200" dirty="0">
            <a:latin typeface="Trebuchet MS" panose="020B0603020202020204" pitchFamily="34" charset="0"/>
          </a:endParaRPr>
        </a:p>
      </dsp:txBody>
      <dsp:txXfrm>
        <a:off x="1455216" y="837541"/>
        <a:ext cx="7062350" cy="760685"/>
      </dsp:txXfrm>
    </dsp:sp>
    <dsp:sp modelId="{159CB944-CD17-466F-AF63-82783E14F2AE}">
      <dsp:nvSpPr>
        <dsp:cNvPr id="0" name=""/>
        <dsp:cNvSpPr/>
      </dsp:nvSpPr>
      <dsp:spPr>
        <a:xfrm>
          <a:off x="1512903" y="1720995"/>
          <a:ext cx="984678" cy="1593941"/>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smtClean="0">
              <a:latin typeface="Trebuchet MS" panose="020B0603020202020204" pitchFamily="34" charset="0"/>
            </a:rPr>
            <a:t>Ensure all backup sources for expenditures are categorized and maintained </a:t>
          </a:r>
        </a:p>
        <a:p>
          <a:pPr lvl="0" algn="l" defTabSz="622300">
            <a:lnSpc>
              <a:spcPct val="90000"/>
            </a:lnSpc>
            <a:spcBef>
              <a:spcPct val="0"/>
            </a:spcBef>
            <a:spcAft>
              <a:spcPct val="35000"/>
            </a:spcAft>
          </a:pPr>
          <a:endParaRPr lang="en-US" sz="1400" kern="1200" dirty="0"/>
        </a:p>
      </dsp:txBody>
      <dsp:txXfrm>
        <a:off x="1512903" y="1720995"/>
        <a:ext cx="984678" cy="1593941"/>
      </dsp:txXfrm>
    </dsp:sp>
    <dsp:sp modelId="{7748E159-F99A-4D7D-BC71-95A7C69F9766}">
      <dsp:nvSpPr>
        <dsp:cNvPr id="0" name=""/>
        <dsp:cNvSpPr/>
      </dsp:nvSpPr>
      <dsp:spPr>
        <a:xfrm>
          <a:off x="2902998" y="1219195"/>
          <a:ext cx="6009812" cy="1382455"/>
        </a:xfrm>
        <a:prstGeom prst="rightArrow">
          <a:avLst>
            <a:gd name="adj1" fmla="val 50000"/>
            <a:gd name="adj2" fmla="val 50000"/>
          </a:avLst>
        </a:prstGeom>
        <a:solidFill>
          <a:srgbClr val="D50032"/>
        </a:solidFill>
        <a:ln w="666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62093" numCol="1" spcCol="1270" anchor="ctr" anchorCtr="0">
          <a:noAutofit/>
        </a:bodyPr>
        <a:lstStyle/>
        <a:p>
          <a:pPr lvl="0" algn="l" defTabSz="1066800">
            <a:lnSpc>
              <a:spcPct val="90000"/>
            </a:lnSpc>
            <a:spcBef>
              <a:spcPct val="0"/>
            </a:spcBef>
            <a:spcAft>
              <a:spcPct val="35000"/>
            </a:spcAft>
          </a:pPr>
          <a:r>
            <a:rPr lang="en-US" sz="2400" b="1" kern="1200" dirty="0" smtClean="0">
              <a:latin typeface="Trebuchet MS" panose="020B0603020202020204" pitchFamily="34" charset="0"/>
            </a:rPr>
            <a:t>Separating State and Local Funds </a:t>
          </a:r>
          <a:endParaRPr lang="en-US" sz="2400" b="1" kern="1200" dirty="0">
            <a:latin typeface="Trebuchet MS" panose="020B0603020202020204" pitchFamily="34" charset="0"/>
          </a:endParaRPr>
        </a:p>
      </dsp:txBody>
      <dsp:txXfrm>
        <a:off x="2902998" y="1564809"/>
        <a:ext cx="5664198" cy="691227"/>
      </dsp:txXfrm>
    </dsp:sp>
    <dsp:sp modelId="{443C351B-7F4D-42E5-8915-EE0A8BE17444}">
      <dsp:nvSpPr>
        <dsp:cNvPr id="0" name=""/>
        <dsp:cNvSpPr/>
      </dsp:nvSpPr>
      <dsp:spPr>
        <a:xfrm>
          <a:off x="2823006" y="2320759"/>
          <a:ext cx="1138612" cy="529240"/>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smtClean="0">
              <a:latin typeface="Trebuchet MS" panose="020B0603020202020204" pitchFamily="34" charset="0"/>
            </a:rPr>
            <a:t>Separate State and local funds used for all expenditures (FEDERAL FUNDS ARE EXCLUDED)</a:t>
          </a:r>
        </a:p>
        <a:p>
          <a:pPr lvl="0" algn="l" defTabSz="622300">
            <a:lnSpc>
              <a:spcPct val="90000"/>
            </a:lnSpc>
            <a:spcBef>
              <a:spcPct val="0"/>
            </a:spcBef>
            <a:spcAft>
              <a:spcPct val="35000"/>
            </a:spcAft>
          </a:pPr>
          <a:endParaRPr lang="en-US" kern="1200" dirty="0"/>
        </a:p>
      </dsp:txBody>
      <dsp:txXfrm>
        <a:off x="2823006" y="2320759"/>
        <a:ext cx="1138612" cy="529240"/>
      </dsp:txXfrm>
    </dsp:sp>
    <dsp:sp modelId="{D8000C41-3A5F-46FE-9F6A-5E47B64C029C}">
      <dsp:nvSpPr>
        <dsp:cNvPr id="0" name=""/>
        <dsp:cNvSpPr/>
      </dsp:nvSpPr>
      <dsp:spPr>
        <a:xfrm>
          <a:off x="4133118" y="1825609"/>
          <a:ext cx="4807644" cy="1516867"/>
        </a:xfrm>
        <a:prstGeom prst="rightArrow">
          <a:avLst>
            <a:gd name="adj1" fmla="val 50000"/>
            <a:gd name="adj2" fmla="val 50000"/>
          </a:avLst>
        </a:prstGeom>
        <a:solidFill>
          <a:srgbClr val="E20D38"/>
        </a:solidFill>
        <a:ln w="698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62093" numCol="1" spcCol="1270" anchor="ctr" anchorCtr="0">
          <a:noAutofit/>
        </a:bodyPr>
        <a:lstStyle/>
        <a:p>
          <a:pPr lvl="0" algn="l" defTabSz="1066800">
            <a:lnSpc>
              <a:spcPct val="90000"/>
            </a:lnSpc>
            <a:spcBef>
              <a:spcPct val="0"/>
            </a:spcBef>
            <a:spcAft>
              <a:spcPct val="35000"/>
            </a:spcAft>
          </a:pPr>
          <a:r>
            <a:rPr lang="en-US" sz="2400" b="1" kern="1200" dirty="0" smtClean="0">
              <a:latin typeface="Trebuchet MS" panose="020B0603020202020204" pitchFamily="34" charset="0"/>
            </a:rPr>
            <a:t>Monitoring and Audit Purposes</a:t>
          </a:r>
          <a:endParaRPr lang="en-US" sz="2400" b="1" kern="1200" dirty="0"/>
        </a:p>
      </dsp:txBody>
      <dsp:txXfrm>
        <a:off x="4133118" y="2204826"/>
        <a:ext cx="4428427" cy="758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B62C2-9F12-454C-9F8F-AED20506ABBA}">
      <dsp:nvSpPr>
        <dsp:cNvPr id="0" name=""/>
        <dsp:cNvSpPr/>
      </dsp:nvSpPr>
      <dsp:spPr>
        <a:xfrm rot="5400000" flipV="1">
          <a:off x="1894704" y="198717"/>
          <a:ext cx="2555533" cy="2615661"/>
        </a:xfrm>
        <a:prstGeom prst="blockArc">
          <a:avLst>
            <a:gd name="adj1" fmla="val 11269776"/>
            <a:gd name="adj2" fmla="val 19048957"/>
            <a:gd name="adj3" fmla="val 3903"/>
          </a:avLst>
        </a:prstGeom>
        <a:solidFill>
          <a:schemeClr val="bg1">
            <a:lumMod val="65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A0EE1209-BE1A-4259-AC45-1D5F66C9DBEE}">
      <dsp:nvSpPr>
        <dsp:cNvPr id="0" name=""/>
        <dsp:cNvSpPr/>
      </dsp:nvSpPr>
      <dsp:spPr>
        <a:xfrm rot="5400000">
          <a:off x="2179668" y="24941"/>
          <a:ext cx="2890689" cy="2890776"/>
        </a:xfrm>
        <a:prstGeom prst="blockArc">
          <a:avLst>
            <a:gd name="adj1" fmla="val 8975000"/>
            <a:gd name="adj2" fmla="val 11405454"/>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A2D1D-6534-429B-8199-8B6954D0E001}">
      <dsp:nvSpPr>
        <dsp:cNvPr id="0" name=""/>
        <dsp:cNvSpPr/>
      </dsp:nvSpPr>
      <dsp:spPr>
        <a:xfrm>
          <a:off x="1773240" y="378406"/>
          <a:ext cx="2882017" cy="2890776"/>
        </a:xfrm>
        <a:prstGeom prst="blockArc">
          <a:avLst>
            <a:gd name="adj1" fmla="val 6653825"/>
            <a:gd name="adj2" fmla="val 9665848"/>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F81573-2998-4648-8854-252149A8FCCF}">
      <dsp:nvSpPr>
        <dsp:cNvPr id="0" name=""/>
        <dsp:cNvSpPr/>
      </dsp:nvSpPr>
      <dsp:spPr>
        <a:xfrm rot="21419643">
          <a:off x="1829661" y="803357"/>
          <a:ext cx="4596687" cy="2631874"/>
        </a:xfrm>
        <a:prstGeom prst="blockArc">
          <a:avLst>
            <a:gd name="adj1" fmla="val 21511"/>
            <a:gd name="adj2" fmla="val 10821511"/>
            <a:gd name="adj3" fmla="val 3695"/>
          </a:avLst>
        </a:prstGeom>
        <a:solidFill>
          <a:schemeClr val="tx1">
            <a:alpha val="48000"/>
          </a:schemeClr>
        </a:solidFill>
        <a:ln>
          <a:noFill/>
        </a:ln>
        <a:effectLst/>
      </dsp:spPr>
      <dsp:style>
        <a:lnRef idx="0">
          <a:scrgbClr r="0" g="0" b="0"/>
        </a:lnRef>
        <a:fillRef idx="1">
          <a:scrgbClr r="0" g="0" b="0"/>
        </a:fillRef>
        <a:effectRef idx="0">
          <a:scrgbClr r="0" g="0" b="0"/>
        </a:effectRef>
        <a:fontRef idx="minor">
          <a:schemeClr val="lt1"/>
        </a:fontRef>
      </dsp:style>
    </dsp:sp>
    <dsp:sp modelId="{CABF4549-4AA6-4DEE-84DF-AA648D92C7DF}">
      <dsp:nvSpPr>
        <dsp:cNvPr id="0" name=""/>
        <dsp:cNvSpPr/>
      </dsp:nvSpPr>
      <dsp:spPr>
        <a:xfrm>
          <a:off x="3652060" y="211004"/>
          <a:ext cx="2890776" cy="2890776"/>
        </a:xfrm>
        <a:prstGeom prst="blockArc">
          <a:avLst>
            <a:gd name="adj1" fmla="val 894185"/>
            <a:gd name="adj2" fmla="val 3731911"/>
            <a:gd name="adj3" fmla="val 3903"/>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F34CF758-B88D-4844-9A43-C142417ADE2D}">
      <dsp:nvSpPr>
        <dsp:cNvPr id="0" name=""/>
        <dsp:cNvSpPr/>
      </dsp:nvSpPr>
      <dsp:spPr>
        <a:xfrm>
          <a:off x="3650056" y="-32610"/>
          <a:ext cx="2925147" cy="2890776"/>
        </a:xfrm>
        <a:prstGeom prst="blockArc">
          <a:avLst>
            <a:gd name="adj1" fmla="val 20672281"/>
            <a:gd name="adj2" fmla="val 1468507"/>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A2DA09-079E-4455-B848-53AE23DFE013}">
      <dsp:nvSpPr>
        <dsp:cNvPr id="0" name=""/>
        <dsp:cNvSpPr/>
      </dsp:nvSpPr>
      <dsp:spPr>
        <a:xfrm rot="2221990">
          <a:off x="4322127" y="268073"/>
          <a:ext cx="2267235" cy="2315974"/>
        </a:xfrm>
        <a:prstGeom prst="blockArc">
          <a:avLst>
            <a:gd name="adj1" fmla="val 13660243"/>
            <a:gd name="adj2" fmla="val 20897298"/>
            <a:gd name="adj3" fmla="val 3903"/>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AEC2F4FC-45A1-43AA-AD9B-45DCA98F42CE}">
      <dsp:nvSpPr>
        <dsp:cNvPr id="0" name=""/>
        <dsp:cNvSpPr/>
      </dsp:nvSpPr>
      <dsp:spPr>
        <a:xfrm>
          <a:off x="3505205" y="908423"/>
          <a:ext cx="1548933" cy="1395243"/>
        </a:xfrm>
        <a:prstGeom prst="ellipse">
          <a:avLst/>
        </a:prstGeom>
        <a:solidFill>
          <a:srgbClr val="FF0000"/>
        </a:solidFill>
        <a:ln w="47625" cap="flat" cmpd="tri" algn="ctr">
          <a:solidFill>
            <a:schemeClr val="tx1"/>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b="1" kern="1200" dirty="0">
              <a:solidFill>
                <a:srgbClr val="FFFF00"/>
              </a:solidFill>
              <a:effectLst>
                <a:outerShdw blurRad="38100" dist="38100" dir="2700000" algn="tl">
                  <a:srgbClr val="000000">
                    <a:alpha val="43137"/>
                  </a:srgbClr>
                </a:outerShdw>
              </a:effectLst>
            </a:rPr>
            <a:t>FAB</a:t>
          </a:r>
        </a:p>
      </dsp:txBody>
      <dsp:txXfrm>
        <a:off x="3732041" y="1112752"/>
        <a:ext cx="1095261" cy="986585"/>
      </dsp:txXfrm>
    </dsp:sp>
    <dsp:sp modelId="{3F482862-404A-47A7-845B-EF70F45F7234}">
      <dsp:nvSpPr>
        <dsp:cNvPr id="0" name=""/>
        <dsp:cNvSpPr/>
      </dsp:nvSpPr>
      <dsp:spPr>
        <a:xfrm>
          <a:off x="2743202" y="0"/>
          <a:ext cx="3071043" cy="620964"/>
        </a:xfrm>
        <a:prstGeom prst="round2DiagRect">
          <a:avLst/>
        </a:prstGeom>
        <a:solidFill>
          <a:schemeClr val="accent1">
            <a:hueOff val="0"/>
            <a:satOff val="0"/>
            <a:lumOff val="0"/>
            <a:alphaOff val="0"/>
          </a:schemeClr>
        </a:solidFill>
        <a:ln w="25400" cap="flat" cmpd="sng" algn="ctr">
          <a:solidFill>
            <a:srgbClr val="4F4F51"/>
          </a:solidFill>
          <a:prstDash val="solid"/>
        </a:ln>
        <a:effectLst>
          <a:glow rad="63500">
            <a:schemeClr val="accent3">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FF0000"/>
              </a:solidFill>
              <a:latin typeface="Trebuchet MS" panose="020B0603020202020204" pitchFamily="34" charset="0"/>
              <a:ea typeface="Tahoma" panose="020B0604030504040204" pitchFamily="34" charset="0"/>
              <a:cs typeface="Tahoma" panose="020B0604030504040204" pitchFamily="34" charset="0"/>
            </a:rPr>
            <a:t>Compares</a:t>
          </a:r>
          <a:r>
            <a:rPr lang="en-US" sz="1400" b="1" kern="1200" dirty="0">
              <a:latin typeface="Trebuchet MS" panose="020B0603020202020204" pitchFamily="34" charset="0"/>
              <a:ea typeface="Tahoma" panose="020B0604030504040204" pitchFamily="34" charset="0"/>
              <a:cs typeface="Tahoma" panose="020B0604030504040204" pitchFamily="34" charset="0"/>
            </a:rPr>
            <a:t> </a:t>
          </a:r>
          <a:r>
            <a:rPr lang="en-US" sz="1400" b="1" kern="1200" dirty="0">
              <a:solidFill>
                <a:srgbClr val="FF0000"/>
              </a:solidFill>
              <a:latin typeface="Trebuchet MS" panose="020B0603020202020204" pitchFamily="34" charset="0"/>
              <a:ea typeface="Tahoma" panose="020B0604030504040204" pitchFamily="34" charset="0"/>
              <a:cs typeface="Tahoma" panose="020B0604030504040204" pitchFamily="34" charset="0"/>
            </a:rPr>
            <a:t>reimbursement request with approved plan </a:t>
          </a:r>
        </a:p>
      </dsp:txBody>
      <dsp:txXfrm>
        <a:off x="2773515" y="30313"/>
        <a:ext cx="3010417" cy="560338"/>
      </dsp:txXfrm>
    </dsp:sp>
    <dsp:sp modelId="{8CE4A437-6D46-4A1D-84D5-213F808B7563}">
      <dsp:nvSpPr>
        <dsp:cNvPr id="0" name=""/>
        <dsp:cNvSpPr/>
      </dsp:nvSpPr>
      <dsp:spPr>
        <a:xfrm>
          <a:off x="5342473" y="712475"/>
          <a:ext cx="2556486" cy="716081"/>
        </a:xfrm>
        <a:prstGeom prst="round2DiagRect">
          <a:avLst/>
        </a:prstGeom>
        <a:solidFill>
          <a:schemeClr val="bg1">
            <a:lumMod val="8500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FF0000"/>
              </a:solidFill>
              <a:latin typeface="Trebuchet MS" panose="020B0603020202020204" pitchFamily="34" charset="0"/>
              <a:ea typeface="Tahoma" panose="020B0604030504040204" pitchFamily="34" charset="0"/>
              <a:cs typeface="Tahoma" panose="020B0604030504040204" pitchFamily="34" charset="0"/>
            </a:rPr>
            <a:t>Ensures allowable reasonable and necessary</a:t>
          </a:r>
        </a:p>
      </dsp:txBody>
      <dsp:txXfrm>
        <a:off x="5377429" y="747431"/>
        <a:ext cx="2486574" cy="646169"/>
      </dsp:txXfrm>
    </dsp:sp>
    <dsp:sp modelId="{74F02498-2C79-4F61-ADF5-C107F3610E4E}">
      <dsp:nvSpPr>
        <dsp:cNvPr id="0" name=""/>
        <dsp:cNvSpPr/>
      </dsp:nvSpPr>
      <dsp:spPr>
        <a:xfrm>
          <a:off x="5347517" y="1643688"/>
          <a:ext cx="2394289" cy="783561"/>
        </a:xfrm>
        <a:prstGeom prst="round2DiagRect">
          <a:avLst/>
        </a:prstGeom>
        <a:solidFill>
          <a:schemeClr val="accent1">
            <a:hueOff val="0"/>
            <a:satOff val="0"/>
            <a:lumOff val="0"/>
            <a:alphaOff val="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FF0000"/>
              </a:solidFill>
              <a:latin typeface="Trebuchet MS" panose="020B0603020202020204" pitchFamily="34" charset="0"/>
              <a:ea typeface="Tahoma" panose="020B0604030504040204" pitchFamily="34" charset="0"/>
              <a:cs typeface="Tahoma" panose="020B0604030504040204" pitchFamily="34" charset="0"/>
            </a:rPr>
            <a:t>Denies pending additional info</a:t>
          </a:r>
        </a:p>
      </dsp:txBody>
      <dsp:txXfrm>
        <a:off x="5385767" y="1681938"/>
        <a:ext cx="2317789" cy="707061"/>
      </dsp:txXfrm>
    </dsp:sp>
    <dsp:sp modelId="{1616DD1F-9873-447F-90DD-95DBD818FD31}">
      <dsp:nvSpPr>
        <dsp:cNvPr id="0" name=""/>
        <dsp:cNvSpPr/>
      </dsp:nvSpPr>
      <dsp:spPr>
        <a:xfrm>
          <a:off x="4482932" y="2607305"/>
          <a:ext cx="2706413" cy="634559"/>
        </a:xfrm>
        <a:prstGeom prst="round2DiagRect">
          <a:avLst/>
        </a:prstGeom>
        <a:solidFill>
          <a:schemeClr val="accent1">
            <a:hueOff val="0"/>
            <a:satOff val="0"/>
            <a:lumOff val="0"/>
            <a:alphaOff val="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FF0000"/>
              </a:solidFill>
              <a:latin typeface="Trebuchet MS" panose="020B0603020202020204" pitchFamily="34" charset="0"/>
              <a:ea typeface="Tahoma" panose="020B0604030504040204" pitchFamily="34" charset="0"/>
              <a:cs typeface="Tahoma" panose="020B0604030504040204" pitchFamily="34" charset="0"/>
            </a:rPr>
            <a:t>Consults with divisions</a:t>
          </a:r>
        </a:p>
      </dsp:txBody>
      <dsp:txXfrm>
        <a:off x="4513909" y="2638282"/>
        <a:ext cx="2644459" cy="572605"/>
      </dsp:txXfrm>
    </dsp:sp>
    <dsp:sp modelId="{98C9B8B0-B15F-4E67-BE81-3B505221D762}">
      <dsp:nvSpPr>
        <dsp:cNvPr id="0" name=""/>
        <dsp:cNvSpPr/>
      </dsp:nvSpPr>
      <dsp:spPr>
        <a:xfrm>
          <a:off x="1452193" y="2569817"/>
          <a:ext cx="2772773" cy="672021"/>
        </a:xfrm>
        <a:prstGeom prst="round2DiagRect">
          <a:avLst/>
        </a:prstGeom>
        <a:solidFill>
          <a:schemeClr val="accent1">
            <a:hueOff val="0"/>
            <a:satOff val="0"/>
            <a:lumOff val="0"/>
            <a:alphaOff val="0"/>
          </a:schemeClr>
        </a:solidFill>
        <a:ln w="25400" cap="flat" cmpd="sng" algn="ctr">
          <a:solidFill>
            <a:schemeClr val="tx2"/>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FF0000"/>
              </a:solidFill>
              <a:latin typeface="Trebuchet MS" panose="020B0603020202020204" pitchFamily="34" charset="0"/>
              <a:ea typeface="Tahoma" panose="020B0604030504040204" pitchFamily="34" charset="0"/>
              <a:cs typeface="Tahoma" panose="020B0604030504040204" pitchFamily="34" charset="0"/>
            </a:rPr>
            <a:t>Approves request </a:t>
          </a:r>
        </a:p>
      </dsp:txBody>
      <dsp:txXfrm>
        <a:off x="1484998" y="2602622"/>
        <a:ext cx="2707163" cy="606411"/>
      </dsp:txXfrm>
    </dsp:sp>
    <dsp:sp modelId="{FCF24235-D9D8-42E1-8085-F445F3885286}">
      <dsp:nvSpPr>
        <dsp:cNvPr id="0" name=""/>
        <dsp:cNvSpPr/>
      </dsp:nvSpPr>
      <dsp:spPr>
        <a:xfrm>
          <a:off x="787500" y="1649193"/>
          <a:ext cx="2431641" cy="783561"/>
        </a:xfrm>
        <a:prstGeom prst="round2DiagRect">
          <a:avLst/>
        </a:prstGeom>
        <a:solidFill>
          <a:schemeClr val="accent1">
            <a:hueOff val="0"/>
            <a:satOff val="0"/>
            <a:lumOff val="0"/>
            <a:alphaOff val="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FF0000"/>
              </a:solidFill>
              <a:latin typeface="Trebuchet MS" panose="020B0603020202020204" pitchFamily="34" charset="0"/>
              <a:ea typeface="Tahoma" panose="020B0604030504040204" pitchFamily="34" charset="0"/>
              <a:cs typeface="Tahoma" panose="020B0604030504040204" pitchFamily="34" charset="0"/>
            </a:rPr>
            <a:t>Informs Division  of budget amounts </a:t>
          </a:r>
        </a:p>
      </dsp:txBody>
      <dsp:txXfrm>
        <a:off x="825750" y="1687443"/>
        <a:ext cx="2355141" cy="707061"/>
      </dsp:txXfrm>
    </dsp:sp>
    <dsp:sp modelId="{5AE8673A-5965-42C4-BD6C-6CF49D7FE25F}">
      <dsp:nvSpPr>
        <dsp:cNvPr id="0" name=""/>
        <dsp:cNvSpPr/>
      </dsp:nvSpPr>
      <dsp:spPr>
        <a:xfrm>
          <a:off x="581300" y="721842"/>
          <a:ext cx="2497782" cy="706662"/>
        </a:xfrm>
        <a:prstGeom prst="round2DiagRect">
          <a:avLst/>
        </a:prstGeom>
        <a:solidFill>
          <a:schemeClr val="accent1">
            <a:hueOff val="0"/>
            <a:satOff val="0"/>
            <a:lumOff val="0"/>
            <a:alphaOff val="0"/>
          </a:schemeClr>
        </a:solidFill>
        <a:ln w="25400" cap="flat" cmpd="sng" algn="ctr">
          <a:solidFill>
            <a:schemeClr val="tx1">
              <a:lumMod val="7500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FF0000"/>
              </a:solidFill>
              <a:latin typeface="Trebuchet MS" panose="020B0603020202020204" pitchFamily="34" charset="0"/>
              <a:ea typeface="Tahoma" panose="020B0604030504040204" pitchFamily="34" charset="0"/>
              <a:cs typeface="Tahoma" panose="020B0604030504040204" pitchFamily="34" charset="0"/>
            </a:rPr>
            <a:t>Consults with SEA Team </a:t>
          </a:r>
        </a:p>
      </dsp:txBody>
      <dsp:txXfrm>
        <a:off x="615796" y="756338"/>
        <a:ext cx="2428790" cy="63767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DB65CF-30C5-C34A-B565-F401FE1BA5DE}" type="datetimeFigureOut">
              <a:rPr lang="en-US" smtClean="0"/>
              <a:t>5/19/2022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C94B76-3727-6A49-B47B-952F58E7195D}" type="slidenum">
              <a:rPr lang="en-US" smtClean="0"/>
              <a:t>‹#›</a:t>
            </a:fld>
            <a:endParaRPr lang="en-US"/>
          </a:p>
        </p:txBody>
      </p:sp>
    </p:spTree>
    <p:extLst>
      <p:ext uri="{BB962C8B-B14F-4D97-AF65-F5344CB8AC3E}">
        <p14:creationId xmlns:p14="http://schemas.microsoft.com/office/powerpoint/2010/main" val="25684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0D3B6-5913-4E7F-9796-6603F710A3DC}" type="datetimeFigureOut">
              <a:rPr lang="en-US" smtClean="0"/>
              <a:t>5/19/2022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C262D9-81D9-4986-8104-69558C327533}" type="slidenum">
              <a:rPr lang="en-US" smtClean="0"/>
              <a:t>‹#›</a:t>
            </a:fld>
            <a:endParaRPr lang="en-US"/>
          </a:p>
        </p:txBody>
      </p:sp>
    </p:spTree>
    <p:extLst>
      <p:ext uri="{BB962C8B-B14F-4D97-AF65-F5344CB8AC3E}">
        <p14:creationId xmlns:p14="http://schemas.microsoft.com/office/powerpoint/2010/main" val="159515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sites.ed.gov/idea/regs/b/b/300.130" TargetMode="External"/><Relationship Id="rId2" Type="http://schemas.openxmlformats.org/officeDocument/2006/relationships/slide" Target="../slides/slide107.xml"/><Relationship Id="rId1" Type="http://schemas.openxmlformats.org/officeDocument/2006/relationships/notesMaster" Target="../notesMasters/notesMaster1.xml"/><Relationship Id="rId5" Type="http://schemas.openxmlformats.org/officeDocument/2006/relationships/hyperlink" Target="http://www.doe.virginia.gov/special_ed/regulations/state/regs_speced_disability_va.pdf" TargetMode="External"/><Relationship Id="rId4" Type="http://schemas.openxmlformats.org/officeDocument/2006/relationships/hyperlink" Target="https://law.lis.virginia.gov/admincode/title8/agency20/chapter81/section10/" TargetMode="Externa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ecfr.gov/cgi-bin/text-idx?node=pt34.2.300&amp;rgn=div5#se34.2.300_1143"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sites.ed.gov/idea/regs/b/b/300.130" TargetMode="External"/><Relationship Id="rId2" Type="http://schemas.openxmlformats.org/officeDocument/2006/relationships/slide" Target="../slides/slide126.xml"/><Relationship Id="rId1" Type="http://schemas.openxmlformats.org/officeDocument/2006/relationships/notesMaster" Target="../notesMasters/notesMaster1.xml"/><Relationship Id="rId5" Type="http://schemas.openxmlformats.org/officeDocument/2006/relationships/hyperlink" Target="http://www.doe.virginia.gov/special_ed/regulations/state/regs_speced_disability_va.pdf" TargetMode="External"/><Relationship Id="rId4" Type="http://schemas.openxmlformats.org/officeDocument/2006/relationships/hyperlink" Target="https://law.lis.virginia.gov/admincode/title8/agency20/chapter81/section10/" TargetMode="Externa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a:t>
            </a:fld>
            <a:endParaRPr lang="en-US"/>
          </a:p>
        </p:txBody>
      </p:sp>
    </p:spTree>
    <p:extLst>
      <p:ext uri="{BB962C8B-B14F-4D97-AF65-F5344CB8AC3E}">
        <p14:creationId xmlns:p14="http://schemas.microsoft.com/office/powerpoint/2010/main" val="299346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400050"/>
            <a:ext cx="7180263" cy="4040188"/>
          </a:xfrm>
        </p:spPr>
      </p:sp>
      <p:sp>
        <p:nvSpPr>
          <p:cNvPr id="3" name="Notes Placeholder 2"/>
          <p:cNvSpPr>
            <a:spLocks noGrp="1"/>
          </p:cNvSpPr>
          <p:nvPr>
            <p:ph type="body" idx="1"/>
          </p:nvPr>
        </p:nvSpPr>
        <p:spPr/>
        <p:txBody>
          <a:bodyPr/>
          <a:lstStyle/>
          <a:p>
            <a:pPr defTabSz="966612">
              <a:buClr>
                <a:srgbClr val="DDDDDD"/>
              </a:buClr>
              <a:defRPr/>
            </a:pPr>
            <a:r>
              <a:rPr lang="en-US" sz="1300" dirty="0">
                <a:solidFill>
                  <a:prstClr val="black"/>
                </a:solidFill>
              </a:rPr>
              <a:t>The term </a:t>
            </a:r>
            <a:r>
              <a:rPr lang="en-US" sz="1300" b="1" dirty="0">
                <a:solidFill>
                  <a:prstClr val="black"/>
                </a:solidFill>
              </a:rPr>
              <a:t>Maintenance of Effort</a:t>
            </a:r>
            <a:r>
              <a:rPr lang="en-US" sz="1300" dirty="0">
                <a:solidFill>
                  <a:prstClr val="black"/>
                </a:solidFill>
              </a:rPr>
              <a:t>, often shortened to </a:t>
            </a:r>
            <a:r>
              <a:rPr lang="en-US" sz="1300" b="1" dirty="0">
                <a:solidFill>
                  <a:prstClr val="black"/>
                </a:solidFill>
              </a:rPr>
              <a:t>MOE</a:t>
            </a:r>
            <a:r>
              <a:rPr lang="en-US" sz="1300" dirty="0">
                <a:solidFill>
                  <a:prstClr val="black"/>
                </a:solidFill>
              </a:rPr>
              <a:t>, refers to the requirements placed upon many federally funded grant programs, that a recipient demonstrate the level of local funding for a particular program remain constant from year-to-year.</a:t>
            </a:r>
          </a:p>
          <a:p>
            <a:pPr defTabSz="966612">
              <a:buClr>
                <a:srgbClr val="DDDDDD"/>
              </a:buClr>
              <a:defRPr/>
            </a:pPr>
            <a:endParaRPr lang="en-US" sz="1300" dirty="0">
              <a:solidFill>
                <a:prstClr val="black"/>
              </a:solidFill>
            </a:endParaRPr>
          </a:p>
          <a:p>
            <a:pPr defTabSz="966612">
              <a:buClr>
                <a:srgbClr val="DDDDDD"/>
              </a:buClr>
              <a:defRPr/>
            </a:pPr>
            <a:r>
              <a:rPr lang="en-US" sz="1300" dirty="0">
                <a:solidFill>
                  <a:prstClr val="black"/>
                </a:solidFill>
              </a:rPr>
              <a:t>The local MOE requirement obligates any LEA receiving IDEA Part B funds to budget and spend at least the same amount of local – or state and local – funds for the education of children with disabilities on a year-to-year basis. </a:t>
            </a:r>
          </a:p>
          <a:p>
            <a:pPr defTabSz="966612">
              <a:buClr>
                <a:srgbClr val="DDDDDD"/>
              </a:buClr>
              <a:defRPr/>
            </a:pPr>
            <a:endParaRPr lang="en-US" sz="1300" dirty="0">
              <a:solidFill>
                <a:prstClr val="black"/>
              </a:solidFill>
            </a:endParaRPr>
          </a:p>
          <a:p>
            <a:pPr defTabSz="966612">
              <a:buClr>
                <a:srgbClr val="DDDDDD"/>
              </a:buClr>
              <a:defRPr/>
            </a:pPr>
            <a:r>
              <a:rPr lang="en-US" sz="1300" dirty="0">
                <a:solidFill>
                  <a:prstClr val="black"/>
                </a:solidFill>
              </a:rPr>
              <a:t>The intent behind the MOE requirement is to help ensure that the SEA and LEAs are expending at least a certain level of non-federal funds for the education of students with disabilities. The required MOE levels for budgeting and spending are referred to, respectively, as the “</a:t>
            </a:r>
            <a:r>
              <a:rPr lang="en-US" sz="1300" b="1" dirty="0">
                <a:solidFill>
                  <a:prstClr val="black"/>
                </a:solidFill>
              </a:rPr>
              <a:t>eligibility standard</a:t>
            </a:r>
            <a:r>
              <a:rPr lang="en-US" sz="1300" dirty="0">
                <a:solidFill>
                  <a:prstClr val="black"/>
                </a:solidFill>
              </a:rPr>
              <a:t>” and the “</a:t>
            </a:r>
            <a:r>
              <a:rPr lang="en-US" sz="1300" b="1" dirty="0">
                <a:solidFill>
                  <a:prstClr val="black"/>
                </a:solidFill>
              </a:rPr>
              <a:t>compliant standard</a:t>
            </a:r>
            <a:r>
              <a:rPr lang="en-US" sz="1300" dirty="0">
                <a:solidFill>
                  <a:prstClr val="black"/>
                </a:solidFill>
              </a:rPr>
              <a:t>.”</a:t>
            </a:r>
          </a:p>
          <a:p>
            <a:pPr defTabSz="966612">
              <a:buClr>
                <a:srgbClr val="DDDDDD"/>
              </a:buClr>
              <a:defRPr/>
            </a:pPr>
            <a:endParaRPr lang="en-US" sz="2100" dirty="0">
              <a:solidFill>
                <a:prstClr val="black"/>
              </a:solidFill>
            </a:endParaRPr>
          </a:p>
          <a:p>
            <a:pPr defTabSz="966612">
              <a:buClr>
                <a:srgbClr val="DDDDDD"/>
              </a:buClr>
              <a:defRPr/>
            </a:pPr>
            <a:r>
              <a:rPr lang="en-US" sz="1300" dirty="0">
                <a:solidFill>
                  <a:prstClr val="black"/>
                </a:solidFill>
              </a:rPr>
              <a:t>Failure to meet MOE requirements may result in the LEA losing eligibility to receive federal funding, or a reduction in the amount the LEA would receive, or a repayment of funds. </a:t>
            </a:r>
          </a:p>
          <a:p>
            <a:endParaRPr lang="en-US" sz="1500" dirty="0"/>
          </a:p>
        </p:txBody>
      </p:sp>
      <p:sp>
        <p:nvSpPr>
          <p:cNvPr id="4" name="Slide Number Placeholder 3"/>
          <p:cNvSpPr>
            <a:spLocks noGrp="1"/>
          </p:cNvSpPr>
          <p:nvPr>
            <p:ph type="sldNum" sz="quarter" idx="5"/>
          </p:nvPr>
        </p:nvSpPr>
        <p:spPr/>
        <p:txBody>
          <a:bodyPr/>
          <a:lstStyle/>
          <a:p>
            <a:fld id="{74CFD106-ABBD-4B4D-B3CF-627BC26A6081}" type="slidenum">
              <a:rPr lang="en-US" smtClean="0"/>
              <a:t>33</a:t>
            </a:fld>
            <a:endParaRPr lang="en-US" dirty="0"/>
          </a:p>
        </p:txBody>
      </p:sp>
    </p:spTree>
    <p:extLst>
      <p:ext uri="{BB962C8B-B14F-4D97-AF65-F5344CB8AC3E}">
        <p14:creationId xmlns:p14="http://schemas.microsoft.com/office/powerpoint/2010/main" val="360849374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cc4c7eb6eb_4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cc4c7eb6eb_4_1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a:solidFill>
                  <a:schemeClr val="lt1"/>
                </a:solidFill>
              </a:rPr>
              <a:t>Jeff - Although the calculations are not the same, more often than not they are early warning signs of possible Significant Disproportionality to come. </a:t>
            </a:r>
            <a:endParaRPr/>
          </a:p>
          <a:p>
            <a:pPr marL="0" lvl="0" indent="0" algn="l" rtl="0">
              <a:lnSpc>
                <a:spcPct val="100000"/>
              </a:lnSpc>
              <a:spcBef>
                <a:spcPts val="0"/>
              </a:spcBef>
              <a:spcAft>
                <a:spcPts val="0"/>
              </a:spcAft>
              <a:buSzPts val="1400"/>
              <a:buNone/>
            </a:pPr>
            <a:endParaRPr/>
          </a:p>
        </p:txBody>
      </p:sp>
      <p:sp>
        <p:nvSpPr>
          <p:cNvPr id="370" name="Google Shape;370;gcc4c7eb6eb_4_1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132</a:t>
            </a:fld>
            <a:endParaRPr/>
          </a:p>
        </p:txBody>
      </p:sp>
    </p:spTree>
    <p:extLst>
      <p:ext uri="{BB962C8B-B14F-4D97-AF65-F5344CB8AC3E}">
        <p14:creationId xmlns:p14="http://schemas.microsoft.com/office/powerpoint/2010/main" val="22340540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1306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523F8-2533-9149-A5E1-6A11F9E08C52}" type="slidenum">
              <a:rPr lang="en-US" smtClean="0"/>
              <a:pPr/>
              <a:t>134</a:t>
            </a:fld>
            <a:endParaRPr lang="en-US" dirty="0"/>
          </a:p>
        </p:txBody>
      </p:sp>
    </p:spTree>
    <p:extLst>
      <p:ext uri="{BB962C8B-B14F-4D97-AF65-F5344CB8AC3E}">
        <p14:creationId xmlns:p14="http://schemas.microsoft.com/office/powerpoint/2010/main" val="236247786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cf1128029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gcf1128029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0" name="Google Shape;790;gcf1128029a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135</a:t>
            </a:fld>
            <a:endParaRPr/>
          </a:p>
        </p:txBody>
      </p:sp>
    </p:spTree>
    <p:extLst>
      <p:ext uri="{BB962C8B-B14F-4D97-AF65-F5344CB8AC3E}">
        <p14:creationId xmlns:p14="http://schemas.microsoft.com/office/powerpoint/2010/main" val="29000475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523F8-2533-9149-A5E1-6A11F9E08C52}" type="slidenum">
              <a:rPr lang="en-US" smtClean="0"/>
              <a:pPr/>
              <a:t>136</a:t>
            </a:fld>
            <a:endParaRPr lang="en-US" dirty="0"/>
          </a:p>
        </p:txBody>
      </p:sp>
    </p:spTree>
    <p:extLst>
      <p:ext uri="{BB962C8B-B14F-4D97-AF65-F5344CB8AC3E}">
        <p14:creationId xmlns:p14="http://schemas.microsoft.com/office/powerpoint/2010/main" val="39287448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72-76</a:t>
            </a:r>
          </a:p>
        </p:txBody>
      </p:sp>
      <p:sp>
        <p:nvSpPr>
          <p:cNvPr id="4" name="Slide Number Placeholder 3"/>
          <p:cNvSpPr>
            <a:spLocks noGrp="1"/>
          </p:cNvSpPr>
          <p:nvPr>
            <p:ph type="sldNum" sz="quarter" idx="10"/>
          </p:nvPr>
        </p:nvSpPr>
        <p:spPr/>
        <p:txBody>
          <a:bodyPr/>
          <a:lstStyle/>
          <a:p>
            <a:fld id="{214523F8-2533-9149-A5E1-6A11F9E08C52}" type="slidenum">
              <a:rPr lang="en-US" smtClean="0"/>
              <a:t>137</a:t>
            </a:fld>
            <a:endParaRPr lang="en-US"/>
          </a:p>
        </p:txBody>
      </p:sp>
    </p:spTree>
    <p:extLst>
      <p:ext uri="{BB962C8B-B14F-4D97-AF65-F5344CB8AC3E}">
        <p14:creationId xmlns:p14="http://schemas.microsoft.com/office/powerpoint/2010/main" val="28888801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Tahoma" panose="020B0604030504040204" pitchFamily="34" charset="0"/>
                <a:ea typeface="Tahoma" panose="020B0604030504040204" pitchFamily="34" charset="0"/>
                <a:cs typeface="Tahoma" panose="020B0604030504040204" pitchFamily="34" charset="0"/>
              </a:rPr>
              <a:t>CCEIS/CEIS school divisions are encouraged to contact the Office of the SEA Level Team at anytime for assistance.  Each office provides a monitoring function.</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b="1" i="1" dirty="0">
                <a:latin typeface="Tahoma" panose="020B0604030504040204" pitchFamily="34" charset="0"/>
                <a:ea typeface="Tahoma" panose="020B0604030504040204" pitchFamily="34" charset="0"/>
                <a:cs typeface="Tahoma" panose="020B0604030504040204" pitchFamily="34" charset="0"/>
              </a:rPr>
              <a:t>Office of Finance and Budget </a:t>
            </a:r>
            <a:r>
              <a:rPr lang="en-US" sz="2000" dirty="0">
                <a:latin typeface="Tahoma" panose="020B0604030504040204" pitchFamily="34" charset="0"/>
                <a:ea typeface="Tahoma" panose="020B0604030504040204" pitchFamily="34" charset="0"/>
                <a:cs typeface="Tahoma" panose="020B0604030504040204" pitchFamily="34" charset="0"/>
              </a:rPr>
              <a:t>– CCEIS/CEIS budget is maintained separately from other IDEA Part B allocations. School divisions request reimbursement from the CCEIS/CEIS budget for expenditures as noted in their approved plan. The FAB reimbursement specialist is responsible for reviewing and approving or denying the request.  In the due diligence of review and monitoring of the funds the reimbursement specialist:</a:t>
            </a:r>
          </a:p>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Compares the approved plan with the reimbursement request</a:t>
            </a:r>
          </a:p>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Ensure the reimbursement request is allowable, reasonable and necessary</a:t>
            </a:r>
          </a:p>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Denies the request pending additional information</a:t>
            </a:r>
          </a:p>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Discusses the request with the school division</a:t>
            </a:r>
          </a:p>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Approves the reimbursement request </a:t>
            </a:r>
          </a:p>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Keeps school division informed of budget amounts</a:t>
            </a:r>
          </a:p>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Consults with SEA team members on financial concerns and/or progress </a:t>
            </a:r>
            <a:endParaRPr lang="en-US" dirty="0"/>
          </a:p>
          <a:p>
            <a:endParaRPr lang="en-US" dirty="0"/>
          </a:p>
        </p:txBody>
      </p:sp>
      <p:sp>
        <p:nvSpPr>
          <p:cNvPr id="4" name="Slide Number Placeholder 3"/>
          <p:cNvSpPr>
            <a:spLocks noGrp="1"/>
          </p:cNvSpPr>
          <p:nvPr>
            <p:ph type="sldNum" sz="quarter" idx="10"/>
          </p:nvPr>
        </p:nvSpPr>
        <p:spPr/>
        <p:txBody>
          <a:bodyPr/>
          <a:lstStyle/>
          <a:p>
            <a:fld id="{214523F8-2533-9149-A5E1-6A11F9E08C52}" type="slidenum">
              <a:rPr lang="en-US" smtClean="0"/>
              <a:pPr/>
              <a:t>138</a:t>
            </a:fld>
            <a:endParaRPr lang="en-US" dirty="0"/>
          </a:p>
        </p:txBody>
      </p:sp>
    </p:spTree>
    <p:extLst>
      <p:ext uri="{BB962C8B-B14F-4D97-AF65-F5344CB8AC3E}">
        <p14:creationId xmlns:p14="http://schemas.microsoft.com/office/powerpoint/2010/main" val="368820512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Compares the approved plan with the reimbursement request</a:t>
            </a:r>
          </a:p>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Ensure the reimbursement request is allowable, reasonable and necessary</a:t>
            </a:r>
          </a:p>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Denies the request pending additional information</a:t>
            </a:r>
          </a:p>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Discusses the request with the school division</a:t>
            </a:r>
          </a:p>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Approves the reimbursement request </a:t>
            </a:r>
          </a:p>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Keeps school division informed of budget amounts</a:t>
            </a:r>
          </a:p>
          <a:p>
            <a:pPr marL="1257300" lvl="2"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Consults with SEA team members on financial concerns and/or progress </a:t>
            </a:r>
            <a:endParaRPr lang="en-US" dirty="0"/>
          </a:p>
          <a:p>
            <a:endParaRPr lang="en-US" dirty="0"/>
          </a:p>
        </p:txBody>
      </p:sp>
      <p:sp>
        <p:nvSpPr>
          <p:cNvPr id="4" name="Slide Number Placeholder 3"/>
          <p:cNvSpPr>
            <a:spLocks noGrp="1"/>
          </p:cNvSpPr>
          <p:nvPr>
            <p:ph type="sldNum" sz="quarter" idx="10"/>
          </p:nvPr>
        </p:nvSpPr>
        <p:spPr/>
        <p:txBody>
          <a:bodyPr/>
          <a:lstStyle/>
          <a:p>
            <a:fld id="{214523F8-2533-9149-A5E1-6A11F9E08C52}" type="slidenum">
              <a:rPr lang="en-US" smtClean="0"/>
              <a:pPr/>
              <a:t>139</a:t>
            </a:fld>
            <a:endParaRPr lang="en-US" dirty="0"/>
          </a:p>
        </p:txBody>
      </p:sp>
    </p:spTree>
    <p:extLst>
      <p:ext uri="{BB962C8B-B14F-4D97-AF65-F5344CB8AC3E}">
        <p14:creationId xmlns:p14="http://schemas.microsoft.com/office/powerpoint/2010/main" val="33500020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8388" y="400050"/>
            <a:ext cx="12211051" cy="6869113"/>
          </a:xfrm>
        </p:spPr>
      </p:sp>
      <p:sp>
        <p:nvSpPr>
          <p:cNvPr id="3" name="Notes Placeholder 2"/>
          <p:cNvSpPr>
            <a:spLocks noGrp="1"/>
          </p:cNvSpPr>
          <p:nvPr>
            <p:ph type="body" idx="1"/>
          </p:nvPr>
        </p:nvSpPr>
        <p:spPr>
          <a:xfrm>
            <a:off x="451104" y="7463790"/>
            <a:ext cx="6583680" cy="1655683"/>
          </a:xfrm>
        </p:spPr>
        <p:txBody>
          <a:bodyPr/>
          <a:lstStyle/>
          <a:p>
            <a:endParaRPr lang="en-US" dirty="0"/>
          </a:p>
        </p:txBody>
      </p:sp>
      <p:sp>
        <p:nvSpPr>
          <p:cNvPr id="4" name="Slide Number Placeholder 3"/>
          <p:cNvSpPr>
            <a:spLocks noGrp="1"/>
          </p:cNvSpPr>
          <p:nvPr>
            <p:ph type="sldNum" sz="quarter" idx="10"/>
          </p:nvPr>
        </p:nvSpPr>
        <p:spPr/>
        <p:txBody>
          <a:bodyPr/>
          <a:lstStyle/>
          <a:p>
            <a:fld id="{74CFD106-ABBD-4B4D-B3CF-627BC26A6081}" type="slidenum">
              <a:rPr lang="en-US" smtClean="0"/>
              <a:pPr/>
              <a:t>142</a:t>
            </a:fld>
            <a:endParaRPr lang="en-US" dirty="0">
              <a:latin typeface="Georgia" panose="02040502050405020303" pitchFamily="18" charset="0"/>
            </a:endParaRPr>
          </a:p>
        </p:txBody>
      </p:sp>
    </p:spTree>
    <p:extLst>
      <p:ext uri="{BB962C8B-B14F-4D97-AF65-F5344CB8AC3E}">
        <p14:creationId xmlns:p14="http://schemas.microsoft.com/office/powerpoint/2010/main" val="328411934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850FB-C9C3-4A46-94D2-A82417B66839}" type="slidenum">
              <a:rPr lang="en-US" smtClean="0"/>
              <a:t>143</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325894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327025"/>
            <a:ext cx="7059613" cy="3971925"/>
          </a:xfrm>
        </p:spPr>
      </p:sp>
      <p:sp>
        <p:nvSpPr>
          <p:cNvPr id="3" name="Notes Placeholder 2"/>
          <p:cNvSpPr>
            <a:spLocks noGrp="1"/>
          </p:cNvSpPr>
          <p:nvPr>
            <p:ph type="body" idx="1"/>
          </p:nvPr>
        </p:nvSpPr>
        <p:spPr/>
        <p:txBody>
          <a:bodyPr/>
          <a:lstStyle/>
          <a:p>
            <a:r>
              <a:rPr lang="en-US" sz="1200" kern="1200" dirty="0" smtClean="0">
                <a:solidFill>
                  <a:schemeClr val="tx1"/>
                </a:solidFill>
                <a:effectLst/>
              </a:rPr>
              <a:t>Both </a:t>
            </a:r>
            <a:r>
              <a:rPr lang="en-US" sz="1200" kern="1200" dirty="0">
                <a:solidFill>
                  <a:schemeClr val="tx1"/>
                </a:solidFill>
                <a:effectLst/>
              </a:rPr>
              <a:t>the eligibility and compliance standard regulations refer to four sources for LEA MOE.  These sources are really four ways to calculate/test the LEA MOE methods for determining if the eligibility and compliance standards were met.</a:t>
            </a:r>
          </a:p>
          <a:p>
            <a:r>
              <a:rPr lang="en-US" sz="1200" kern="1200" dirty="0">
                <a:solidFill>
                  <a:schemeClr val="tx1"/>
                </a:solidFill>
                <a:effectLst/>
              </a:rPr>
              <a:t> </a:t>
            </a:r>
          </a:p>
          <a:p>
            <a:r>
              <a:rPr lang="en-US" sz="1200" kern="1200" dirty="0">
                <a:solidFill>
                  <a:schemeClr val="tx1"/>
                </a:solidFill>
                <a:effectLst/>
              </a:rPr>
              <a:t>There are only two sources of funds for LEA MOE — local and state — and four methods that LEAs may use to meet the LEA MOE standards.  The methods are:  the total amount of local funds, the total amount of combined state and local funds, the per capita amount of local funds, and the per capita amount of combined state and local funds.  Per capita refers to the amount per child identified for special education under Part B of I-D-E-A.  The total number of these children comes from the official child count of children with disabilities.  This child count occurs in December;</a:t>
            </a:r>
            <a:r>
              <a:rPr lang="en-US" sz="1200" b="1" kern="1200" dirty="0">
                <a:solidFill>
                  <a:schemeClr val="tx1"/>
                </a:solidFill>
                <a:effectLst/>
              </a:rPr>
              <a:t> </a:t>
            </a:r>
            <a:r>
              <a:rPr lang="en-US" sz="1200" kern="1200" dirty="0">
                <a:solidFill>
                  <a:schemeClr val="tx1"/>
                </a:solidFill>
                <a:effectLst/>
              </a:rPr>
              <a:t>LEAs submit to the VDOE for submission to OSEP each February. </a:t>
            </a:r>
          </a:p>
          <a:p>
            <a:r>
              <a:rPr lang="en-US" sz="1200" kern="1200" dirty="0">
                <a:solidFill>
                  <a:schemeClr val="tx1"/>
                </a:solidFill>
                <a:effectLst/>
              </a:rPr>
              <a:t> </a:t>
            </a:r>
          </a:p>
          <a:p>
            <a:r>
              <a:rPr lang="en-US" sz="1200" kern="1200" dirty="0">
                <a:solidFill>
                  <a:schemeClr val="tx1"/>
                </a:solidFill>
                <a:effectLst/>
              </a:rPr>
              <a:t>For per capita methods, you divide the total amount of funds, whether local only or combined state and local,</a:t>
            </a:r>
            <a:r>
              <a:rPr lang="en-US" sz="1200" b="1" kern="1200" dirty="0">
                <a:solidFill>
                  <a:schemeClr val="tx1"/>
                </a:solidFill>
                <a:effectLst/>
              </a:rPr>
              <a:t> </a:t>
            </a:r>
            <a:r>
              <a:rPr lang="en-US" sz="1200" kern="1200" dirty="0">
                <a:solidFill>
                  <a:schemeClr val="tx1"/>
                </a:solidFill>
                <a:effectLst/>
              </a:rPr>
              <a:t>that was</a:t>
            </a:r>
            <a:r>
              <a:rPr lang="en-US" sz="1200" b="1" kern="1200" dirty="0">
                <a:solidFill>
                  <a:schemeClr val="tx1"/>
                </a:solidFill>
                <a:effectLst/>
              </a:rPr>
              <a:t> </a:t>
            </a:r>
            <a:r>
              <a:rPr lang="en-US" sz="1200" kern="1200" dirty="0">
                <a:solidFill>
                  <a:schemeClr val="tx1"/>
                </a:solidFill>
                <a:effectLst/>
              </a:rPr>
              <a:t>budgeted or expended, for the education of children with disabilities, depending on whether you are calculating eligibility or compliance, by the official child count that was submitted to the VDOE, for the same state fiscal year for which you are calculating LEA MOE. </a:t>
            </a:r>
          </a:p>
          <a:p>
            <a:r>
              <a:rPr lang="en-US" sz="1200" kern="1200" dirty="0">
                <a:solidFill>
                  <a:schemeClr val="tx1"/>
                </a:solidFill>
                <a:effectLst/>
              </a:rPr>
              <a:t> </a:t>
            </a:r>
          </a:p>
          <a:p>
            <a:r>
              <a:rPr lang="en-US" sz="1200" kern="1200" dirty="0">
                <a:solidFill>
                  <a:schemeClr val="tx1"/>
                </a:solidFill>
                <a:effectLst/>
              </a:rPr>
              <a:t>An LEA is allowed to use any of these four methods each state fiscal year.</a:t>
            </a:r>
          </a:p>
        </p:txBody>
      </p:sp>
      <p:sp>
        <p:nvSpPr>
          <p:cNvPr id="4" name="Slide Number Placeholder 3"/>
          <p:cNvSpPr>
            <a:spLocks noGrp="1"/>
          </p:cNvSpPr>
          <p:nvPr>
            <p:ph type="sldNum" sz="quarter" idx="10"/>
          </p:nvPr>
        </p:nvSpPr>
        <p:spPr/>
        <p:txBody>
          <a:bodyPr/>
          <a:lstStyle/>
          <a:p>
            <a:fld id="{214523F8-2533-9149-A5E1-6A11F9E08C52}" type="slidenum">
              <a:rPr lang="en-US" smtClean="0"/>
              <a:t>34</a:t>
            </a:fld>
            <a:endParaRPr lang="en-US" dirty="0"/>
          </a:p>
        </p:txBody>
      </p:sp>
    </p:spTree>
    <p:extLst>
      <p:ext uri="{BB962C8B-B14F-4D97-AF65-F5344CB8AC3E}">
        <p14:creationId xmlns:p14="http://schemas.microsoft.com/office/powerpoint/2010/main" val="404421787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850FB-C9C3-4A46-94D2-A82417B66839}" type="slidenum">
              <a:rPr lang="en-US" smtClean="0"/>
              <a:t>145</a:t>
            </a:fld>
            <a:endParaRPr lang="en-US"/>
          </a:p>
        </p:txBody>
      </p:sp>
    </p:spTree>
    <p:extLst>
      <p:ext uri="{BB962C8B-B14F-4D97-AF65-F5344CB8AC3E}">
        <p14:creationId xmlns:p14="http://schemas.microsoft.com/office/powerpoint/2010/main" val="11401561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315913"/>
            <a:ext cx="6954838" cy="3913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FD106-ABBD-4B4D-B3CF-627BC26A6081}" type="slidenum">
              <a:rPr lang="en-US" smtClean="0"/>
              <a:t>146</a:t>
            </a:fld>
            <a:endParaRPr lang="en-US" dirty="0"/>
          </a:p>
        </p:txBody>
      </p:sp>
    </p:spTree>
    <p:extLst>
      <p:ext uri="{BB962C8B-B14F-4D97-AF65-F5344CB8AC3E}">
        <p14:creationId xmlns:p14="http://schemas.microsoft.com/office/powerpoint/2010/main" val="2128942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74CFD106-ABBD-4B4D-B3CF-627BC26A6081}" type="slidenum">
              <a:rPr lang="en-US" smtClean="0"/>
              <a:pPr/>
              <a:t>35</a:t>
            </a:fld>
            <a:endParaRPr lang="en-US" dirty="0"/>
          </a:p>
        </p:txBody>
      </p:sp>
      <p:sp>
        <p:nvSpPr>
          <p:cNvPr id="6" name="Slide Image Placeholder 5">
            <a:extLst>
              <a:ext uri="{FF2B5EF4-FFF2-40B4-BE49-F238E27FC236}">
                <a16:creationId xmlns:a16="http://schemas.microsoft.com/office/drawing/2014/main" id="{FC728D93-813E-456C-972F-5FD9CF613D75}"/>
              </a:ext>
            </a:extLst>
          </p:cNvPr>
          <p:cNvSpPr>
            <a:spLocks noGrp="1" noRot="1" noChangeAspect="1"/>
          </p:cNvSpPr>
          <p:nvPr>
            <p:ph type="sldImg"/>
          </p:nvPr>
        </p:nvSpPr>
        <p:spPr>
          <a:xfrm>
            <a:off x="30163" y="338138"/>
            <a:ext cx="6916737" cy="3890962"/>
          </a:xfrm>
        </p:spPr>
      </p:sp>
      <p:sp>
        <p:nvSpPr>
          <p:cNvPr id="7" name="Notes Placeholder 6">
            <a:extLst>
              <a:ext uri="{FF2B5EF4-FFF2-40B4-BE49-F238E27FC236}">
                <a16:creationId xmlns:a16="http://schemas.microsoft.com/office/drawing/2014/main" id="{C2F4FA76-0A3A-4B89-839D-89FC730362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F4F51"/>
                </a:solidFill>
              </a:rPr>
              <a:t>LEA MOE Regulation 34 CFR §300.203(a)(1) </a:t>
            </a:r>
            <a:endParaRPr lang="en-US" sz="1200" b="0" i="1" dirty="0">
              <a:solidFill>
                <a:srgbClr val="34527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Eligibility standard. </a:t>
            </a:r>
            <a:r>
              <a:rPr lang="en-US" sz="1200" b="0" dirty="0"/>
              <a:t>(1) For purposes of establishing the LEA’s eligibility for an award for a fiscal year, the SEA must determine that the LEA budgets, for the education of children with disabilities, at least the same amount, </a:t>
            </a:r>
            <a:r>
              <a:rPr lang="en-US" sz="1200" dirty="0"/>
              <a:t>from</a:t>
            </a:r>
            <a:r>
              <a:rPr lang="en-US" sz="1200" b="0" dirty="0"/>
              <a:t> at least one of the four methods of calculation, as the LEA spent for that purpose from the same source for the most recent (state) fiscal year for which information is available – i.e., using verified or audited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34527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 MOE Regulation 34 CFR §300.203(b)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Compliance standard. </a:t>
            </a:r>
            <a:r>
              <a:rPr lang="en-US" sz="1200" b="0" dirty="0"/>
              <a:t>(1) Except as provided in 34 CFR §§300.204 and 300.205, funds provided to an LEA under Part B of the Act must not be used to reduce the level of expenditures for the education of children with disabilities made by the LEA from local funds below the level of those expenditures for the preceding fiscal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rPr>
              <a:t>Generally, this requirement states that an L-E-A must expend at least as much in a state fiscal year as it expended in the preceding fiscal year – equal to or more than what was budgeted in the annual plan.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rgbClr val="34527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rgbClr val="34527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rgbClr val="34527F"/>
              </a:solidFill>
            </a:endParaRPr>
          </a:p>
          <a:p>
            <a:endParaRPr lang="en-US" dirty="0"/>
          </a:p>
        </p:txBody>
      </p:sp>
    </p:spTree>
    <p:extLst>
      <p:ext uri="{BB962C8B-B14F-4D97-AF65-F5344CB8AC3E}">
        <p14:creationId xmlns:p14="http://schemas.microsoft.com/office/powerpoint/2010/main" val="2750621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Let’s talk first about the eligibility standard.</a:t>
            </a:r>
          </a:p>
        </p:txBody>
      </p:sp>
      <p:sp>
        <p:nvSpPr>
          <p:cNvPr id="4" name="Slide Number Placeholder 3"/>
          <p:cNvSpPr>
            <a:spLocks noGrp="1"/>
          </p:cNvSpPr>
          <p:nvPr>
            <p:ph type="sldNum" sz="quarter" idx="10"/>
          </p:nvPr>
        </p:nvSpPr>
        <p:spPr/>
        <p:txBody>
          <a:bodyPr/>
          <a:lstStyle/>
          <a:p>
            <a:fld id="{214523F8-2533-9149-A5E1-6A11F9E08C52}" type="slidenum">
              <a:rPr lang="en-US" smtClean="0"/>
              <a:t>36</a:t>
            </a:fld>
            <a:endParaRPr lang="en-US" dirty="0"/>
          </a:p>
        </p:txBody>
      </p:sp>
    </p:spTree>
    <p:extLst>
      <p:ext uri="{BB962C8B-B14F-4D97-AF65-F5344CB8AC3E}">
        <p14:creationId xmlns:p14="http://schemas.microsoft.com/office/powerpoint/2010/main" val="237822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see how well you understand this regulation by checking</a:t>
            </a:r>
            <a:r>
              <a:rPr lang="en-US" sz="1200" kern="1200" baseline="0" dirty="0" smtClean="0">
                <a:solidFill>
                  <a:schemeClr val="tx1"/>
                </a:solidFill>
                <a:effectLst/>
                <a:latin typeface="+mn-lt"/>
                <a:ea typeface="+mn-ea"/>
                <a:cs typeface="+mn-cs"/>
              </a:rPr>
              <a:t> your knowledge with a short quiz. </a:t>
            </a:r>
            <a:r>
              <a:rPr lang="en-US" sz="1200" kern="1200" dirty="0" smtClean="0">
                <a:solidFill>
                  <a:schemeClr val="tx1"/>
                </a:solidFill>
                <a:effectLst/>
                <a:latin typeface="+mn-lt"/>
                <a:ea typeface="+mn-ea"/>
                <a:cs typeface="+mn-cs"/>
              </a:rPr>
              <a:t>  To make sure you are eligible for your </a:t>
            </a:r>
            <a:r>
              <a:rPr lang="en-US" sz="1200" kern="1200" dirty="0" err="1" smtClean="0">
                <a:solidFill>
                  <a:schemeClr val="tx1"/>
                </a:solidFill>
                <a:effectLst/>
                <a:latin typeface="+mn-lt"/>
                <a:ea typeface="+mn-ea"/>
                <a:cs typeface="+mn-cs"/>
              </a:rPr>
              <a:t>subgrant</a:t>
            </a:r>
            <a:r>
              <a:rPr lang="en-US" sz="1200" kern="1200" dirty="0" smtClean="0">
                <a:solidFill>
                  <a:schemeClr val="tx1"/>
                </a:solidFill>
                <a:effectLst/>
                <a:latin typeface="+mn-lt"/>
                <a:ea typeface="+mn-ea"/>
                <a:cs typeface="+mn-cs"/>
              </a:rPr>
              <a:t>, you have to budget at least as much as you….  Which </a:t>
            </a:r>
            <a:r>
              <a:rPr lang="en-US" sz="1200" b="1" kern="1200" dirty="0" smtClean="0">
                <a:solidFill>
                  <a:schemeClr val="tx1"/>
                </a:solidFill>
                <a:effectLst/>
                <a:latin typeface="+mn-lt"/>
                <a:ea typeface="+mn-ea"/>
                <a:cs typeface="+mn-cs"/>
              </a:rPr>
              <a:t>one</a:t>
            </a:r>
            <a:r>
              <a:rPr lang="en-US" sz="1200" kern="1200" dirty="0" smtClean="0">
                <a:solidFill>
                  <a:schemeClr val="tx1"/>
                </a:solidFill>
                <a:effectLst/>
                <a:latin typeface="+mn-lt"/>
                <a:ea typeface="+mn-ea"/>
                <a:cs typeface="+mn-cs"/>
              </a:rPr>
              <a:t> of the four sentence completion choices is </a:t>
            </a:r>
            <a:r>
              <a:rPr lang="en-US" sz="1200" b="1" kern="1200" dirty="0" smtClean="0">
                <a:solidFill>
                  <a:schemeClr val="tx1"/>
                </a:solidFill>
                <a:effectLst/>
                <a:latin typeface="+mn-lt"/>
                <a:ea typeface="+mn-ea"/>
                <a:cs typeface="+mn-cs"/>
              </a:rPr>
              <a:t>best</a:t>
            </a:r>
            <a:r>
              <a:rPr lang="en-US" sz="1200" kern="1200" dirty="0" smtClean="0">
                <a:solidFill>
                  <a:schemeClr val="tx1"/>
                </a:solidFill>
                <a:effectLst/>
                <a:latin typeface="+mn-lt"/>
                <a:ea typeface="+mn-ea"/>
                <a:cs typeface="+mn-cs"/>
              </a:rPr>
              <a:t>?  Take a minute to review the choices and then we’ll see how you did.  </a:t>
            </a:r>
            <a:r>
              <a:rPr lang="en-US" sz="1200" b="1" i="1" kern="1200" dirty="0" smtClean="0">
                <a:solidFill>
                  <a:schemeClr val="tx1"/>
                </a:solidFill>
                <a:effectLst/>
                <a:latin typeface="+mn-lt"/>
                <a:ea typeface="+mn-ea"/>
                <a:cs typeface="+mn-cs"/>
              </a:rPr>
              <a:t>[Presenter’s Note:  Allow time for audience to read and think a minute about the choices before proceeding.]</a:t>
            </a:r>
          </a:p>
          <a:p>
            <a:endParaRPr lang="en-US" sz="1200" b="1" i="1"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It’s not number 1,</a:t>
            </a:r>
            <a:r>
              <a:rPr lang="en-US" sz="1200" b="1" i="0" kern="1200" baseline="0" dirty="0" smtClean="0">
                <a:solidFill>
                  <a:schemeClr val="tx1"/>
                </a:solidFill>
                <a:effectLst/>
                <a:latin typeface="+mn-lt"/>
                <a:ea typeface="+mn-ea"/>
                <a:cs typeface="+mn-cs"/>
              </a:rPr>
              <a:t> because the division needs</a:t>
            </a:r>
            <a:r>
              <a:rPr lang="en-US" sz="1200" b="1" i="0" kern="1200" dirty="0" smtClean="0">
                <a:solidFill>
                  <a:schemeClr val="tx1"/>
                </a:solidFill>
                <a:effectLst/>
                <a:latin typeface="+mn-lt"/>
                <a:ea typeface="+mn-ea"/>
                <a:cs typeface="+mn-cs"/>
              </a:rPr>
              <a:t> to budget at least as much as  it  intends</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to spend next year; however, the eligibility standard for LEA MOE has additional requirements about spending in previous years.</a:t>
            </a:r>
          </a:p>
          <a:p>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It’s not number 2 — </a:t>
            </a:r>
            <a:r>
              <a:rPr lang="en-US" sz="1200" b="1" i="1" kern="1200" dirty="0" smtClean="0">
                <a:solidFill>
                  <a:schemeClr val="tx1"/>
                </a:solidFill>
                <a:effectLst/>
                <a:latin typeface="+mn-lt"/>
                <a:ea typeface="+mn-ea"/>
                <a:cs typeface="+mn-cs"/>
              </a:rPr>
              <a:t> For eligibility, data for the year immediately before the budget year — last year — is not final and verified, so it cannot be used as comparison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It’s not number 3 —</a:t>
            </a:r>
            <a:r>
              <a:rPr lang="en-US" sz="1200" b="1" i="1" kern="1200" dirty="0" smtClean="0">
                <a:solidFill>
                  <a:schemeClr val="tx1"/>
                </a:solidFill>
                <a:effectLst/>
                <a:latin typeface="+mn-lt"/>
                <a:ea typeface="+mn-ea"/>
                <a:cs typeface="+mn-cs"/>
              </a:rPr>
              <a:t>It’s true that you must compare to the most recent year for which you have information available, but if you did not meet M-O-E in that year, you must go back further.</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So number 4 is correct and is:  Spent for the same purpose from the same source in the most recent year for which I have information available and met MOE.  We’ll hear more about this a little bit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C262D9-81D9-4986-8104-69558C327533}" type="slidenum">
              <a:rPr lang="en-US" smtClean="0"/>
              <a:t>37</a:t>
            </a:fld>
            <a:endParaRPr lang="en-US"/>
          </a:p>
        </p:txBody>
      </p:sp>
    </p:spTree>
    <p:extLst>
      <p:ext uri="{BB962C8B-B14F-4D97-AF65-F5344CB8AC3E}">
        <p14:creationId xmlns:p14="http://schemas.microsoft.com/office/powerpoint/2010/main" val="3110994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40</a:t>
            </a:fld>
            <a:endParaRPr lang="en-US"/>
          </a:p>
        </p:txBody>
      </p:sp>
    </p:spTree>
    <p:extLst>
      <p:ext uri="{BB962C8B-B14F-4D97-AF65-F5344CB8AC3E}">
        <p14:creationId xmlns:p14="http://schemas.microsoft.com/office/powerpoint/2010/main" val="390229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r>
              <a:rPr lang="en-US" sz="1400" b="0" kern="1200" dirty="0" smtClean="0">
                <a:solidFill>
                  <a:schemeClr val="tx1"/>
                </a:solidFill>
                <a:effectLst/>
                <a:latin typeface="Trebuchet MS" panose="020B0603020202020204" pitchFamily="34" charset="0"/>
                <a:ea typeface="+mn-ea"/>
                <a:cs typeface="+mn-cs"/>
              </a:rPr>
              <a:t>Here </a:t>
            </a:r>
            <a:r>
              <a:rPr lang="en-US" sz="1400" b="0" kern="1200" dirty="0">
                <a:solidFill>
                  <a:schemeClr val="tx1"/>
                </a:solidFill>
                <a:effectLst/>
                <a:latin typeface="Trebuchet MS" panose="020B0603020202020204" pitchFamily="34" charset="0"/>
                <a:ea typeface="+mn-ea"/>
                <a:cs typeface="+mn-cs"/>
              </a:rPr>
              <a:t>are two basic examples of how the eligibility standard plays out.  In these examples, an </a:t>
            </a:r>
            <a:r>
              <a:rPr lang="en-US" sz="1400" b="0" kern="1200" dirty="0" smtClean="0">
                <a:solidFill>
                  <a:schemeClr val="tx1"/>
                </a:solidFill>
                <a:effectLst/>
                <a:latin typeface="Trebuchet MS" panose="020B0603020202020204" pitchFamily="34" charset="0"/>
                <a:ea typeface="+mn-ea"/>
                <a:cs typeface="+mn-cs"/>
              </a:rPr>
              <a:t>LEA’s </a:t>
            </a:r>
            <a:r>
              <a:rPr lang="en-US" sz="1400" b="0" kern="1200" dirty="0">
                <a:solidFill>
                  <a:schemeClr val="tx1"/>
                </a:solidFill>
                <a:effectLst/>
                <a:latin typeface="Trebuchet MS" panose="020B0603020202020204" pitchFamily="34" charset="0"/>
                <a:ea typeface="+mn-ea"/>
                <a:cs typeface="+mn-cs"/>
              </a:rPr>
              <a:t>level of effort is being calculated under the eligibility standard for state fiscal year 2020.  Take a moment to review these examples individually.  </a:t>
            </a:r>
          </a:p>
          <a:p>
            <a:r>
              <a:rPr lang="en-US" sz="1400" b="1" kern="1200" dirty="0">
                <a:solidFill>
                  <a:schemeClr val="tx1"/>
                </a:solidFill>
                <a:effectLst/>
                <a:latin typeface="Trebuchet MS" panose="020B0603020202020204" pitchFamily="34" charset="0"/>
                <a:ea typeface="+mn-ea"/>
                <a:cs typeface="+mn-cs"/>
              </a:rPr>
              <a:t> </a:t>
            </a:r>
          </a:p>
          <a:p>
            <a:r>
              <a:rPr lang="en-US" sz="1600" b="1" kern="1200" dirty="0">
                <a:solidFill>
                  <a:schemeClr val="tx1"/>
                </a:solidFill>
                <a:effectLst/>
                <a:latin typeface="Trebuchet MS" panose="020B0603020202020204" pitchFamily="34" charset="0"/>
                <a:ea typeface="+mn-ea"/>
                <a:cs typeface="+mn-cs"/>
              </a:rPr>
              <a:t>The main point of these examples is to give you a foundational understanding of the eligibility standard.  Let me ask you, does the </a:t>
            </a:r>
            <a:r>
              <a:rPr lang="en-US" sz="1600" b="1" kern="1200" dirty="0" smtClean="0">
                <a:solidFill>
                  <a:schemeClr val="tx1"/>
                </a:solidFill>
                <a:effectLst/>
                <a:latin typeface="Trebuchet MS" panose="020B0603020202020204" pitchFamily="34" charset="0"/>
                <a:ea typeface="+mn-ea"/>
                <a:cs typeface="+mn-cs"/>
              </a:rPr>
              <a:t>LEA </a:t>
            </a:r>
            <a:r>
              <a:rPr lang="en-US" sz="1600" b="1" kern="1200" dirty="0">
                <a:solidFill>
                  <a:schemeClr val="tx1"/>
                </a:solidFill>
                <a:effectLst/>
                <a:latin typeface="Trebuchet MS" panose="020B0603020202020204" pitchFamily="34" charset="0"/>
                <a:ea typeface="+mn-ea"/>
                <a:cs typeface="+mn-cs"/>
              </a:rPr>
              <a:t>meet the eligibility standard in both examples, one of the examples, or neither example?  </a:t>
            </a:r>
            <a:endParaRPr lang="en-US" sz="1600" b="1" i="1" kern="1200" dirty="0" smtClean="0">
              <a:solidFill>
                <a:schemeClr val="tx1"/>
              </a:solidFill>
              <a:effectLst/>
              <a:latin typeface="Trebuchet MS" panose="020B0603020202020204" pitchFamily="34" charset="0"/>
              <a:ea typeface="+mn-ea"/>
              <a:cs typeface="+mn-cs"/>
            </a:endParaRPr>
          </a:p>
          <a:p>
            <a:endParaRPr lang="en-US" sz="1400" b="1" i="1" kern="1200" dirty="0" smtClean="0">
              <a:solidFill>
                <a:schemeClr val="tx1"/>
              </a:solidFill>
              <a:effectLst/>
              <a:latin typeface="Trebuchet MS" panose="020B0603020202020204" pitchFamily="34" charset="0"/>
              <a:ea typeface="+mn-ea"/>
              <a:cs typeface="+mn-cs"/>
            </a:endParaRPr>
          </a:p>
          <a:p>
            <a:r>
              <a:rPr lang="en-US" sz="1400" b="1" i="1" kern="1200" dirty="0" smtClean="0">
                <a:solidFill>
                  <a:schemeClr val="tx1"/>
                </a:solidFill>
                <a:effectLst/>
                <a:latin typeface="Trebuchet MS" panose="020B0603020202020204" pitchFamily="34" charset="0"/>
                <a:ea typeface="+mn-ea"/>
                <a:cs typeface="+mn-cs"/>
              </a:rPr>
              <a:t>The Answer</a:t>
            </a:r>
            <a:r>
              <a:rPr lang="en-US" sz="1400" b="1" i="1" kern="1200" baseline="0" dirty="0" smtClean="0">
                <a:solidFill>
                  <a:schemeClr val="tx1"/>
                </a:solidFill>
                <a:effectLst/>
                <a:latin typeface="Trebuchet MS" panose="020B0603020202020204" pitchFamily="34" charset="0"/>
                <a:ea typeface="+mn-ea"/>
                <a:cs typeface="+mn-cs"/>
              </a:rPr>
              <a:t> is t</a:t>
            </a:r>
            <a:r>
              <a:rPr lang="en-US" sz="1400" b="1" i="1" kern="1200" dirty="0" smtClean="0">
                <a:solidFill>
                  <a:schemeClr val="tx1"/>
                </a:solidFill>
                <a:effectLst/>
                <a:latin typeface="Trebuchet MS" panose="020B0603020202020204" pitchFamily="34" charset="0"/>
                <a:ea typeface="+mn-ea"/>
                <a:cs typeface="+mn-cs"/>
              </a:rPr>
              <a:t>he </a:t>
            </a:r>
            <a:r>
              <a:rPr lang="en-US" sz="1400" b="1" i="1" kern="1200" dirty="0">
                <a:solidFill>
                  <a:schemeClr val="tx1"/>
                </a:solidFill>
                <a:effectLst/>
                <a:latin typeface="Trebuchet MS" panose="020B0603020202020204" pitchFamily="34" charset="0"/>
                <a:ea typeface="+mn-ea"/>
                <a:cs typeface="+mn-cs"/>
              </a:rPr>
              <a:t>LEA meets the eligibility standard in example B, because the LEA budgeted more ($1,000,000 in </a:t>
            </a:r>
            <a:r>
              <a:rPr lang="en-US" sz="1400" b="1" i="1" kern="1200" dirty="0" smtClean="0">
                <a:solidFill>
                  <a:schemeClr val="tx1"/>
                </a:solidFill>
                <a:effectLst/>
                <a:latin typeface="Trebuchet MS" panose="020B0603020202020204" pitchFamily="34" charset="0"/>
                <a:ea typeface="+mn-ea"/>
                <a:cs typeface="+mn-cs"/>
              </a:rPr>
              <a:t>2023) </a:t>
            </a:r>
            <a:r>
              <a:rPr lang="en-US" sz="1400" b="1" i="1" kern="1200" dirty="0">
                <a:solidFill>
                  <a:schemeClr val="tx1"/>
                </a:solidFill>
                <a:effectLst/>
                <a:latin typeface="Trebuchet MS" panose="020B0603020202020204" pitchFamily="34" charset="0"/>
                <a:ea typeface="+mn-ea"/>
                <a:cs typeface="+mn-cs"/>
              </a:rPr>
              <a:t>than it expended in the most recent year for which it had audited data ($900,000 in </a:t>
            </a:r>
            <a:r>
              <a:rPr lang="en-US" sz="1400" b="1" i="1" kern="1200" dirty="0" smtClean="0">
                <a:solidFill>
                  <a:schemeClr val="tx1"/>
                </a:solidFill>
                <a:effectLst/>
                <a:latin typeface="Trebuchet MS" panose="020B0603020202020204" pitchFamily="34" charset="0"/>
                <a:ea typeface="+mn-ea"/>
                <a:cs typeface="+mn-cs"/>
              </a:rPr>
              <a:t>2021).]</a:t>
            </a:r>
            <a:r>
              <a:rPr lang="en-US" sz="1400" b="1" kern="1200" dirty="0" smtClean="0">
                <a:solidFill>
                  <a:schemeClr val="tx1"/>
                </a:solidFill>
                <a:effectLst/>
                <a:latin typeface="Trebuchet MS" panose="020B0603020202020204" pitchFamily="34" charset="0"/>
                <a:ea typeface="+mn-ea"/>
                <a:cs typeface="+mn-cs"/>
              </a:rPr>
              <a:t>  </a:t>
            </a:r>
            <a:r>
              <a:rPr lang="en-US" sz="1400" b="1" kern="1200" dirty="0">
                <a:solidFill>
                  <a:schemeClr val="tx1"/>
                </a:solidFill>
                <a:effectLst/>
                <a:latin typeface="Trebuchet MS" panose="020B0603020202020204" pitchFamily="34" charset="0"/>
                <a:ea typeface="+mn-ea"/>
                <a:cs typeface="+mn-cs"/>
              </a:rPr>
              <a:t>Okay, in example A, the </a:t>
            </a:r>
            <a:r>
              <a:rPr lang="en-US" sz="1400" b="1" kern="1200" dirty="0" smtClean="0">
                <a:solidFill>
                  <a:schemeClr val="tx1"/>
                </a:solidFill>
                <a:effectLst/>
                <a:latin typeface="Trebuchet MS" panose="020B0603020202020204" pitchFamily="34" charset="0"/>
                <a:ea typeface="+mn-ea"/>
                <a:cs typeface="+mn-cs"/>
              </a:rPr>
              <a:t>LEA </a:t>
            </a:r>
            <a:r>
              <a:rPr lang="en-US" sz="1400" b="1" kern="1200" dirty="0">
                <a:solidFill>
                  <a:schemeClr val="tx1"/>
                </a:solidFill>
                <a:effectLst/>
                <a:latin typeface="Trebuchet MS" panose="020B0603020202020204" pitchFamily="34" charset="0"/>
                <a:ea typeface="+mn-ea"/>
                <a:cs typeface="+mn-cs"/>
              </a:rPr>
              <a:t>did not meet the </a:t>
            </a:r>
            <a:r>
              <a:rPr lang="en-US" sz="1400" b="1" kern="1200" dirty="0" smtClean="0">
                <a:solidFill>
                  <a:schemeClr val="tx1"/>
                </a:solidFill>
                <a:effectLst/>
                <a:latin typeface="Trebuchet MS" panose="020B0603020202020204" pitchFamily="34" charset="0"/>
                <a:ea typeface="+mn-ea"/>
                <a:cs typeface="+mn-cs"/>
              </a:rPr>
              <a:t>MOE </a:t>
            </a:r>
            <a:r>
              <a:rPr lang="en-US" sz="1400" b="1" kern="1200" dirty="0">
                <a:solidFill>
                  <a:schemeClr val="tx1"/>
                </a:solidFill>
                <a:effectLst/>
                <a:latin typeface="Trebuchet MS" panose="020B0603020202020204" pitchFamily="34" charset="0"/>
                <a:ea typeface="+mn-ea"/>
                <a:cs typeface="+mn-cs"/>
              </a:rPr>
              <a:t>eligibility requirement for an </a:t>
            </a:r>
            <a:r>
              <a:rPr lang="en-US" sz="1400" b="1" kern="1200" dirty="0" smtClean="0">
                <a:solidFill>
                  <a:schemeClr val="tx1"/>
                </a:solidFill>
                <a:effectLst/>
                <a:latin typeface="Trebuchet MS" panose="020B0603020202020204" pitchFamily="34" charset="0"/>
                <a:ea typeface="+mn-ea"/>
                <a:cs typeface="+mn-cs"/>
              </a:rPr>
              <a:t>SFY 2023 </a:t>
            </a:r>
            <a:r>
              <a:rPr lang="en-US" sz="1400" b="1" kern="1200" dirty="0">
                <a:solidFill>
                  <a:schemeClr val="tx1"/>
                </a:solidFill>
                <a:effectLst/>
                <a:latin typeface="Trebuchet MS" panose="020B0603020202020204" pitchFamily="34" charset="0"/>
                <a:ea typeface="+mn-ea"/>
                <a:cs typeface="+mn-cs"/>
              </a:rPr>
              <a:t>grant award because it budgeted less for </a:t>
            </a:r>
            <a:r>
              <a:rPr lang="en-US" sz="1400" b="1" kern="1200" dirty="0" smtClean="0">
                <a:solidFill>
                  <a:schemeClr val="tx1"/>
                </a:solidFill>
                <a:effectLst/>
                <a:latin typeface="Trebuchet MS" panose="020B0603020202020204" pitchFamily="34" charset="0"/>
                <a:ea typeface="+mn-ea"/>
                <a:cs typeface="+mn-cs"/>
              </a:rPr>
              <a:t>SFY 2023 </a:t>
            </a:r>
            <a:r>
              <a:rPr lang="en-US" sz="1400" b="1" kern="1200" dirty="0">
                <a:solidFill>
                  <a:schemeClr val="tx1"/>
                </a:solidFill>
                <a:effectLst/>
                <a:latin typeface="Trebuchet MS" panose="020B0603020202020204" pitchFamily="34" charset="0"/>
                <a:ea typeface="+mn-ea"/>
                <a:cs typeface="+mn-cs"/>
              </a:rPr>
              <a:t>than it expended in </a:t>
            </a:r>
            <a:r>
              <a:rPr lang="en-US" sz="1400" b="1" kern="1200" dirty="0" smtClean="0">
                <a:solidFill>
                  <a:schemeClr val="tx1"/>
                </a:solidFill>
                <a:effectLst/>
                <a:latin typeface="Trebuchet MS" panose="020B0603020202020204" pitchFamily="34" charset="0"/>
                <a:ea typeface="+mn-ea"/>
                <a:cs typeface="+mn-cs"/>
              </a:rPr>
              <a:t>SFY 2021.</a:t>
            </a:r>
            <a:endParaRPr lang="en-US" sz="1400" b="1" kern="1200" dirty="0">
              <a:solidFill>
                <a:schemeClr val="tx1"/>
              </a:solidFill>
              <a:effectLst/>
              <a:latin typeface="Trebuchet MS" panose="020B0603020202020204" pitchFamily="34" charset="0"/>
              <a:ea typeface="+mn-ea"/>
              <a:cs typeface="+mn-cs"/>
            </a:endParaRPr>
          </a:p>
          <a:p>
            <a:r>
              <a:rPr lang="en-US" sz="1400" b="1" kern="1200" dirty="0">
                <a:solidFill>
                  <a:schemeClr val="tx1"/>
                </a:solidFill>
                <a:effectLst/>
                <a:latin typeface="Trebuchet MS" panose="020B0603020202020204" pitchFamily="34" charset="0"/>
                <a:ea typeface="+mn-ea"/>
                <a:cs typeface="+mn-cs"/>
              </a:rPr>
              <a:t> </a:t>
            </a:r>
          </a:p>
          <a:p>
            <a:r>
              <a:rPr lang="en-US" sz="1400" b="1" kern="1200" dirty="0">
                <a:solidFill>
                  <a:schemeClr val="tx1"/>
                </a:solidFill>
                <a:effectLst/>
                <a:latin typeface="Trebuchet MS" panose="020B0603020202020204" pitchFamily="34" charset="0"/>
                <a:ea typeface="+mn-ea"/>
                <a:cs typeface="+mn-cs"/>
              </a:rPr>
              <a:t>Also, the state fiscal years in the example may stand out to you.  Let’s talk through that.  When applying for </a:t>
            </a:r>
            <a:r>
              <a:rPr lang="en-US" sz="1400" b="1" kern="1200" dirty="0" smtClean="0">
                <a:solidFill>
                  <a:schemeClr val="tx1"/>
                </a:solidFill>
                <a:effectLst/>
                <a:latin typeface="Trebuchet MS" panose="020B0603020202020204" pitchFamily="34" charset="0"/>
                <a:ea typeface="+mn-ea"/>
                <a:cs typeface="+mn-cs"/>
              </a:rPr>
              <a:t>IDEA </a:t>
            </a:r>
            <a:r>
              <a:rPr lang="en-US" sz="1400" b="1" kern="1200" dirty="0">
                <a:solidFill>
                  <a:schemeClr val="tx1"/>
                </a:solidFill>
                <a:effectLst/>
                <a:latin typeface="Trebuchet MS" panose="020B0603020202020204" pitchFamily="34" charset="0"/>
                <a:ea typeface="+mn-ea"/>
                <a:cs typeface="+mn-cs"/>
              </a:rPr>
              <a:t>Part B funds for </a:t>
            </a:r>
            <a:r>
              <a:rPr lang="en-US" sz="1400" b="1" kern="1200" dirty="0" smtClean="0">
                <a:solidFill>
                  <a:schemeClr val="tx1"/>
                </a:solidFill>
                <a:effectLst/>
                <a:latin typeface="Trebuchet MS" panose="020B0603020202020204" pitchFamily="34" charset="0"/>
                <a:ea typeface="+mn-ea"/>
                <a:cs typeface="+mn-cs"/>
              </a:rPr>
              <a:t>SFY 2023, </a:t>
            </a:r>
            <a:r>
              <a:rPr lang="en-US" sz="1400" b="1" kern="1200" dirty="0">
                <a:solidFill>
                  <a:schemeClr val="tx1"/>
                </a:solidFill>
                <a:effectLst/>
                <a:latin typeface="Trebuchet MS" panose="020B0603020202020204" pitchFamily="34" charset="0"/>
                <a:ea typeface="+mn-ea"/>
                <a:cs typeface="+mn-cs"/>
              </a:rPr>
              <a:t>an </a:t>
            </a:r>
            <a:r>
              <a:rPr lang="en-US" sz="1400" b="1" kern="1200" dirty="0" smtClean="0">
                <a:solidFill>
                  <a:schemeClr val="tx1"/>
                </a:solidFill>
                <a:effectLst/>
                <a:latin typeface="Trebuchet MS" panose="020B0603020202020204" pitchFamily="34" charset="0"/>
                <a:ea typeface="+mn-ea"/>
                <a:cs typeface="+mn-cs"/>
              </a:rPr>
              <a:t>LEA </a:t>
            </a:r>
            <a:r>
              <a:rPr lang="en-US" sz="1400" b="1" kern="1200" dirty="0">
                <a:solidFill>
                  <a:schemeClr val="tx1"/>
                </a:solidFill>
                <a:effectLst/>
                <a:latin typeface="Trebuchet MS" panose="020B0603020202020204" pitchFamily="34" charset="0"/>
                <a:ea typeface="+mn-ea"/>
                <a:cs typeface="+mn-cs"/>
              </a:rPr>
              <a:t>needs to compare its budget to the last year it has verified expenditure numbers that demonstrated it met </a:t>
            </a:r>
            <a:r>
              <a:rPr lang="en-US" sz="1400" b="1" kern="1200" dirty="0" smtClean="0">
                <a:solidFill>
                  <a:schemeClr val="tx1"/>
                </a:solidFill>
                <a:effectLst/>
                <a:latin typeface="Trebuchet MS" panose="020B0603020202020204" pitchFamily="34" charset="0"/>
                <a:ea typeface="+mn-ea"/>
                <a:cs typeface="+mn-cs"/>
              </a:rPr>
              <a:t>LEA MOE</a:t>
            </a:r>
            <a:r>
              <a:rPr lang="en-US" sz="1400" b="1" kern="1200" dirty="0">
                <a:solidFill>
                  <a:schemeClr val="tx1"/>
                </a:solidFill>
                <a:effectLst/>
                <a:latin typeface="Trebuchet MS" panose="020B0603020202020204" pitchFamily="34" charset="0"/>
                <a:ea typeface="+mn-ea"/>
                <a:cs typeface="+mn-cs"/>
              </a:rPr>
              <a:t>.  For most </a:t>
            </a:r>
            <a:r>
              <a:rPr lang="en-US" sz="1400" b="1" kern="1200" dirty="0" smtClean="0">
                <a:solidFill>
                  <a:schemeClr val="tx1"/>
                </a:solidFill>
                <a:effectLst/>
                <a:latin typeface="Trebuchet MS" panose="020B0603020202020204" pitchFamily="34" charset="0"/>
                <a:ea typeface="+mn-ea"/>
                <a:cs typeface="+mn-cs"/>
              </a:rPr>
              <a:t>LEAs</a:t>
            </a:r>
            <a:r>
              <a:rPr lang="en-US" sz="1400" b="1" kern="1200" dirty="0">
                <a:solidFill>
                  <a:schemeClr val="tx1"/>
                </a:solidFill>
                <a:effectLst/>
                <a:latin typeface="Trebuchet MS" panose="020B0603020202020204" pitchFamily="34" charset="0"/>
                <a:ea typeface="+mn-ea"/>
                <a:cs typeface="+mn-cs"/>
              </a:rPr>
              <a:t>, the most recent year with verified data would be </a:t>
            </a:r>
            <a:r>
              <a:rPr lang="en-US" sz="1400" b="1" kern="1200" dirty="0" smtClean="0">
                <a:solidFill>
                  <a:schemeClr val="tx1"/>
                </a:solidFill>
                <a:effectLst/>
                <a:latin typeface="Trebuchet MS" panose="020B0603020202020204" pitchFamily="34" charset="0"/>
                <a:ea typeface="+mn-ea"/>
                <a:cs typeface="+mn-cs"/>
              </a:rPr>
              <a:t>SFY 2021.  </a:t>
            </a:r>
            <a:r>
              <a:rPr lang="en-US" sz="1400" b="1" kern="1200" dirty="0">
                <a:solidFill>
                  <a:schemeClr val="tx1"/>
                </a:solidFill>
                <a:effectLst/>
                <a:latin typeface="Trebuchet MS" panose="020B0603020202020204" pitchFamily="34" charset="0"/>
                <a:ea typeface="+mn-ea"/>
                <a:cs typeface="+mn-cs"/>
              </a:rPr>
              <a:t>If an </a:t>
            </a:r>
            <a:r>
              <a:rPr lang="en-US" sz="1400" b="1" kern="1200" dirty="0" smtClean="0">
                <a:solidFill>
                  <a:schemeClr val="tx1"/>
                </a:solidFill>
                <a:effectLst/>
                <a:latin typeface="Trebuchet MS" panose="020B0603020202020204" pitchFamily="34" charset="0"/>
                <a:ea typeface="+mn-ea"/>
                <a:cs typeface="+mn-cs"/>
              </a:rPr>
              <a:t>LEA </a:t>
            </a:r>
            <a:r>
              <a:rPr lang="en-US" sz="1400" b="1" kern="1200" dirty="0">
                <a:solidFill>
                  <a:schemeClr val="tx1"/>
                </a:solidFill>
                <a:effectLst/>
                <a:latin typeface="Trebuchet MS" panose="020B0603020202020204" pitchFamily="34" charset="0"/>
                <a:ea typeface="+mn-ea"/>
                <a:cs typeface="+mn-cs"/>
              </a:rPr>
              <a:t>met </a:t>
            </a:r>
            <a:r>
              <a:rPr lang="en-US" sz="1400" b="1" kern="1200" dirty="0" smtClean="0">
                <a:solidFill>
                  <a:schemeClr val="tx1"/>
                </a:solidFill>
                <a:effectLst/>
                <a:latin typeface="Trebuchet MS" panose="020B0603020202020204" pitchFamily="34" charset="0"/>
                <a:ea typeface="+mn-ea"/>
                <a:cs typeface="+mn-cs"/>
              </a:rPr>
              <a:t>LEA MOE </a:t>
            </a:r>
            <a:r>
              <a:rPr lang="en-US" sz="1400" b="1" kern="1200" dirty="0">
                <a:solidFill>
                  <a:schemeClr val="tx1"/>
                </a:solidFill>
                <a:effectLst/>
                <a:latin typeface="Trebuchet MS" panose="020B0603020202020204" pitchFamily="34" charset="0"/>
                <a:ea typeface="+mn-ea"/>
                <a:cs typeface="+mn-cs"/>
              </a:rPr>
              <a:t>in </a:t>
            </a:r>
            <a:r>
              <a:rPr lang="en-US" sz="1400" b="1" kern="1200" dirty="0" smtClean="0">
                <a:solidFill>
                  <a:schemeClr val="tx1"/>
                </a:solidFill>
                <a:effectLst/>
                <a:latin typeface="Trebuchet MS" panose="020B0603020202020204" pitchFamily="34" charset="0"/>
                <a:ea typeface="+mn-ea"/>
                <a:cs typeface="+mn-cs"/>
              </a:rPr>
              <a:t>SFY 2021, </a:t>
            </a:r>
            <a:r>
              <a:rPr lang="en-US" sz="1400" b="1" kern="1200" dirty="0">
                <a:solidFill>
                  <a:schemeClr val="tx1"/>
                </a:solidFill>
                <a:effectLst/>
                <a:latin typeface="Trebuchet MS" panose="020B0603020202020204" pitchFamily="34" charset="0"/>
                <a:ea typeface="+mn-ea"/>
                <a:cs typeface="+mn-cs"/>
              </a:rPr>
              <a:t>it would need to budget for </a:t>
            </a:r>
            <a:r>
              <a:rPr lang="en-US" sz="1400" b="1" kern="1200" dirty="0" smtClean="0">
                <a:solidFill>
                  <a:schemeClr val="tx1"/>
                </a:solidFill>
                <a:effectLst/>
                <a:latin typeface="Trebuchet MS" panose="020B0603020202020204" pitchFamily="34" charset="0"/>
                <a:ea typeface="+mn-ea"/>
                <a:cs typeface="+mn-cs"/>
              </a:rPr>
              <a:t>SFY 2023 </a:t>
            </a:r>
            <a:r>
              <a:rPr lang="en-US" sz="1400" b="1" kern="1200" dirty="0">
                <a:solidFill>
                  <a:schemeClr val="tx1"/>
                </a:solidFill>
                <a:effectLst/>
                <a:latin typeface="Trebuchet MS" panose="020B0603020202020204" pitchFamily="34" charset="0"/>
                <a:ea typeface="+mn-ea"/>
                <a:cs typeface="+mn-cs"/>
              </a:rPr>
              <a:t>at least what it spent in </a:t>
            </a:r>
            <a:r>
              <a:rPr lang="en-US" sz="1400" b="1" kern="1200" dirty="0" smtClean="0">
                <a:solidFill>
                  <a:schemeClr val="tx1"/>
                </a:solidFill>
                <a:effectLst/>
                <a:latin typeface="Trebuchet MS" panose="020B0603020202020204" pitchFamily="34" charset="0"/>
                <a:ea typeface="+mn-ea"/>
                <a:cs typeface="+mn-cs"/>
              </a:rPr>
              <a:t>SFY 2021 </a:t>
            </a:r>
            <a:r>
              <a:rPr lang="en-US" sz="1400" b="1" kern="1200" dirty="0">
                <a:solidFill>
                  <a:schemeClr val="tx1"/>
                </a:solidFill>
                <a:effectLst/>
                <a:latin typeface="Trebuchet MS" panose="020B0603020202020204" pitchFamily="34" charset="0"/>
                <a:ea typeface="+mn-ea"/>
                <a:cs typeface="+mn-cs"/>
              </a:rPr>
              <a:t>to meet the eligibility standard.</a:t>
            </a:r>
          </a:p>
          <a:p>
            <a:r>
              <a:rPr lang="en-US" sz="1400" b="1" kern="1200" dirty="0">
                <a:solidFill>
                  <a:schemeClr val="tx1"/>
                </a:solidFill>
                <a:effectLst/>
                <a:latin typeface="Trebuchet MS" panose="020B0603020202020204" pitchFamily="34" charset="0"/>
                <a:ea typeface="+mn-ea"/>
                <a:cs typeface="+mn-cs"/>
              </a:rPr>
              <a:t> </a:t>
            </a:r>
          </a:p>
          <a:p>
            <a:r>
              <a:rPr lang="en-US" sz="1400" b="1" kern="1200" dirty="0">
                <a:solidFill>
                  <a:schemeClr val="tx1"/>
                </a:solidFill>
                <a:effectLst/>
                <a:latin typeface="Trebuchet MS" panose="020B0603020202020204" pitchFamily="34" charset="0"/>
                <a:ea typeface="+mn-ea"/>
                <a:cs typeface="+mn-cs"/>
              </a:rPr>
              <a:t>Then, you can see how </a:t>
            </a:r>
            <a:r>
              <a:rPr lang="en-US" sz="1400" b="1" kern="1200" dirty="0" smtClean="0">
                <a:solidFill>
                  <a:schemeClr val="tx1"/>
                </a:solidFill>
                <a:effectLst/>
                <a:latin typeface="Trebuchet MS" panose="020B0603020202020204" pitchFamily="34" charset="0"/>
                <a:ea typeface="+mn-ea"/>
                <a:cs typeface="+mn-cs"/>
              </a:rPr>
              <a:t>SFY 2022 </a:t>
            </a:r>
            <a:r>
              <a:rPr lang="en-US" sz="1400" b="1" kern="1200" dirty="0">
                <a:solidFill>
                  <a:schemeClr val="tx1"/>
                </a:solidFill>
                <a:effectLst/>
                <a:latin typeface="Trebuchet MS" panose="020B0603020202020204" pitchFamily="34" charset="0"/>
                <a:ea typeface="+mn-ea"/>
                <a:cs typeface="+mn-cs"/>
              </a:rPr>
              <a:t>would be an intervening year between </a:t>
            </a:r>
            <a:r>
              <a:rPr lang="en-US" sz="1400" b="1" kern="1200" dirty="0" smtClean="0">
                <a:solidFill>
                  <a:schemeClr val="tx1"/>
                </a:solidFill>
                <a:effectLst/>
                <a:latin typeface="Trebuchet MS" panose="020B0603020202020204" pitchFamily="34" charset="0"/>
                <a:ea typeface="+mn-ea"/>
                <a:cs typeface="+mn-cs"/>
              </a:rPr>
              <a:t>SFY 2021 </a:t>
            </a:r>
            <a:r>
              <a:rPr lang="en-US" sz="1400" b="1" kern="1200" dirty="0">
                <a:solidFill>
                  <a:schemeClr val="tx1"/>
                </a:solidFill>
                <a:effectLst/>
                <a:latin typeface="Trebuchet MS" panose="020B0603020202020204" pitchFamily="34" charset="0"/>
                <a:ea typeface="+mn-ea"/>
                <a:cs typeface="+mn-cs"/>
              </a:rPr>
              <a:t>and </a:t>
            </a:r>
            <a:r>
              <a:rPr lang="en-US" sz="1400" b="1" kern="1200" dirty="0" smtClean="0">
                <a:solidFill>
                  <a:schemeClr val="tx1"/>
                </a:solidFill>
                <a:effectLst/>
                <a:latin typeface="Trebuchet MS" panose="020B0603020202020204" pitchFamily="34" charset="0"/>
                <a:ea typeface="+mn-ea"/>
                <a:cs typeface="+mn-cs"/>
              </a:rPr>
              <a:t>SFY 2023.  </a:t>
            </a:r>
            <a:r>
              <a:rPr lang="en-US" sz="1400" b="1" kern="1200" dirty="0">
                <a:solidFill>
                  <a:schemeClr val="tx1"/>
                </a:solidFill>
                <a:effectLst/>
                <a:latin typeface="Trebuchet MS" panose="020B0603020202020204" pitchFamily="34" charset="0"/>
                <a:ea typeface="+mn-ea"/>
                <a:cs typeface="+mn-cs"/>
              </a:rPr>
              <a:t>The concept of intervening years may be relevant when applying exceptions and adjustments.  We’ll revisit this topic, and work through examples applying it, once we’ve reviewed the exceptions and adjustment themselves. </a:t>
            </a:r>
          </a:p>
        </p:txBody>
      </p:sp>
      <p:sp>
        <p:nvSpPr>
          <p:cNvPr id="4" name="Slide Number Placeholder 3"/>
          <p:cNvSpPr>
            <a:spLocks noGrp="1"/>
          </p:cNvSpPr>
          <p:nvPr>
            <p:ph type="sldNum" sz="quarter" idx="10"/>
          </p:nvPr>
        </p:nvSpPr>
        <p:spPr/>
        <p:txBody>
          <a:bodyPr/>
          <a:lstStyle/>
          <a:p>
            <a:fld id="{214523F8-2533-9149-A5E1-6A11F9E08C52}" type="slidenum">
              <a:rPr lang="en-US" smtClean="0"/>
              <a:t>42</a:t>
            </a:fld>
            <a:endParaRPr lang="en-US" dirty="0"/>
          </a:p>
        </p:txBody>
      </p:sp>
    </p:spTree>
    <p:extLst>
      <p:ext uri="{BB962C8B-B14F-4D97-AF65-F5344CB8AC3E}">
        <p14:creationId xmlns:p14="http://schemas.microsoft.com/office/powerpoint/2010/main" val="4213941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r>
              <a:rPr lang="en-US" sz="1400" b="0" kern="1200" dirty="0" smtClean="0">
                <a:solidFill>
                  <a:schemeClr val="tx1"/>
                </a:solidFill>
                <a:effectLst/>
                <a:latin typeface="Trebuchet MS" panose="020B0603020202020204" pitchFamily="34" charset="0"/>
                <a:ea typeface="+mn-ea"/>
                <a:cs typeface="+mn-cs"/>
              </a:rPr>
              <a:t>Here </a:t>
            </a:r>
            <a:r>
              <a:rPr lang="en-US" sz="1400" b="0" kern="1200" dirty="0">
                <a:solidFill>
                  <a:schemeClr val="tx1"/>
                </a:solidFill>
                <a:effectLst/>
                <a:latin typeface="Trebuchet MS" panose="020B0603020202020204" pitchFamily="34" charset="0"/>
                <a:ea typeface="+mn-ea"/>
                <a:cs typeface="+mn-cs"/>
              </a:rPr>
              <a:t>are two basic examples of how the eligibility standard plays out.  In these examples, an </a:t>
            </a:r>
            <a:r>
              <a:rPr lang="en-US" sz="1400" b="0" kern="1200" dirty="0" smtClean="0">
                <a:solidFill>
                  <a:schemeClr val="tx1"/>
                </a:solidFill>
                <a:effectLst/>
                <a:latin typeface="Trebuchet MS" panose="020B0603020202020204" pitchFamily="34" charset="0"/>
                <a:ea typeface="+mn-ea"/>
                <a:cs typeface="+mn-cs"/>
              </a:rPr>
              <a:t>LEA’s </a:t>
            </a:r>
            <a:r>
              <a:rPr lang="en-US" sz="1400" b="0" kern="1200" dirty="0">
                <a:solidFill>
                  <a:schemeClr val="tx1"/>
                </a:solidFill>
                <a:effectLst/>
                <a:latin typeface="Trebuchet MS" panose="020B0603020202020204" pitchFamily="34" charset="0"/>
                <a:ea typeface="+mn-ea"/>
                <a:cs typeface="+mn-cs"/>
              </a:rPr>
              <a:t>level of effort is being calculated under the eligibility standard for state fiscal year 2020.  Take a moment to review these examples individually.  </a:t>
            </a:r>
          </a:p>
          <a:p>
            <a:r>
              <a:rPr lang="en-US" sz="1400" b="1" kern="1200" dirty="0">
                <a:solidFill>
                  <a:schemeClr val="tx1"/>
                </a:solidFill>
                <a:effectLst/>
                <a:latin typeface="Trebuchet MS" panose="020B0603020202020204" pitchFamily="34" charset="0"/>
                <a:ea typeface="+mn-ea"/>
                <a:cs typeface="+mn-cs"/>
              </a:rPr>
              <a:t> </a:t>
            </a:r>
          </a:p>
          <a:p>
            <a:r>
              <a:rPr lang="en-US" sz="1600" b="1" kern="1200" dirty="0">
                <a:solidFill>
                  <a:schemeClr val="tx1"/>
                </a:solidFill>
                <a:effectLst/>
                <a:latin typeface="Trebuchet MS" panose="020B0603020202020204" pitchFamily="34" charset="0"/>
                <a:ea typeface="+mn-ea"/>
                <a:cs typeface="+mn-cs"/>
              </a:rPr>
              <a:t>The main point of these examples is to give you a foundational understanding of the eligibility standard.  Let me ask you, does the </a:t>
            </a:r>
            <a:r>
              <a:rPr lang="en-US" sz="1600" b="1" kern="1200" dirty="0" smtClean="0">
                <a:solidFill>
                  <a:schemeClr val="tx1"/>
                </a:solidFill>
                <a:effectLst/>
                <a:latin typeface="Trebuchet MS" panose="020B0603020202020204" pitchFamily="34" charset="0"/>
                <a:ea typeface="+mn-ea"/>
                <a:cs typeface="+mn-cs"/>
              </a:rPr>
              <a:t>LEA </a:t>
            </a:r>
            <a:r>
              <a:rPr lang="en-US" sz="1600" b="1" kern="1200" dirty="0">
                <a:solidFill>
                  <a:schemeClr val="tx1"/>
                </a:solidFill>
                <a:effectLst/>
                <a:latin typeface="Trebuchet MS" panose="020B0603020202020204" pitchFamily="34" charset="0"/>
                <a:ea typeface="+mn-ea"/>
                <a:cs typeface="+mn-cs"/>
              </a:rPr>
              <a:t>meet the eligibility standard in both examples, one of the examples, or neither example?  </a:t>
            </a:r>
            <a:endParaRPr lang="en-US" sz="1600" b="1" i="1" kern="1200" dirty="0" smtClean="0">
              <a:solidFill>
                <a:schemeClr val="tx1"/>
              </a:solidFill>
              <a:effectLst/>
              <a:latin typeface="Trebuchet MS" panose="020B0603020202020204" pitchFamily="34" charset="0"/>
              <a:ea typeface="+mn-ea"/>
              <a:cs typeface="+mn-cs"/>
            </a:endParaRPr>
          </a:p>
          <a:p>
            <a:endParaRPr lang="en-US" sz="1400" b="1" i="1" kern="1200" dirty="0" smtClean="0">
              <a:solidFill>
                <a:schemeClr val="tx1"/>
              </a:solidFill>
              <a:effectLst/>
              <a:latin typeface="Trebuchet MS" panose="020B0603020202020204" pitchFamily="34" charset="0"/>
              <a:ea typeface="+mn-ea"/>
              <a:cs typeface="+mn-cs"/>
            </a:endParaRPr>
          </a:p>
          <a:p>
            <a:r>
              <a:rPr lang="en-US" sz="1400" b="1" i="1" kern="1200" dirty="0" smtClean="0">
                <a:solidFill>
                  <a:schemeClr val="tx1"/>
                </a:solidFill>
                <a:effectLst/>
                <a:latin typeface="Trebuchet MS" panose="020B0603020202020204" pitchFamily="34" charset="0"/>
                <a:ea typeface="+mn-ea"/>
                <a:cs typeface="+mn-cs"/>
              </a:rPr>
              <a:t>The Answer</a:t>
            </a:r>
            <a:r>
              <a:rPr lang="en-US" sz="1400" b="1" i="1" kern="1200" baseline="0" dirty="0" smtClean="0">
                <a:solidFill>
                  <a:schemeClr val="tx1"/>
                </a:solidFill>
                <a:effectLst/>
                <a:latin typeface="Trebuchet MS" panose="020B0603020202020204" pitchFamily="34" charset="0"/>
                <a:ea typeface="+mn-ea"/>
                <a:cs typeface="+mn-cs"/>
              </a:rPr>
              <a:t> is t</a:t>
            </a:r>
            <a:r>
              <a:rPr lang="en-US" sz="1400" b="1" i="1" kern="1200" dirty="0" smtClean="0">
                <a:solidFill>
                  <a:schemeClr val="tx1"/>
                </a:solidFill>
                <a:effectLst/>
                <a:latin typeface="Trebuchet MS" panose="020B0603020202020204" pitchFamily="34" charset="0"/>
                <a:ea typeface="+mn-ea"/>
                <a:cs typeface="+mn-cs"/>
              </a:rPr>
              <a:t>he </a:t>
            </a:r>
            <a:r>
              <a:rPr lang="en-US" sz="1400" b="1" i="1" kern="1200" dirty="0">
                <a:solidFill>
                  <a:schemeClr val="tx1"/>
                </a:solidFill>
                <a:effectLst/>
                <a:latin typeface="Trebuchet MS" panose="020B0603020202020204" pitchFamily="34" charset="0"/>
                <a:ea typeface="+mn-ea"/>
                <a:cs typeface="+mn-cs"/>
              </a:rPr>
              <a:t>LEA meets the eligibility standard in example B, because the LEA budgeted more ($1,000,000 in </a:t>
            </a:r>
            <a:r>
              <a:rPr lang="en-US" sz="1400" b="1" i="1" kern="1200" dirty="0" smtClean="0">
                <a:solidFill>
                  <a:schemeClr val="tx1"/>
                </a:solidFill>
                <a:effectLst/>
                <a:latin typeface="Trebuchet MS" panose="020B0603020202020204" pitchFamily="34" charset="0"/>
                <a:ea typeface="+mn-ea"/>
                <a:cs typeface="+mn-cs"/>
              </a:rPr>
              <a:t>2023) </a:t>
            </a:r>
            <a:r>
              <a:rPr lang="en-US" sz="1400" b="1" i="1" kern="1200" dirty="0">
                <a:solidFill>
                  <a:schemeClr val="tx1"/>
                </a:solidFill>
                <a:effectLst/>
                <a:latin typeface="Trebuchet MS" panose="020B0603020202020204" pitchFamily="34" charset="0"/>
                <a:ea typeface="+mn-ea"/>
                <a:cs typeface="+mn-cs"/>
              </a:rPr>
              <a:t>than it expended in the most recent year for which it had audited data ($900,000 in </a:t>
            </a:r>
            <a:r>
              <a:rPr lang="en-US" sz="1400" b="1" i="1" kern="1200" dirty="0" smtClean="0">
                <a:solidFill>
                  <a:schemeClr val="tx1"/>
                </a:solidFill>
                <a:effectLst/>
                <a:latin typeface="Trebuchet MS" panose="020B0603020202020204" pitchFamily="34" charset="0"/>
                <a:ea typeface="+mn-ea"/>
                <a:cs typeface="+mn-cs"/>
              </a:rPr>
              <a:t>2021).]</a:t>
            </a:r>
            <a:r>
              <a:rPr lang="en-US" sz="1400" b="1" kern="1200" dirty="0" smtClean="0">
                <a:solidFill>
                  <a:schemeClr val="tx1"/>
                </a:solidFill>
                <a:effectLst/>
                <a:latin typeface="Trebuchet MS" panose="020B0603020202020204" pitchFamily="34" charset="0"/>
                <a:ea typeface="+mn-ea"/>
                <a:cs typeface="+mn-cs"/>
              </a:rPr>
              <a:t>  </a:t>
            </a:r>
            <a:r>
              <a:rPr lang="en-US" sz="1400" b="1" kern="1200" dirty="0">
                <a:solidFill>
                  <a:schemeClr val="tx1"/>
                </a:solidFill>
                <a:effectLst/>
                <a:latin typeface="Trebuchet MS" panose="020B0603020202020204" pitchFamily="34" charset="0"/>
                <a:ea typeface="+mn-ea"/>
                <a:cs typeface="+mn-cs"/>
              </a:rPr>
              <a:t>Okay, in example A, the </a:t>
            </a:r>
            <a:r>
              <a:rPr lang="en-US" sz="1400" b="1" kern="1200" dirty="0" smtClean="0">
                <a:solidFill>
                  <a:schemeClr val="tx1"/>
                </a:solidFill>
                <a:effectLst/>
                <a:latin typeface="Trebuchet MS" panose="020B0603020202020204" pitchFamily="34" charset="0"/>
                <a:ea typeface="+mn-ea"/>
                <a:cs typeface="+mn-cs"/>
              </a:rPr>
              <a:t>LEA </a:t>
            </a:r>
            <a:r>
              <a:rPr lang="en-US" sz="1400" b="1" kern="1200" dirty="0">
                <a:solidFill>
                  <a:schemeClr val="tx1"/>
                </a:solidFill>
                <a:effectLst/>
                <a:latin typeface="Trebuchet MS" panose="020B0603020202020204" pitchFamily="34" charset="0"/>
                <a:ea typeface="+mn-ea"/>
                <a:cs typeface="+mn-cs"/>
              </a:rPr>
              <a:t>did not meet the </a:t>
            </a:r>
            <a:r>
              <a:rPr lang="en-US" sz="1400" b="1" kern="1200" dirty="0" smtClean="0">
                <a:solidFill>
                  <a:schemeClr val="tx1"/>
                </a:solidFill>
                <a:effectLst/>
                <a:latin typeface="Trebuchet MS" panose="020B0603020202020204" pitchFamily="34" charset="0"/>
                <a:ea typeface="+mn-ea"/>
                <a:cs typeface="+mn-cs"/>
              </a:rPr>
              <a:t>MOE </a:t>
            </a:r>
            <a:r>
              <a:rPr lang="en-US" sz="1400" b="1" kern="1200" dirty="0">
                <a:solidFill>
                  <a:schemeClr val="tx1"/>
                </a:solidFill>
                <a:effectLst/>
                <a:latin typeface="Trebuchet MS" panose="020B0603020202020204" pitchFamily="34" charset="0"/>
                <a:ea typeface="+mn-ea"/>
                <a:cs typeface="+mn-cs"/>
              </a:rPr>
              <a:t>eligibility requirement for an </a:t>
            </a:r>
            <a:r>
              <a:rPr lang="en-US" sz="1400" b="1" kern="1200" dirty="0" smtClean="0">
                <a:solidFill>
                  <a:schemeClr val="tx1"/>
                </a:solidFill>
                <a:effectLst/>
                <a:latin typeface="Trebuchet MS" panose="020B0603020202020204" pitchFamily="34" charset="0"/>
                <a:ea typeface="+mn-ea"/>
                <a:cs typeface="+mn-cs"/>
              </a:rPr>
              <a:t>SFY 2023 </a:t>
            </a:r>
            <a:r>
              <a:rPr lang="en-US" sz="1400" b="1" kern="1200" dirty="0">
                <a:solidFill>
                  <a:schemeClr val="tx1"/>
                </a:solidFill>
                <a:effectLst/>
                <a:latin typeface="Trebuchet MS" panose="020B0603020202020204" pitchFamily="34" charset="0"/>
                <a:ea typeface="+mn-ea"/>
                <a:cs typeface="+mn-cs"/>
              </a:rPr>
              <a:t>grant award because it budgeted less for </a:t>
            </a:r>
            <a:r>
              <a:rPr lang="en-US" sz="1400" b="1" kern="1200" dirty="0" smtClean="0">
                <a:solidFill>
                  <a:schemeClr val="tx1"/>
                </a:solidFill>
                <a:effectLst/>
                <a:latin typeface="Trebuchet MS" panose="020B0603020202020204" pitchFamily="34" charset="0"/>
                <a:ea typeface="+mn-ea"/>
                <a:cs typeface="+mn-cs"/>
              </a:rPr>
              <a:t>SFY 2023 </a:t>
            </a:r>
            <a:r>
              <a:rPr lang="en-US" sz="1400" b="1" kern="1200" dirty="0">
                <a:solidFill>
                  <a:schemeClr val="tx1"/>
                </a:solidFill>
                <a:effectLst/>
                <a:latin typeface="Trebuchet MS" panose="020B0603020202020204" pitchFamily="34" charset="0"/>
                <a:ea typeface="+mn-ea"/>
                <a:cs typeface="+mn-cs"/>
              </a:rPr>
              <a:t>than it expended in </a:t>
            </a:r>
            <a:r>
              <a:rPr lang="en-US" sz="1400" b="1" kern="1200" dirty="0" smtClean="0">
                <a:solidFill>
                  <a:schemeClr val="tx1"/>
                </a:solidFill>
                <a:effectLst/>
                <a:latin typeface="Trebuchet MS" panose="020B0603020202020204" pitchFamily="34" charset="0"/>
                <a:ea typeface="+mn-ea"/>
                <a:cs typeface="+mn-cs"/>
              </a:rPr>
              <a:t>SFY 2021.</a:t>
            </a:r>
            <a:endParaRPr lang="en-US" sz="1400" b="1" kern="1200" dirty="0">
              <a:solidFill>
                <a:schemeClr val="tx1"/>
              </a:solidFill>
              <a:effectLst/>
              <a:latin typeface="Trebuchet MS" panose="020B0603020202020204" pitchFamily="34" charset="0"/>
              <a:ea typeface="+mn-ea"/>
              <a:cs typeface="+mn-cs"/>
            </a:endParaRPr>
          </a:p>
          <a:p>
            <a:r>
              <a:rPr lang="en-US" sz="1400" b="1" kern="1200" dirty="0">
                <a:solidFill>
                  <a:schemeClr val="tx1"/>
                </a:solidFill>
                <a:effectLst/>
                <a:latin typeface="Trebuchet MS" panose="020B0603020202020204" pitchFamily="34" charset="0"/>
                <a:ea typeface="+mn-ea"/>
                <a:cs typeface="+mn-cs"/>
              </a:rPr>
              <a:t> </a:t>
            </a:r>
          </a:p>
          <a:p>
            <a:r>
              <a:rPr lang="en-US" sz="1400" b="1" kern="1200" dirty="0">
                <a:solidFill>
                  <a:schemeClr val="tx1"/>
                </a:solidFill>
                <a:effectLst/>
                <a:latin typeface="Trebuchet MS" panose="020B0603020202020204" pitchFamily="34" charset="0"/>
                <a:ea typeface="+mn-ea"/>
                <a:cs typeface="+mn-cs"/>
              </a:rPr>
              <a:t>Also, the state fiscal years in the example may stand out to you.  Let’s talk through that.  When applying for </a:t>
            </a:r>
            <a:r>
              <a:rPr lang="en-US" sz="1400" b="1" kern="1200" dirty="0" smtClean="0">
                <a:solidFill>
                  <a:schemeClr val="tx1"/>
                </a:solidFill>
                <a:effectLst/>
                <a:latin typeface="Trebuchet MS" panose="020B0603020202020204" pitchFamily="34" charset="0"/>
                <a:ea typeface="+mn-ea"/>
                <a:cs typeface="+mn-cs"/>
              </a:rPr>
              <a:t>IDEA </a:t>
            </a:r>
            <a:r>
              <a:rPr lang="en-US" sz="1400" b="1" kern="1200" dirty="0">
                <a:solidFill>
                  <a:schemeClr val="tx1"/>
                </a:solidFill>
                <a:effectLst/>
                <a:latin typeface="Trebuchet MS" panose="020B0603020202020204" pitchFamily="34" charset="0"/>
                <a:ea typeface="+mn-ea"/>
                <a:cs typeface="+mn-cs"/>
              </a:rPr>
              <a:t>Part B funds for </a:t>
            </a:r>
            <a:r>
              <a:rPr lang="en-US" sz="1400" b="1" kern="1200" dirty="0" smtClean="0">
                <a:solidFill>
                  <a:schemeClr val="tx1"/>
                </a:solidFill>
                <a:effectLst/>
                <a:latin typeface="Trebuchet MS" panose="020B0603020202020204" pitchFamily="34" charset="0"/>
                <a:ea typeface="+mn-ea"/>
                <a:cs typeface="+mn-cs"/>
              </a:rPr>
              <a:t>SFY 2023, </a:t>
            </a:r>
            <a:r>
              <a:rPr lang="en-US" sz="1400" b="1" kern="1200" dirty="0">
                <a:solidFill>
                  <a:schemeClr val="tx1"/>
                </a:solidFill>
                <a:effectLst/>
                <a:latin typeface="Trebuchet MS" panose="020B0603020202020204" pitchFamily="34" charset="0"/>
                <a:ea typeface="+mn-ea"/>
                <a:cs typeface="+mn-cs"/>
              </a:rPr>
              <a:t>an </a:t>
            </a:r>
            <a:r>
              <a:rPr lang="en-US" sz="1400" b="1" kern="1200" dirty="0" smtClean="0">
                <a:solidFill>
                  <a:schemeClr val="tx1"/>
                </a:solidFill>
                <a:effectLst/>
                <a:latin typeface="Trebuchet MS" panose="020B0603020202020204" pitchFamily="34" charset="0"/>
                <a:ea typeface="+mn-ea"/>
                <a:cs typeface="+mn-cs"/>
              </a:rPr>
              <a:t>LEA </a:t>
            </a:r>
            <a:r>
              <a:rPr lang="en-US" sz="1400" b="1" kern="1200" dirty="0">
                <a:solidFill>
                  <a:schemeClr val="tx1"/>
                </a:solidFill>
                <a:effectLst/>
                <a:latin typeface="Trebuchet MS" panose="020B0603020202020204" pitchFamily="34" charset="0"/>
                <a:ea typeface="+mn-ea"/>
                <a:cs typeface="+mn-cs"/>
              </a:rPr>
              <a:t>needs to compare its budget to the last year it has verified expenditure numbers that demonstrated it met </a:t>
            </a:r>
            <a:r>
              <a:rPr lang="en-US" sz="1400" b="1" kern="1200" dirty="0" smtClean="0">
                <a:solidFill>
                  <a:schemeClr val="tx1"/>
                </a:solidFill>
                <a:effectLst/>
                <a:latin typeface="Trebuchet MS" panose="020B0603020202020204" pitchFamily="34" charset="0"/>
                <a:ea typeface="+mn-ea"/>
                <a:cs typeface="+mn-cs"/>
              </a:rPr>
              <a:t>LEA MOE</a:t>
            </a:r>
            <a:r>
              <a:rPr lang="en-US" sz="1400" b="1" kern="1200" dirty="0">
                <a:solidFill>
                  <a:schemeClr val="tx1"/>
                </a:solidFill>
                <a:effectLst/>
                <a:latin typeface="Trebuchet MS" panose="020B0603020202020204" pitchFamily="34" charset="0"/>
                <a:ea typeface="+mn-ea"/>
                <a:cs typeface="+mn-cs"/>
              </a:rPr>
              <a:t>.  For most </a:t>
            </a:r>
            <a:r>
              <a:rPr lang="en-US" sz="1400" b="1" kern="1200" dirty="0" smtClean="0">
                <a:solidFill>
                  <a:schemeClr val="tx1"/>
                </a:solidFill>
                <a:effectLst/>
                <a:latin typeface="Trebuchet MS" panose="020B0603020202020204" pitchFamily="34" charset="0"/>
                <a:ea typeface="+mn-ea"/>
                <a:cs typeface="+mn-cs"/>
              </a:rPr>
              <a:t>LEAs</a:t>
            </a:r>
            <a:r>
              <a:rPr lang="en-US" sz="1400" b="1" kern="1200" dirty="0">
                <a:solidFill>
                  <a:schemeClr val="tx1"/>
                </a:solidFill>
                <a:effectLst/>
                <a:latin typeface="Trebuchet MS" panose="020B0603020202020204" pitchFamily="34" charset="0"/>
                <a:ea typeface="+mn-ea"/>
                <a:cs typeface="+mn-cs"/>
              </a:rPr>
              <a:t>, the most recent year with verified data would be </a:t>
            </a:r>
            <a:r>
              <a:rPr lang="en-US" sz="1400" b="1" kern="1200" dirty="0" smtClean="0">
                <a:solidFill>
                  <a:schemeClr val="tx1"/>
                </a:solidFill>
                <a:effectLst/>
                <a:latin typeface="Trebuchet MS" panose="020B0603020202020204" pitchFamily="34" charset="0"/>
                <a:ea typeface="+mn-ea"/>
                <a:cs typeface="+mn-cs"/>
              </a:rPr>
              <a:t>SFY 2021.  </a:t>
            </a:r>
            <a:r>
              <a:rPr lang="en-US" sz="1400" b="1" kern="1200" dirty="0">
                <a:solidFill>
                  <a:schemeClr val="tx1"/>
                </a:solidFill>
                <a:effectLst/>
                <a:latin typeface="Trebuchet MS" panose="020B0603020202020204" pitchFamily="34" charset="0"/>
                <a:ea typeface="+mn-ea"/>
                <a:cs typeface="+mn-cs"/>
              </a:rPr>
              <a:t>If an </a:t>
            </a:r>
            <a:r>
              <a:rPr lang="en-US" sz="1400" b="1" kern="1200" dirty="0" smtClean="0">
                <a:solidFill>
                  <a:schemeClr val="tx1"/>
                </a:solidFill>
                <a:effectLst/>
                <a:latin typeface="Trebuchet MS" panose="020B0603020202020204" pitchFamily="34" charset="0"/>
                <a:ea typeface="+mn-ea"/>
                <a:cs typeface="+mn-cs"/>
              </a:rPr>
              <a:t>LEA </a:t>
            </a:r>
            <a:r>
              <a:rPr lang="en-US" sz="1400" b="1" kern="1200" dirty="0">
                <a:solidFill>
                  <a:schemeClr val="tx1"/>
                </a:solidFill>
                <a:effectLst/>
                <a:latin typeface="Trebuchet MS" panose="020B0603020202020204" pitchFamily="34" charset="0"/>
                <a:ea typeface="+mn-ea"/>
                <a:cs typeface="+mn-cs"/>
              </a:rPr>
              <a:t>met </a:t>
            </a:r>
            <a:r>
              <a:rPr lang="en-US" sz="1400" b="1" kern="1200" dirty="0" smtClean="0">
                <a:solidFill>
                  <a:schemeClr val="tx1"/>
                </a:solidFill>
                <a:effectLst/>
                <a:latin typeface="Trebuchet MS" panose="020B0603020202020204" pitchFamily="34" charset="0"/>
                <a:ea typeface="+mn-ea"/>
                <a:cs typeface="+mn-cs"/>
              </a:rPr>
              <a:t>LEA MOE </a:t>
            </a:r>
            <a:r>
              <a:rPr lang="en-US" sz="1400" b="1" kern="1200" dirty="0">
                <a:solidFill>
                  <a:schemeClr val="tx1"/>
                </a:solidFill>
                <a:effectLst/>
                <a:latin typeface="Trebuchet MS" panose="020B0603020202020204" pitchFamily="34" charset="0"/>
                <a:ea typeface="+mn-ea"/>
                <a:cs typeface="+mn-cs"/>
              </a:rPr>
              <a:t>in </a:t>
            </a:r>
            <a:r>
              <a:rPr lang="en-US" sz="1400" b="1" kern="1200" dirty="0" smtClean="0">
                <a:solidFill>
                  <a:schemeClr val="tx1"/>
                </a:solidFill>
                <a:effectLst/>
                <a:latin typeface="Trebuchet MS" panose="020B0603020202020204" pitchFamily="34" charset="0"/>
                <a:ea typeface="+mn-ea"/>
                <a:cs typeface="+mn-cs"/>
              </a:rPr>
              <a:t>SFY 2021, </a:t>
            </a:r>
            <a:r>
              <a:rPr lang="en-US" sz="1400" b="1" kern="1200" dirty="0">
                <a:solidFill>
                  <a:schemeClr val="tx1"/>
                </a:solidFill>
                <a:effectLst/>
                <a:latin typeface="Trebuchet MS" panose="020B0603020202020204" pitchFamily="34" charset="0"/>
                <a:ea typeface="+mn-ea"/>
                <a:cs typeface="+mn-cs"/>
              </a:rPr>
              <a:t>it would need to budget for </a:t>
            </a:r>
            <a:r>
              <a:rPr lang="en-US" sz="1400" b="1" kern="1200" dirty="0" smtClean="0">
                <a:solidFill>
                  <a:schemeClr val="tx1"/>
                </a:solidFill>
                <a:effectLst/>
                <a:latin typeface="Trebuchet MS" panose="020B0603020202020204" pitchFamily="34" charset="0"/>
                <a:ea typeface="+mn-ea"/>
                <a:cs typeface="+mn-cs"/>
              </a:rPr>
              <a:t>SFY 2023 </a:t>
            </a:r>
            <a:r>
              <a:rPr lang="en-US" sz="1400" b="1" kern="1200" dirty="0">
                <a:solidFill>
                  <a:schemeClr val="tx1"/>
                </a:solidFill>
                <a:effectLst/>
                <a:latin typeface="Trebuchet MS" panose="020B0603020202020204" pitchFamily="34" charset="0"/>
                <a:ea typeface="+mn-ea"/>
                <a:cs typeface="+mn-cs"/>
              </a:rPr>
              <a:t>at least what it spent in </a:t>
            </a:r>
            <a:r>
              <a:rPr lang="en-US" sz="1400" b="1" kern="1200" dirty="0" smtClean="0">
                <a:solidFill>
                  <a:schemeClr val="tx1"/>
                </a:solidFill>
                <a:effectLst/>
                <a:latin typeface="Trebuchet MS" panose="020B0603020202020204" pitchFamily="34" charset="0"/>
                <a:ea typeface="+mn-ea"/>
                <a:cs typeface="+mn-cs"/>
              </a:rPr>
              <a:t>SFY 2021 </a:t>
            </a:r>
            <a:r>
              <a:rPr lang="en-US" sz="1400" b="1" kern="1200" dirty="0">
                <a:solidFill>
                  <a:schemeClr val="tx1"/>
                </a:solidFill>
                <a:effectLst/>
                <a:latin typeface="Trebuchet MS" panose="020B0603020202020204" pitchFamily="34" charset="0"/>
                <a:ea typeface="+mn-ea"/>
                <a:cs typeface="+mn-cs"/>
              </a:rPr>
              <a:t>to meet the eligibility standard.</a:t>
            </a:r>
          </a:p>
          <a:p>
            <a:r>
              <a:rPr lang="en-US" sz="1400" b="1" kern="1200" dirty="0">
                <a:solidFill>
                  <a:schemeClr val="tx1"/>
                </a:solidFill>
                <a:effectLst/>
                <a:latin typeface="Trebuchet MS" panose="020B0603020202020204" pitchFamily="34" charset="0"/>
                <a:ea typeface="+mn-ea"/>
                <a:cs typeface="+mn-cs"/>
              </a:rPr>
              <a:t> </a:t>
            </a:r>
          </a:p>
          <a:p>
            <a:r>
              <a:rPr lang="en-US" sz="1400" b="1" kern="1200" dirty="0">
                <a:solidFill>
                  <a:schemeClr val="tx1"/>
                </a:solidFill>
                <a:effectLst/>
                <a:latin typeface="Trebuchet MS" panose="020B0603020202020204" pitchFamily="34" charset="0"/>
                <a:ea typeface="+mn-ea"/>
                <a:cs typeface="+mn-cs"/>
              </a:rPr>
              <a:t>Then, you can see how </a:t>
            </a:r>
            <a:r>
              <a:rPr lang="en-US" sz="1400" b="1" kern="1200" dirty="0" smtClean="0">
                <a:solidFill>
                  <a:schemeClr val="tx1"/>
                </a:solidFill>
                <a:effectLst/>
                <a:latin typeface="Trebuchet MS" panose="020B0603020202020204" pitchFamily="34" charset="0"/>
                <a:ea typeface="+mn-ea"/>
                <a:cs typeface="+mn-cs"/>
              </a:rPr>
              <a:t>SFY 2022 </a:t>
            </a:r>
            <a:r>
              <a:rPr lang="en-US" sz="1400" b="1" kern="1200" dirty="0">
                <a:solidFill>
                  <a:schemeClr val="tx1"/>
                </a:solidFill>
                <a:effectLst/>
                <a:latin typeface="Trebuchet MS" panose="020B0603020202020204" pitchFamily="34" charset="0"/>
                <a:ea typeface="+mn-ea"/>
                <a:cs typeface="+mn-cs"/>
              </a:rPr>
              <a:t>would be an intervening year between </a:t>
            </a:r>
            <a:r>
              <a:rPr lang="en-US" sz="1400" b="1" kern="1200" dirty="0" smtClean="0">
                <a:solidFill>
                  <a:schemeClr val="tx1"/>
                </a:solidFill>
                <a:effectLst/>
                <a:latin typeface="Trebuchet MS" panose="020B0603020202020204" pitchFamily="34" charset="0"/>
                <a:ea typeface="+mn-ea"/>
                <a:cs typeface="+mn-cs"/>
              </a:rPr>
              <a:t>SFY 2021 </a:t>
            </a:r>
            <a:r>
              <a:rPr lang="en-US" sz="1400" b="1" kern="1200" dirty="0">
                <a:solidFill>
                  <a:schemeClr val="tx1"/>
                </a:solidFill>
                <a:effectLst/>
                <a:latin typeface="Trebuchet MS" panose="020B0603020202020204" pitchFamily="34" charset="0"/>
                <a:ea typeface="+mn-ea"/>
                <a:cs typeface="+mn-cs"/>
              </a:rPr>
              <a:t>and </a:t>
            </a:r>
            <a:r>
              <a:rPr lang="en-US" sz="1400" b="1" kern="1200" dirty="0" smtClean="0">
                <a:solidFill>
                  <a:schemeClr val="tx1"/>
                </a:solidFill>
                <a:effectLst/>
                <a:latin typeface="Trebuchet MS" panose="020B0603020202020204" pitchFamily="34" charset="0"/>
                <a:ea typeface="+mn-ea"/>
                <a:cs typeface="+mn-cs"/>
              </a:rPr>
              <a:t>SFY 2023.  </a:t>
            </a:r>
            <a:r>
              <a:rPr lang="en-US" sz="1400" b="1" kern="1200" dirty="0">
                <a:solidFill>
                  <a:schemeClr val="tx1"/>
                </a:solidFill>
                <a:effectLst/>
                <a:latin typeface="Trebuchet MS" panose="020B0603020202020204" pitchFamily="34" charset="0"/>
                <a:ea typeface="+mn-ea"/>
                <a:cs typeface="+mn-cs"/>
              </a:rPr>
              <a:t>The concept of intervening years may be relevant when applying exceptions and adjustments.  We’ll revisit this topic, and work through examples applying it, once we’ve reviewed the exceptions and adjustment themselves. </a:t>
            </a:r>
          </a:p>
        </p:txBody>
      </p:sp>
      <p:sp>
        <p:nvSpPr>
          <p:cNvPr id="4" name="Slide Number Placeholder 3"/>
          <p:cNvSpPr>
            <a:spLocks noGrp="1"/>
          </p:cNvSpPr>
          <p:nvPr>
            <p:ph type="sldNum" sz="quarter" idx="10"/>
          </p:nvPr>
        </p:nvSpPr>
        <p:spPr/>
        <p:txBody>
          <a:bodyPr/>
          <a:lstStyle/>
          <a:p>
            <a:fld id="{214523F8-2533-9149-A5E1-6A11F9E08C52}" type="slidenum">
              <a:rPr lang="en-US" smtClean="0"/>
              <a:t>43</a:t>
            </a:fld>
            <a:endParaRPr lang="en-US" dirty="0"/>
          </a:p>
        </p:txBody>
      </p:sp>
    </p:spTree>
    <p:extLst>
      <p:ext uri="{BB962C8B-B14F-4D97-AF65-F5344CB8AC3E}">
        <p14:creationId xmlns:p14="http://schemas.microsoft.com/office/powerpoint/2010/main" val="374608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 </a:t>
            </a:r>
            <a:r>
              <a:rPr lang="en-US" sz="1400" b="1" kern="1200" dirty="0" smtClean="0">
                <a:solidFill>
                  <a:schemeClr val="tx1"/>
                </a:solidFill>
                <a:effectLst/>
                <a:latin typeface="+mn-lt"/>
                <a:ea typeface="+mn-ea"/>
                <a:cs typeface="+mn-cs"/>
              </a:rPr>
              <a:t>[NO CUSTOMIZATION:  SEE PRESENTER’S NOTE IN “GUIDE TO SLIDES”]</a:t>
            </a:r>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The regulation at 34 C-F-R Section 300 point 2-0-3-</a:t>
            </a:r>
            <a:r>
              <a:rPr lang="en-US" sz="1400" b="1" kern="1200" dirty="0" smtClean="0">
                <a:solidFill>
                  <a:schemeClr val="tx1"/>
                </a:solidFill>
                <a:effectLst/>
                <a:latin typeface="+mn-lt"/>
                <a:ea typeface="+mn-ea"/>
                <a:cs typeface="+mn-cs"/>
              </a:rPr>
              <a:t>b</a:t>
            </a:r>
            <a:r>
              <a:rPr lang="en-US" sz="1400" kern="1200" dirty="0" smtClean="0">
                <a:solidFill>
                  <a:schemeClr val="tx1"/>
                </a:solidFill>
                <a:effectLst/>
                <a:latin typeface="+mn-lt"/>
                <a:ea typeface="+mn-ea"/>
                <a:cs typeface="+mn-cs"/>
              </a:rPr>
              <a:t> is the compliance standard. </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Generally, this requirement states that an L-E-A must expend at least as much in a state fiscal year as it expended in the preceding fiscal year.  That’s a short way of saying it, but it can be complicated, so let’s break down a few key terms.</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Quote — except as provided in 34 C-F-R Sections 300 point 2-0-4 and 300 point 2-0-5 — end quote, is a reference to the regulations governing exceptions and the adjustment to L-E-A M-O-E.  It essentially means that those exceptions and the adjustment apply to the compliance standard.  As with the eligibility standard, we’ll look at the exceptions and adjustment provisions in more detail later.</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Expenditures means that the compliance standard is about spending, not budgeting.</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Quote — below the level of those expenditures for the preceding fiscal year — end quote … refers to the preceding state fiscal year.</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Before we move on to a compliance example, take a minute to reflect and write down any questions you may have about the general concept or regulatory language of the compliance standard</a:t>
            </a:r>
            <a:r>
              <a:rPr lang="en-US" sz="1400" kern="1200" baseline="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44</a:t>
            </a:fld>
            <a:endParaRPr lang="en-US" dirty="0"/>
          </a:p>
        </p:txBody>
      </p:sp>
    </p:spTree>
    <p:extLst>
      <p:ext uri="{BB962C8B-B14F-4D97-AF65-F5344CB8AC3E}">
        <p14:creationId xmlns:p14="http://schemas.microsoft.com/office/powerpoint/2010/main" val="1155576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FD106-ABBD-4B4D-B3CF-627BC26A6081}" type="slidenum">
              <a:rPr lang="en-US" smtClean="0"/>
              <a:pPr/>
              <a:t>45</a:t>
            </a:fld>
            <a:endParaRPr lang="en-US" dirty="0">
              <a:latin typeface="Georgia" panose="02040502050405020303" pitchFamily="18" charset="0"/>
            </a:endParaRPr>
          </a:p>
        </p:txBody>
      </p:sp>
    </p:spTree>
    <p:extLst>
      <p:ext uri="{BB962C8B-B14F-4D97-AF65-F5344CB8AC3E}">
        <p14:creationId xmlns:p14="http://schemas.microsoft.com/office/powerpoint/2010/main" val="216940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2</a:t>
            </a:fld>
            <a:endParaRPr lang="en-US"/>
          </a:p>
        </p:txBody>
      </p:sp>
    </p:spTree>
    <p:extLst>
      <p:ext uri="{BB962C8B-B14F-4D97-AF65-F5344CB8AC3E}">
        <p14:creationId xmlns:p14="http://schemas.microsoft.com/office/powerpoint/2010/main" val="3848446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365125"/>
            <a:ext cx="7243763" cy="4075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FD106-ABBD-4B4D-B3CF-627BC26A6081}" type="slidenum">
              <a:rPr lang="en-US" smtClean="0"/>
              <a:pPr/>
              <a:t>46</a:t>
            </a:fld>
            <a:endParaRPr lang="en-US" dirty="0">
              <a:latin typeface="Georgia" panose="02040502050405020303" pitchFamily="18" charset="0"/>
            </a:endParaRPr>
          </a:p>
        </p:txBody>
      </p:sp>
    </p:spTree>
    <p:extLst>
      <p:ext uri="{BB962C8B-B14F-4D97-AF65-F5344CB8AC3E}">
        <p14:creationId xmlns:p14="http://schemas.microsoft.com/office/powerpoint/2010/main" val="1567568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Here </a:t>
            </a:r>
            <a:r>
              <a:rPr lang="en-US" sz="1400" kern="1200" dirty="0">
                <a:solidFill>
                  <a:schemeClr val="tx1"/>
                </a:solidFill>
                <a:effectLst/>
                <a:latin typeface="+mn-lt"/>
                <a:ea typeface="+mn-ea"/>
                <a:cs typeface="+mn-cs"/>
              </a:rPr>
              <a:t>are two examples of how the compliance standard applies to state fiscal year </a:t>
            </a:r>
            <a:r>
              <a:rPr lang="en-US" sz="1400" kern="1200" dirty="0" smtClean="0">
                <a:solidFill>
                  <a:schemeClr val="tx1"/>
                </a:solidFill>
                <a:effectLst/>
                <a:latin typeface="+mn-lt"/>
                <a:ea typeface="+mn-ea"/>
                <a:cs typeface="+mn-cs"/>
              </a:rPr>
              <a:t>2022.  </a:t>
            </a:r>
            <a:r>
              <a:rPr lang="en-US" sz="1400" kern="1200" dirty="0">
                <a:solidFill>
                  <a:schemeClr val="tx1"/>
                </a:solidFill>
                <a:effectLst/>
                <a:latin typeface="+mn-lt"/>
                <a:ea typeface="+mn-ea"/>
                <a:cs typeface="+mn-cs"/>
              </a:rPr>
              <a:t>Take a moment to review them and we’ll discuss these examples together next.  </a:t>
            </a:r>
            <a:endParaRPr lang="en-US" sz="1400" kern="1200" dirty="0" smtClean="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Okay.  In which example did the </a:t>
            </a:r>
            <a:r>
              <a:rPr lang="en-US" sz="1400" kern="1200" dirty="0" smtClean="0">
                <a:solidFill>
                  <a:schemeClr val="tx1"/>
                </a:solidFill>
                <a:effectLst/>
                <a:latin typeface="+mn-lt"/>
                <a:ea typeface="+mn-ea"/>
                <a:cs typeface="+mn-cs"/>
              </a:rPr>
              <a:t>LEA </a:t>
            </a:r>
            <a:r>
              <a:rPr lang="en-US" sz="1400" kern="1200" dirty="0">
                <a:solidFill>
                  <a:schemeClr val="tx1"/>
                </a:solidFill>
                <a:effectLst/>
                <a:latin typeface="+mn-lt"/>
                <a:ea typeface="+mn-ea"/>
                <a:cs typeface="+mn-cs"/>
              </a:rPr>
              <a:t>meet the compliance standard? </a:t>
            </a:r>
            <a:endParaRPr lang="en-US"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The</a:t>
            </a:r>
            <a:r>
              <a:rPr lang="en-US" sz="1400" b="1" i="1" kern="1200" dirty="0" smtClean="0">
                <a:solidFill>
                  <a:schemeClr val="tx1"/>
                </a:solidFill>
                <a:effectLst/>
                <a:latin typeface="+mn-lt"/>
                <a:ea typeface="+mn-ea"/>
                <a:cs typeface="+mn-cs"/>
              </a:rPr>
              <a:t>  Answer</a:t>
            </a:r>
            <a:r>
              <a:rPr lang="en-US" sz="1400" b="1" i="1" kern="1200" baseline="0" dirty="0" smtClean="0">
                <a:solidFill>
                  <a:schemeClr val="tx1"/>
                </a:solidFill>
                <a:effectLst/>
                <a:latin typeface="+mn-lt"/>
                <a:ea typeface="+mn-ea"/>
                <a:cs typeface="+mn-cs"/>
              </a:rPr>
              <a:t> is</a:t>
            </a:r>
            <a:r>
              <a:rPr lang="en-US" sz="1400" b="1" i="1" kern="1200" dirty="0" smtClean="0">
                <a:solidFill>
                  <a:schemeClr val="tx1"/>
                </a:solidFill>
                <a:effectLst/>
                <a:latin typeface="+mn-lt"/>
                <a:ea typeface="+mn-ea"/>
                <a:cs typeface="+mn-cs"/>
              </a:rPr>
              <a:t> </a:t>
            </a:r>
            <a:r>
              <a:rPr lang="en-US" sz="1400" b="1" i="1" kern="1200" dirty="0">
                <a:solidFill>
                  <a:schemeClr val="tx1"/>
                </a:solidFill>
                <a:effectLst/>
                <a:latin typeface="+mn-lt"/>
                <a:ea typeface="+mn-ea"/>
                <a:cs typeface="+mn-cs"/>
              </a:rPr>
              <a:t>A - because the LEA expended more ($950,000 in </a:t>
            </a:r>
            <a:r>
              <a:rPr lang="en-US" sz="1400" b="1" i="1" kern="1200" dirty="0" smtClean="0">
                <a:solidFill>
                  <a:schemeClr val="tx1"/>
                </a:solidFill>
                <a:effectLst/>
                <a:latin typeface="+mn-lt"/>
                <a:ea typeface="+mn-ea"/>
                <a:cs typeface="+mn-cs"/>
              </a:rPr>
              <a:t>2022) </a:t>
            </a:r>
            <a:r>
              <a:rPr lang="en-US" sz="1400" b="1" i="1" kern="1200" dirty="0">
                <a:solidFill>
                  <a:schemeClr val="tx1"/>
                </a:solidFill>
                <a:effectLst/>
                <a:latin typeface="+mn-lt"/>
                <a:ea typeface="+mn-ea"/>
                <a:cs typeface="+mn-cs"/>
              </a:rPr>
              <a:t>than it expended in the preceding year ($900,000 in </a:t>
            </a:r>
            <a:r>
              <a:rPr lang="en-US" sz="1400" b="1" i="1" kern="1200" dirty="0" smtClean="0">
                <a:solidFill>
                  <a:schemeClr val="tx1"/>
                </a:solidFill>
                <a:effectLst/>
                <a:latin typeface="+mn-lt"/>
                <a:ea typeface="+mn-ea"/>
                <a:cs typeface="+mn-cs"/>
              </a:rPr>
              <a:t>2021).]</a:t>
            </a:r>
          </a:p>
          <a:p>
            <a:endParaRPr lang="en-US" sz="1400" b="1" i="1"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Why </a:t>
            </a:r>
            <a:r>
              <a:rPr lang="en-US" sz="1400" kern="1200" dirty="0">
                <a:solidFill>
                  <a:schemeClr val="tx1"/>
                </a:solidFill>
                <a:effectLst/>
                <a:latin typeface="+mn-lt"/>
                <a:ea typeface="+mn-ea"/>
                <a:cs typeface="+mn-cs"/>
              </a:rPr>
              <a:t>didn’t the </a:t>
            </a:r>
            <a:r>
              <a:rPr lang="en-US" sz="1400" kern="1200" dirty="0" smtClean="0">
                <a:solidFill>
                  <a:schemeClr val="tx1"/>
                </a:solidFill>
                <a:effectLst/>
                <a:latin typeface="+mn-lt"/>
                <a:ea typeface="+mn-ea"/>
                <a:cs typeface="+mn-cs"/>
              </a:rPr>
              <a:t>LEA </a:t>
            </a:r>
            <a:r>
              <a:rPr lang="en-US" sz="1400" kern="1200" dirty="0">
                <a:solidFill>
                  <a:schemeClr val="tx1"/>
                </a:solidFill>
                <a:effectLst/>
                <a:latin typeface="+mn-lt"/>
                <a:ea typeface="+mn-ea"/>
                <a:cs typeface="+mn-cs"/>
              </a:rPr>
              <a:t>meet the compliance standard in example B?  </a:t>
            </a:r>
            <a:r>
              <a:rPr lang="en-US" sz="1400" b="1" i="1" kern="1200" dirty="0" smtClean="0">
                <a:solidFill>
                  <a:schemeClr val="tx1"/>
                </a:solidFill>
                <a:effectLst/>
                <a:latin typeface="+mn-lt"/>
                <a:ea typeface="+mn-ea"/>
                <a:cs typeface="+mn-cs"/>
              </a:rPr>
              <a:t>The</a:t>
            </a:r>
            <a:r>
              <a:rPr lang="en-US" sz="1400" b="1" i="1" kern="1200" baseline="0" dirty="0" smtClean="0">
                <a:solidFill>
                  <a:schemeClr val="tx1"/>
                </a:solidFill>
                <a:effectLst/>
                <a:latin typeface="+mn-lt"/>
                <a:ea typeface="+mn-ea"/>
                <a:cs typeface="+mn-cs"/>
              </a:rPr>
              <a:t> is</a:t>
            </a:r>
            <a:r>
              <a:rPr lang="en-US" sz="1400" b="1" i="1" kern="1200" dirty="0" smtClean="0">
                <a:solidFill>
                  <a:schemeClr val="tx1"/>
                </a:solidFill>
                <a:effectLst/>
                <a:latin typeface="+mn-lt"/>
                <a:ea typeface="+mn-ea"/>
                <a:cs typeface="+mn-cs"/>
              </a:rPr>
              <a:t>  Answer  </a:t>
            </a:r>
            <a:r>
              <a:rPr lang="en-US" sz="1400" b="1" i="1" kern="1200" dirty="0">
                <a:solidFill>
                  <a:schemeClr val="tx1"/>
                </a:solidFill>
                <a:effectLst/>
                <a:latin typeface="+mn-lt"/>
                <a:ea typeface="+mn-ea"/>
                <a:cs typeface="+mn-cs"/>
              </a:rPr>
              <a:t>Because the LEA expended less ($850,000 in </a:t>
            </a:r>
            <a:r>
              <a:rPr lang="en-US" sz="1400" b="1" i="1" kern="1200" dirty="0" smtClean="0">
                <a:solidFill>
                  <a:schemeClr val="tx1"/>
                </a:solidFill>
                <a:effectLst/>
                <a:latin typeface="+mn-lt"/>
                <a:ea typeface="+mn-ea"/>
                <a:cs typeface="+mn-cs"/>
              </a:rPr>
              <a:t>2022) </a:t>
            </a:r>
            <a:r>
              <a:rPr lang="en-US" sz="1400" b="1" i="1" kern="1200" dirty="0">
                <a:solidFill>
                  <a:schemeClr val="tx1"/>
                </a:solidFill>
                <a:effectLst/>
                <a:latin typeface="+mn-lt"/>
                <a:ea typeface="+mn-ea"/>
                <a:cs typeface="+mn-cs"/>
              </a:rPr>
              <a:t>than it expended in the preceding year ($900,000 in </a:t>
            </a:r>
            <a:r>
              <a:rPr lang="en-US" sz="1400" b="1" i="1" kern="1200" dirty="0" smtClean="0">
                <a:solidFill>
                  <a:schemeClr val="tx1"/>
                </a:solidFill>
                <a:effectLst/>
                <a:latin typeface="+mn-lt"/>
                <a:ea typeface="+mn-ea"/>
                <a:cs typeface="+mn-cs"/>
              </a:rPr>
              <a:t>2021).</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47</a:t>
            </a:fld>
            <a:endParaRPr lang="en-US" dirty="0"/>
          </a:p>
        </p:txBody>
      </p:sp>
    </p:spTree>
    <p:extLst>
      <p:ext uri="{BB962C8B-B14F-4D97-AF65-F5344CB8AC3E}">
        <p14:creationId xmlns:p14="http://schemas.microsoft.com/office/powerpoint/2010/main" val="1210925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Here </a:t>
            </a:r>
            <a:r>
              <a:rPr lang="en-US" sz="1400" kern="1200" dirty="0">
                <a:solidFill>
                  <a:schemeClr val="tx1"/>
                </a:solidFill>
                <a:effectLst/>
                <a:latin typeface="+mn-lt"/>
                <a:ea typeface="+mn-ea"/>
                <a:cs typeface="+mn-cs"/>
              </a:rPr>
              <a:t>are two examples of how the compliance standard applies to state fiscal year </a:t>
            </a:r>
            <a:r>
              <a:rPr lang="en-US" sz="1400" kern="1200" dirty="0" smtClean="0">
                <a:solidFill>
                  <a:schemeClr val="tx1"/>
                </a:solidFill>
                <a:effectLst/>
                <a:latin typeface="+mn-lt"/>
                <a:ea typeface="+mn-ea"/>
                <a:cs typeface="+mn-cs"/>
              </a:rPr>
              <a:t>2022.  </a:t>
            </a:r>
            <a:r>
              <a:rPr lang="en-US" sz="1400" kern="1200" dirty="0">
                <a:solidFill>
                  <a:schemeClr val="tx1"/>
                </a:solidFill>
                <a:effectLst/>
                <a:latin typeface="+mn-lt"/>
                <a:ea typeface="+mn-ea"/>
                <a:cs typeface="+mn-cs"/>
              </a:rPr>
              <a:t>Take a moment to review them and we’ll discuss these examples together next.  </a:t>
            </a:r>
            <a:endParaRPr lang="en-US" sz="1400" kern="1200" dirty="0" smtClean="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Okay.  In which example did the </a:t>
            </a:r>
            <a:r>
              <a:rPr lang="en-US" sz="1400" kern="1200" dirty="0" smtClean="0">
                <a:solidFill>
                  <a:schemeClr val="tx1"/>
                </a:solidFill>
                <a:effectLst/>
                <a:latin typeface="+mn-lt"/>
                <a:ea typeface="+mn-ea"/>
                <a:cs typeface="+mn-cs"/>
              </a:rPr>
              <a:t>LEA </a:t>
            </a:r>
            <a:r>
              <a:rPr lang="en-US" sz="1400" kern="1200" dirty="0">
                <a:solidFill>
                  <a:schemeClr val="tx1"/>
                </a:solidFill>
                <a:effectLst/>
                <a:latin typeface="+mn-lt"/>
                <a:ea typeface="+mn-ea"/>
                <a:cs typeface="+mn-cs"/>
              </a:rPr>
              <a:t>meet the compliance standard? </a:t>
            </a:r>
            <a:endParaRPr lang="en-US"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The</a:t>
            </a:r>
            <a:r>
              <a:rPr lang="en-US" sz="1400" b="1" i="1" kern="1200" dirty="0" smtClean="0">
                <a:solidFill>
                  <a:schemeClr val="tx1"/>
                </a:solidFill>
                <a:effectLst/>
                <a:latin typeface="+mn-lt"/>
                <a:ea typeface="+mn-ea"/>
                <a:cs typeface="+mn-cs"/>
              </a:rPr>
              <a:t>  Answer</a:t>
            </a:r>
            <a:r>
              <a:rPr lang="en-US" sz="1400" b="1" i="1" kern="1200" baseline="0" dirty="0" smtClean="0">
                <a:solidFill>
                  <a:schemeClr val="tx1"/>
                </a:solidFill>
                <a:effectLst/>
                <a:latin typeface="+mn-lt"/>
                <a:ea typeface="+mn-ea"/>
                <a:cs typeface="+mn-cs"/>
              </a:rPr>
              <a:t> is</a:t>
            </a:r>
            <a:r>
              <a:rPr lang="en-US" sz="1400" b="1" i="1" kern="1200" dirty="0" smtClean="0">
                <a:solidFill>
                  <a:schemeClr val="tx1"/>
                </a:solidFill>
                <a:effectLst/>
                <a:latin typeface="+mn-lt"/>
                <a:ea typeface="+mn-ea"/>
                <a:cs typeface="+mn-cs"/>
              </a:rPr>
              <a:t> </a:t>
            </a:r>
            <a:r>
              <a:rPr lang="en-US" sz="1400" b="1" i="1" kern="1200" dirty="0">
                <a:solidFill>
                  <a:schemeClr val="tx1"/>
                </a:solidFill>
                <a:effectLst/>
                <a:latin typeface="+mn-lt"/>
                <a:ea typeface="+mn-ea"/>
                <a:cs typeface="+mn-cs"/>
              </a:rPr>
              <a:t>A - because the LEA expended more ($950,000 in </a:t>
            </a:r>
            <a:r>
              <a:rPr lang="en-US" sz="1400" b="1" i="1" kern="1200" dirty="0" smtClean="0">
                <a:solidFill>
                  <a:schemeClr val="tx1"/>
                </a:solidFill>
                <a:effectLst/>
                <a:latin typeface="+mn-lt"/>
                <a:ea typeface="+mn-ea"/>
                <a:cs typeface="+mn-cs"/>
              </a:rPr>
              <a:t>2022) </a:t>
            </a:r>
            <a:r>
              <a:rPr lang="en-US" sz="1400" b="1" i="1" kern="1200" dirty="0">
                <a:solidFill>
                  <a:schemeClr val="tx1"/>
                </a:solidFill>
                <a:effectLst/>
                <a:latin typeface="+mn-lt"/>
                <a:ea typeface="+mn-ea"/>
                <a:cs typeface="+mn-cs"/>
              </a:rPr>
              <a:t>than it expended in the preceding year ($900,000 in </a:t>
            </a:r>
            <a:r>
              <a:rPr lang="en-US" sz="1400" b="1" i="1" kern="1200" dirty="0" smtClean="0">
                <a:solidFill>
                  <a:schemeClr val="tx1"/>
                </a:solidFill>
                <a:effectLst/>
                <a:latin typeface="+mn-lt"/>
                <a:ea typeface="+mn-ea"/>
                <a:cs typeface="+mn-cs"/>
              </a:rPr>
              <a:t>2021).]</a:t>
            </a:r>
          </a:p>
          <a:p>
            <a:endParaRPr lang="en-US" sz="1400" b="1" i="1"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Why </a:t>
            </a:r>
            <a:r>
              <a:rPr lang="en-US" sz="1400" kern="1200" dirty="0">
                <a:solidFill>
                  <a:schemeClr val="tx1"/>
                </a:solidFill>
                <a:effectLst/>
                <a:latin typeface="+mn-lt"/>
                <a:ea typeface="+mn-ea"/>
                <a:cs typeface="+mn-cs"/>
              </a:rPr>
              <a:t>didn’t the </a:t>
            </a:r>
            <a:r>
              <a:rPr lang="en-US" sz="1400" kern="1200" dirty="0" smtClean="0">
                <a:solidFill>
                  <a:schemeClr val="tx1"/>
                </a:solidFill>
                <a:effectLst/>
                <a:latin typeface="+mn-lt"/>
                <a:ea typeface="+mn-ea"/>
                <a:cs typeface="+mn-cs"/>
              </a:rPr>
              <a:t>LEA </a:t>
            </a:r>
            <a:r>
              <a:rPr lang="en-US" sz="1400" kern="1200" dirty="0">
                <a:solidFill>
                  <a:schemeClr val="tx1"/>
                </a:solidFill>
                <a:effectLst/>
                <a:latin typeface="+mn-lt"/>
                <a:ea typeface="+mn-ea"/>
                <a:cs typeface="+mn-cs"/>
              </a:rPr>
              <a:t>meet the compliance standard in example B?  </a:t>
            </a:r>
            <a:r>
              <a:rPr lang="en-US" sz="1400" b="1" i="1" kern="1200" dirty="0" smtClean="0">
                <a:solidFill>
                  <a:schemeClr val="tx1"/>
                </a:solidFill>
                <a:effectLst/>
                <a:latin typeface="+mn-lt"/>
                <a:ea typeface="+mn-ea"/>
                <a:cs typeface="+mn-cs"/>
              </a:rPr>
              <a:t>The</a:t>
            </a:r>
            <a:r>
              <a:rPr lang="en-US" sz="1400" b="1" i="1" kern="1200" baseline="0" dirty="0" smtClean="0">
                <a:solidFill>
                  <a:schemeClr val="tx1"/>
                </a:solidFill>
                <a:effectLst/>
                <a:latin typeface="+mn-lt"/>
                <a:ea typeface="+mn-ea"/>
                <a:cs typeface="+mn-cs"/>
              </a:rPr>
              <a:t> is</a:t>
            </a:r>
            <a:r>
              <a:rPr lang="en-US" sz="1400" b="1" i="1" kern="1200" dirty="0" smtClean="0">
                <a:solidFill>
                  <a:schemeClr val="tx1"/>
                </a:solidFill>
                <a:effectLst/>
                <a:latin typeface="+mn-lt"/>
                <a:ea typeface="+mn-ea"/>
                <a:cs typeface="+mn-cs"/>
              </a:rPr>
              <a:t>  Answer  </a:t>
            </a:r>
            <a:r>
              <a:rPr lang="en-US" sz="1400" b="1" i="1" kern="1200" dirty="0">
                <a:solidFill>
                  <a:schemeClr val="tx1"/>
                </a:solidFill>
                <a:effectLst/>
                <a:latin typeface="+mn-lt"/>
                <a:ea typeface="+mn-ea"/>
                <a:cs typeface="+mn-cs"/>
              </a:rPr>
              <a:t>Because the LEA expended less ($850,000 in </a:t>
            </a:r>
            <a:r>
              <a:rPr lang="en-US" sz="1400" b="1" i="1" kern="1200" dirty="0" smtClean="0">
                <a:solidFill>
                  <a:schemeClr val="tx1"/>
                </a:solidFill>
                <a:effectLst/>
                <a:latin typeface="+mn-lt"/>
                <a:ea typeface="+mn-ea"/>
                <a:cs typeface="+mn-cs"/>
              </a:rPr>
              <a:t>2022) </a:t>
            </a:r>
            <a:r>
              <a:rPr lang="en-US" sz="1400" b="1" i="1" kern="1200" dirty="0">
                <a:solidFill>
                  <a:schemeClr val="tx1"/>
                </a:solidFill>
                <a:effectLst/>
                <a:latin typeface="+mn-lt"/>
                <a:ea typeface="+mn-ea"/>
                <a:cs typeface="+mn-cs"/>
              </a:rPr>
              <a:t>than it expended in the preceding year ($900,000 in </a:t>
            </a:r>
            <a:r>
              <a:rPr lang="en-US" sz="1400" b="1" i="1" kern="1200" dirty="0" smtClean="0">
                <a:solidFill>
                  <a:schemeClr val="tx1"/>
                </a:solidFill>
                <a:effectLst/>
                <a:latin typeface="+mn-lt"/>
                <a:ea typeface="+mn-ea"/>
                <a:cs typeface="+mn-cs"/>
              </a:rPr>
              <a:t>2021).</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48</a:t>
            </a:fld>
            <a:endParaRPr lang="en-US" dirty="0"/>
          </a:p>
        </p:txBody>
      </p:sp>
    </p:spTree>
    <p:extLst>
      <p:ext uri="{BB962C8B-B14F-4D97-AF65-F5344CB8AC3E}">
        <p14:creationId xmlns:p14="http://schemas.microsoft.com/office/powerpoint/2010/main" val="3050453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 y="542925"/>
            <a:ext cx="6829425" cy="3841750"/>
          </a:xfrm>
        </p:spPr>
      </p:sp>
      <p:sp>
        <p:nvSpPr>
          <p:cNvPr id="3" name="Notes Placeholder 2"/>
          <p:cNvSpPr>
            <a:spLocks noGrp="1"/>
          </p:cNvSpPr>
          <p:nvPr>
            <p:ph type="body" idx="1"/>
          </p:nvPr>
        </p:nvSpPr>
        <p:spPr>
          <a:xfrm>
            <a:off x="422910" y="4621778"/>
            <a:ext cx="6172200" cy="4284663"/>
          </a:xfrm>
        </p:spPr>
        <p:txBody>
          <a:bodyPr/>
          <a:lstStyle/>
          <a:p>
            <a:r>
              <a:rPr lang="en-US" sz="1400" kern="1200" dirty="0">
                <a:solidFill>
                  <a:schemeClr val="tx1"/>
                </a:solidFill>
                <a:effectLst/>
                <a:latin typeface="+mn-lt"/>
                <a:ea typeface="+mn-ea"/>
                <a:cs typeface="+mn-cs"/>
              </a:rPr>
              <a:t> </a:t>
            </a:r>
          </a:p>
          <a:p>
            <a:r>
              <a:rPr lang="en-US" sz="1200" kern="1200" dirty="0">
                <a:solidFill>
                  <a:schemeClr val="tx1"/>
                </a:solidFill>
                <a:effectLst/>
              </a:rPr>
              <a:t>Remember that the eligibility standard is about budgeting while the compliance standard is about spending — expenditures.  And that for eligibility, you start by looking at the most recent prior state fiscal year for which information on expenditures is available, and for compliance, you start with the preceding state fiscal year.  In both cases, you need to go back to the most recent year in which LLEA MOE compliance was met. </a:t>
            </a:r>
          </a:p>
          <a:p>
            <a:r>
              <a:rPr lang="en-US" sz="1200" kern="1200" dirty="0">
                <a:solidFill>
                  <a:schemeClr val="tx1"/>
                </a:solidFill>
                <a:effectLst/>
              </a:rPr>
              <a:t> </a:t>
            </a:r>
          </a:p>
          <a:p>
            <a:r>
              <a:rPr lang="en-US" sz="1200" kern="1200" dirty="0">
                <a:solidFill>
                  <a:schemeClr val="tx1"/>
                </a:solidFill>
                <a:effectLst/>
              </a:rPr>
              <a:t>Finally, for both standards, there are four methods of calculating LEA MOE:  local only total funds, state and local total funds, local only funds per capita, and state and local funds per capita. </a:t>
            </a:r>
          </a:p>
          <a:p>
            <a:r>
              <a:rPr lang="en-US" sz="1200" kern="1200" dirty="0">
                <a:solidFill>
                  <a:schemeClr val="tx1"/>
                </a:solidFill>
                <a:effectLst/>
              </a:rPr>
              <a:t> </a:t>
            </a:r>
          </a:p>
          <a:p>
            <a:r>
              <a:rPr lang="en-US" sz="1200" kern="1200" dirty="0">
                <a:solidFill>
                  <a:schemeClr val="tx1"/>
                </a:solidFill>
                <a:effectLst/>
              </a:rPr>
              <a:t>And </a:t>
            </a:r>
            <a:r>
              <a:rPr lang="en-US" sz="1200" b="1" kern="1200" dirty="0">
                <a:solidFill>
                  <a:schemeClr val="tx1"/>
                </a:solidFill>
                <a:effectLst/>
              </a:rPr>
              <a:t>that</a:t>
            </a:r>
            <a:r>
              <a:rPr lang="en-US" sz="1200" kern="1200" dirty="0">
                <a:solidFill>
                  <a:schemeClr val="tx1"/>
                </a:solidFill>
                <a:effectLst/>
              </a:rPr>
              <a:t>, in its shortest form, is LEA MOE  So now we reviewed, let’s look specifically at the “Compliance Standard and data submission.”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4523F8-2533-9149-A5E1-6A11F9E08C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1232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FD106-ABBD-4B4D-B3CF-627BC26A6081}" type="slidenum">
              <a:rPr lang="en-US" smtClean="0"/>
              <a:pPr/>
              <a:t>50</a:t>
            </a:fld>
            <a:endParaRPr lang="en-US" dirty="0">
              <a:latin typeface="Georgia" panose="02040502050405020303" pitchFamily="18" charset="0"/>
            </a:endParaRPr>
          </a:p>
        </p:txBody>
      </p:sp>
    </p:spTree>
    <p:extLst>
      <p:ext uri="{BB962C8B-B14F-4D97-AF65-F5344CB8AC3E}">
        <p14:creationId xmlns:p14="http://schemas.microsoft.com/office/powerpoint/2010/main" val="86180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468313"/>
            <a:ext cx="7059613" cy="3971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D106-ABBD-4B4D-B3CF-627BC26A6081}" type="slidenum">
              <a:rPr lang="en-US" smtClean="0"/>
              <a:pPr/>
              <a:t>51</a:t>
            </a:fld>
            <a:endParaRPr lang="en-US" dirty="0">
              <a:latin typeface="Georgia" panose="02040502050405020303" pitchFamily="18" charset="0"/>
            </a:endParaRPr>
          </a:p>
        </p:txBody>
      </p:sp>
    </p:spTree>
    <p:extLst>
      <p:ext uri="{BB962C8B-B14F-4D97-AF65-F5344CB8AC3E}">
        <p14:creationId xmlns:p14="http://schemas.microsoft.com/office/powerpoint/2010/main" val="1911989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376238"/>
            <a:ext cx="7223125" cy="4064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FD106-ABBD-4B4D-B3CF-627BC26A6081}" type="slidenum">
              <a:rPr lang="en-US" smtClean="0"/>
              <a:pPr/>
              <a:t>52</a:t>
            </a:fld>
            <a:endParaRPr lang="en-US" dirty="0">
              <a:latin typeface="Georgia" panose="02040502050405020303" pitchFamily="18" charset="0"/>
            </a:endParaRPr>
          </a:p>
        </p:txBody>
      </p:sp>
    </p:spTree>
    <p:extLst>
      <p:ext uri="{BB962C8B-B14F-4D97-AF65-F5344CB8AC3E}">
        <p14:creationId xmlns:p14="http://schemas.microsoft.com/office/powerpoint/2010/main" val="3441097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FD106-ABBD-4B4D-B3CF-627BC26A6081}" type="slidenum">
              <a:rPr lang="en-US" smtClean="0"/>
              <a:pPr/>
              <a:t>53</a:t>
            </a:fld>
            <a:endParaRPr lang="en-US" dirty="0">
              <a:latin typeface="Georgia" panose="02040502050405020303" pitchFamily="18" charset="0"/>
            </a:endParaRPr>
          </a:p>
        </p:txBody>
      </p:sp>
    </p:spTree>
    <p:extLst>
      <p:ext uri="{BB962C8B-B14F-4D97-AF65-F5344CB8AC3E}">
        <p14:creationId xmlns:p14="http://schemas.microsoft.com/office/powerpoint/2010/main" val="960456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365125"/>
            <a:ext cx="7373938" cy="4148138"/>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54</a:t>
            </a:fld>
            <a:endParaRPr lang="en-US" dirty="0"/>
          </a:p>
        </p:txBody>
      </p:sp>
    </p:spTree>
    <p:extLst>
      <p:ext uri="{BB962C8B-B14F-4D97-AF65-F5344CB8AC3E}">
        <p14:creationId xmlns:p14="http://schemas.microsoft.com/office/powerpoint/2010/main" val="1147215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376238"/>
            <a:ext cx="7353300" cy="4137025"/>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55</a:t>
            </a:fld>
            <a:endParaRPr lang="en-US" dirty="0"/>
          </a:p>
        </p:txBody>
      </p:sp>
    </p:spTree>
    <p:extLst>
      <p:ext uri="{BB962C8B-B14F-4D97-AF65-F5344CB8AC3E}">
        <p14:creationId xmlns:p14="http://schemas.microsoft.com/office/powerpoint/2010/main" val="146088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FF0000"/>
                </a:solidFill>
                <a:latin typeface="Trebuchet MS" panose="020B0603020202020204" pitchFamily="34" charset="0"/>
              </a:rPr>
              <a:t>An Approved Annual Application Allows LEAs to Receive IDEA Funding </a:t>
            </a:r>
          </a:p>
          <a:p>
            <a:endParaRPr lang="en-US" sz="1200" b="1" dirty="0" smtClean="0">
              <a:solidFill>
                <a:srgbClr val="FF0000"/>
              </a:solidFill>
              <a:latin typeface="Trebuchet MS" panose="020B0603020202020204" pitchFamily="34" charset="0"/>
            </a:endParaRPr>
          </a:p>
          <a:p>
            <a:r>
              <a:rPr lang="en-US" sz="1200" b="1" baseline="0" dirty="0" smtClean="0">
                <a:solidFill>
                  <a:srgbClr val="FF0000"/>
                </a:solidFill>
                <a:latin typeface="Trebuchet MS" panose="020B0603020202020204" pitchFamily="34" charset="0"/>
              </a:rPr>
              <a:t>. </a:t>
            </a:r>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12</a:t>
            </a:fld>
            <a:endParaRPr lang="en-US"/>
          </a:p>
        </p:txBody>
      </p:sp>
    </p:spTree>
    <p:extLst>
      <p:ext uri="{BB962C8B-B14F-4D97-AF65-F5344CB8AC3E}">
        <p14:creationId xmlns:p14="http://schemas.microsoft.com/office/powerpoint/2010/main" val="3003997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76238"/>
            <a:ext cx="7351712" cy="4137025"/>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56</a:t>
            </a:fld>
            <a:endParaRPr lang="en-US" dirty="0"/>
          </a:p>
        </p:txBody>
      </p:sp>
    </p:spTree>
    <p:extLst>
      <p:ext uri="{BB962C8B-B14F-4D97-AF65-F5344CB8AC3E}">
        <p14:creationId xmlns:p14="http://schemas.microsoft.com/office/powerpoint/2010/main" val="752594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92125"/>
            <a:ext cx="7148512" cy="4021138"/>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57</a:t>
            </a:fld>
            <a:endParaRPr lang="en-US" dirty="0"/>
          </a:p>
        </p:txBody>
      </p:sp>
    </p:spTree>
    <p:extLst>
      <p:ext uri="{BB962C8B-B14F-4D97-AF65-F5344CB8AC3E}">
        <p14:creationId xmlns:p14="http://schemas.microsoft.com/office/powerpoint/2010/main" val="2198769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400050"/>
            <a:ext cx="7180262" cy="40401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D106-ABBD-4B4D-B3CF-627BC26A6081}" type="slidenum">
              <a:rPr lang="en-US" smtClean="0"/>
              <a:pPr/>
              <a:t>58</a:t>
            </a:fld>
            <a:endParaRPr lang="en-US" dirty="0">
              <a:latin typeface="Georgia" panose="02040502050405020303" pitchFamily="18" charset="0"/>
            </a:endParaRPr>
          </a:p>
        </p:txBody>
      </p:sp>
    </p:spTree>
    <p:extLst>
      <p:ext uri="{BB962C8B-B14F-4D97-AF65-F5344CB8AC3E}">
        <p14:creationId xmlns:p14="http://schemas.microsoft.com/office/powerpoint/2010/main" val="472802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468313"/>
            <a:ext cx="7189788" cy="4044950"/>
          </a:xfrm>
        </p:spPr>
      </p:sp>
      <p:sp>
        <p:nvSpPr>
          <p:cNvPr id="3" name="Notes Placeholder 2"/>
          <p:cNvSpPr>
            <a:spLocks noGrp="1"/>
          </p:cNvSpPr>
          <p:nvPr>
            <p:ph type="body" idx="1"/>
          </p:nvPr>
        </p:nvSpPr>
        <p:spPr/>
        <p:txBody>
          <a:bodyPr/>
          <a:lstStyle/>
          <a:p>
            <a:r>
              <a:rPr lang="en-US" dirty="0"/>
              <a:t>How does your school division’s accounting system track expenditures for the education of children with disabilities? </a:t>
            </a:r>
          </a:p>
          <a:p>
            <a:endParaRPr lang="en-US" dirty="0"/>
          </a:p>
          <a:p>
            <a:r>
              <a:rPr lang="en-US" dirty="0"/>
              <a:t>Some accounting systems may not disaggregate expenditures by state and local funds. This could limit the ability of school divisions to use the local-only options for calculating their MOE.</a:t>
            </a:r>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59</a:t>
            </a:fld>
            <a:endParaRPr lang="en-US" dirty="0"/>
          </a:p>
        </p:txBody>
      </p:sp>
    </p:spTree>
    <p:extLst>
      <p:ext uri="{BB962C8B-B14F-4D97-AF65-F5344CB8AC3E}">
        <p14:creationId xmlns:p14="http://schemas.microsoft.com/office/powerpoint/2010/main" val="2596633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355600"/>
            <a:ext cx="7389812" cy="4157663"/>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60</a:t>
            </a:fld>
            <a:endParaRPr lang="en-US" dirty="0"/>
          </a:p>
        </p:txBody>
      </p:sp>
    </p:spTree>
    <p:extLst>
      <p:ext uri="{BB962C8B-B14F-4D97-AF65-F5344CB8AC3E}">
        <p14:creationId xmlns:p14="http://schemas.microsoft.com/office/powerpoint/2010/main" val="3520799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307975"/>
            <a:ext cx="7343775" cy="41322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D106-ABBD-4B4D-B3CF-627BC26A6081}" type="slidenum">
              <a:rPr lang="en-US" smtClean="0"/>
              <a:pPr/>
              <a:t>61</a:t>
            </a:fld>
            <a:endParaRPr lang="en-US" dirty="0">
              <a:latin typeface="Georgia" panose="02040502050405020303" pitchFamily="18" charset="0"/>
            </a:endParaRPr>
          </a:p>
        </p:txBody>
      </p:sp>
    </p:spTree>
    <p:extLst>
      <p:ext uri="{BB962C8B-B14F-4D97-AF65-F5344CB8AC3E}">
        <p14:creationId xmlns:p14="http://schemas.microsoft.com/office/powerpoint/2010/main" val="2530974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D106-ABBD-4B4D-B3CF-627BC26A6081}" type="slidenum">
              <a:rPr lang="en-US" smtClean="0"/>
              <a:pPr/>
              <a:t>62</a:t>
            </a:fld>
            <a:endParaRPr lang="en-US" dirty="0">
              <a:latin typeface="Georgia" panose="02040502050405020303" pitchFamily="18" charset="0"/>
            </a:endParaRPr>
          </a:p>
        </p:txBody>
      </p:sp>
    </p:spTree>
    <p:extLst>
      <p:ext uri="{BB962C8B-B14F-4D97-AF65-F5344CB8AC3E}">
        <p14:creationId xmlns:p14="http://schemas.microsoft.com/office/powerpoint/2010/main" val="1161590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434975"/>
            <a:ext cx="7248525" cy="4078288"/>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63</a:t>
            </a:fld>
            <a:endParaRPr lang="en-US" dirty="0"/>
          </a:p>
        </p:txBody>
      </p:sp>
    </p:spTree>
    <p:extLst>
      <p:ext uri="{BB962C8B-B14F-4D97-AF65-F5344CB8AC3E}">
        <p14:creationId xmlns:p14="http://schemas.microsoft.com/office/powerpoint/2010/main" val="179138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457200"/>
            <a:ext cx="7080250" cy="3983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D106-ABBD-4B4D-B3CF-627BC26A6081}" type="slidenum">
              <a:rPr lang="en-US" smtClean="0"/>
              <a:pPr/>
              <a:t>64</a:t>
            </a:fld>
            <a:endParaRPr lang="en-US" dirty="0">
              <a:latin typeface="Georgia" panose="02040502050405020303" pitchFamily="18" charset="0"/>
            </a:endParaRPr>
          </a:p>
        </p:txBody>
      </p:sp>
    </p:spTree>
    <p:extLst>
      <p:ext uri="{BB962C8B-B14F-4D97-AF65-F5344CB8AC3E}">
        <p14:creationId xmlns:p14="http://schemas.microsoft.com/office/powerpoint/2010/main" val="2782024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03238"/>
            <a:ext cx="7127875" cy="4010025"/>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65</a:t>
            </a:fld>
            <a:endParaRPr lang="en-US" dirty="0"/>
          </a:p>
        </p:txBody>
      </p:sp>
    </p:spTree>
    <p:extLst>
      <p:ext uri="{BB962C8B-B14F-4D97-AF65-F5344CB8AC3E}">
        <p14:creationId xmlns:p14="http://schemas.microsoft.com/office/powerpoint/2010/main" val="10942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dollar amounts and year is correct</a:t>
            </a:r>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13</a:t>
            </a:fld>
            <a:endParaRPr lang="en-US"/>
          </a:p>
        </p:txBody>
      </p:sp>
    </p:spTree>
    <p:extLst>
      <p:ext uri="{BB962C8B-B14F-4D97-AF65-F5344CB8AC3E}">
        <p14:creationId xmlns:p14="http://schemas.microsoft.com/office/powerpoint/2010/main" val="1203520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8" y="444500"/>
            <a:ext cx="7232650" cy="4068763"/>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66</a:t>
            </a:fld>
            <a:endParaRPr lang="en-US" dirty="0"/>
          </a:p>
        </p:txBody>
      </p:sp>
    </p:spTree>
    <p:extLst>
      <p:ext uri="{BB962C8B-B14F-4D97-AF65-F5344CB8AC3E}">
        <p14:creationId xmlns:p14="http://schemas.microsoft.com/office/powerpoint/2010/main" val="1886485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444500"/>
            <a:ext cx="7232650" cy="4068763"/>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67</a:t>
            </a:fld>
            <a:endParaRPr lang="en-US" dirty="0"/>
          </a:p>
        </p:txBody>
      </p:sp>
    </p:spTree>
    <p:extLst>
      <p:ext uri="{BB962C8B-B14F-4D97-AF65-F5344CB8AC3E}">
        <p14:creationId xmlns:p14="http://schemas.microsoft.com/office/powerpoint/2010/main" val="2366112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444500"/>
            <a:ext cx="7232650" cy="4068763"/>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68</a:t>
            </a:fld>
            <a:endParaRPr lang="en-US" dirty="0"/>
          </a:p>
        </p:txBody>
      </p:sp>
    </p:spTree>
    <p:extLst>
      <p:ext uri="{BB962C8B-B14F-4D97-AF65-F5344CB8AC3E}">
        <p14:creationId xmlns:p14="http://schemas.microsoft.com/office/powerpoint/2010/main" val="2164590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D106-ABBD-4B4D-B3CF-627BC26A6081}" type="slidenum">
              <a:rPr lang="en-US" smtClean="0"/>
              <a:pPr/>
              <a:t>69</a:t>
            </a:fld>
            <a:endParaRPr lang="en-US" dirty="0">
              <a:latin typeface="Georgia" panose="02040502050405020303" pitchFamily="18" charset="0"/>
            </a:endParaRPr>
          </a:p>
        </p:txBody>
      </p:sp>
    </p:spTree>
    <p:extLst>
      <p:ext uri="{BB962C8B-B14F-4D97-AF65-F5344CB8AC3E}">
        <p14:creationId xmlns:p14="http://schemas.microsoft.com/office/powerpoint/2010/main" val="3103856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457200"/>
            <a:ext cx="7208837" cy="4056063"/>
          </a:xfrm>
        </p:spPr>
      </p:sp>
      <p:sp>
        <p:nvSpPr>
          <p:cNvPr id="3" name="Notes Placeholder 2"/>
          <p:cNvSpPr>
            <a:spLocks noGrp="1"/>
          </p:cNvSpPr>
          <p:nvPr>
            <p:ph type="body" idx="1"/>
          </p:nvPr>
        </p:nvSpPr>
        <p:spPr/>
        <p:txBody>
          <a:bodyPr/>
          <a:lstStyle/>
          <a:p>
            <a:pPr defTabSz="966612">
              <a:defRPr/>
            </a:pPr>
            <a:r>
              <a:rPr lang="en-US" sz="1500" dirty="0">
                <a:solidFill>
                  <a:schemeClr val="tx2"/>
                </a:solidFill>
              </a:rPr>
              <a:t>Once calculated the amount of the decreased expenditures may allow the school division to meet one of the four methods of tests and meet the compliance standard.</a:t>
            </a:r>
          </a:p>
          <a:p>
            <a:pPr defTabSz="966612">
              <a:defRPr/>
            </a:pPr>
            <a:endParaRPr lang="en-US" sz="1500" dirty="0">
              <a:solidFill>
                <a:schemeClr val="tx2"/>
              </a:solidFill>
            </a:endParaRPr>
          </a:p>
          <a:p>
            <a:pPr>
              <a:buClrTx/>
            </a:pPr>
            <a:r>
              <a:rPr lang="en-US" sz="1500" dirty="0">
                <a:solidFill>
                  <a:schemeClr val="tx2"/>
                </a:solidFill>
              </a:rPr>
              <a:t>The  five categories of allowable exceptions are:</a:t>
            </a:r>
          </a:p>
          <a:p>
            <a:pPr marL="1329092" lvl="2" indent="-362480">
              <a:buFont typeface="+mj-lt"/>
              <a:buAutoNum type="arabicParenR"/>
            </a:pPr>
            <a:r>
              <a:rPr lang="en-US" sz="1500" dirty="0"/>
              <a:t>Personnel </a:t>
            </a:r>
          </a:p>
          <a:p>
            <a:pPr marL="1329092" lvl="2" indent="-362480">
              <a:buFont typeface="+mj-lt"/>
              <a:buAutoNum type="arabicParenR"/>
            </a:pPr>
            <a:r>
              <a:rPr lang="en-US" sz="1500" dirty="0"/>
              <a:t>A decrease in enrollment </a:t>
            </a:r>
          </a:p>
          <a:p>
            <a:pPr marL="1329092" lvl="2" indent="-362480">
              <a:buFont typeface="+mj-lt"/>
              <a:buAutoNum type="arabicParenR"/>
            </a:pPr>
            <a:r>
              <a:rPr lang="en-US" sz="1500" dirty="0"/>
              <a:t>Costly students </a:t>
            </a:r>
          </a:p>
          <a:p>
            <a:pPr marL="1329092" lvl="2" indent="-362480">
              <a:buFont typeface="+mj-lt"/>
              <a:buAutoNum type="arabicParenR"/>
            </a:pPr>
            <a:r>
              <a:rPr lang="en-US" sz="1500" dirty="0"/>
              <a:t>Decrease in costly expense</a:t>
            </a:r>
          </a:p>
          <a:p>
            <a:pPr marL="1329092" lvl="2" indent="-362480">
              <a:buFont typeface="+mj-lt"/>
              <a:buAutoNum type="arabicParenR"/>
            </a:pPr>
            <a:r>
              <a:rPr lang="en-US" sz="1500" dirty="0"/>
              <a:t>Adjustment to local fiscal effort</a:t>
            </a:r>
          </a:p>
          <a:p>
            <a:pPr defTabSz="966612">
              <a:defRPr/>
            </a:pPr>
            <a:endParaRPr lang="en-US" sz="1500" dirty="0">
              <a:solidFill>
                <a:schemeClr val="tx2"/>
              </a:solidFill>
            </a:endParaRPr>
          </a:p>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70</a:t>
            </a:fld>
            <a:endParaRPr lang="en-US" dirty="0"/>
          </a:p>
        </p:txBody>
      </p:sp>
    </p:spTree>
    <p:extLst>
      <p:ext uri="{BB962C8B-B14F-4D97-AF65-F5344CB8AC3E}">
        <p14:creationId xmlns:p14="http://schemas.microsoft.com/office/powerpoint/2010/main" val="39400229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457200"/>
            <a:ext cx="7210425" cy="4056063"/>
          </a:xfrm>
        </p:spPr>
      </p:sp>
      <p:sp>
        <p:nvSpPr>
          <p:cNvPr id="3" name="Notes Placeholder 2"/>
          <p:cNvSpPr>
            <a:spLocks noGrp="1"/>
          </p:cNvSpPr>
          <p:nvPr>
            <p:ph type="body" idx="1"/>
          </p:nvPr>
        </p:nvSpPr>
        <p:spPr/>
        <p:txBody>
          <a:bodyPr/>
          <a:lstStyle/>
          <a:p>
            <a:r>
              <a:rPr lang="en-US" sz="1300" dirty="0"/>
              <a:t>Exception (a) is when special education or related services staff leave.  It is important to note that it must be voluntary — someone retires or resigns — or for just cause, such as when an employee is terminated for misconduct.  It does </a:t>
            </a:r>
            <a:r>
              <a:rPr lang="en-US" sz="1300" b="1" dirty="0"/>
              <a:t>not</a:t>
            </a:r>
            <a:r>
              <a:rPr lang="en-US" sz="1300" dirty="0"/>
              <a:t> refer to a reduction in force or downsizing. </a:t>
            </a:r>
          </a:p>
          <a:p>
            <a:endParaRPr lang="en-US" sz="1300" dirty="0"/>
          </a:p>
          <a:p>
            <a:r>
              <a:rPr lang="en-US" sz="1300" dirty="0"/>
              <a:t>In its Letter to Lovato, OSEP determined that the voluntary termination of a services contract also falls under this provision.  </a:t>
            </a:r>
          </a:p>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71</a:t>
            </a:fld>
            <a:endParaRPr lang="en-US" dirty="0"/>
          </a:p>
        </p:txBody>
      </p:sp>
    </p:spTree>
    <p:extLst>
      <p:ext uri="{BB962C8B-B14F-4D97-AF65-F5344CB8AC3E}">
        <p14:creationId xmlns:p14="http://schemas.microsoft.com/office/powerpoint/2010/main" val="37155751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this school division, a veteran teacher retired at the end of the last school year, and the division hires a less-experienced teacher for the current school year.</a:t>
            </a:r>
          </a:p>
          <a:p>
            <a:r>
              <a:rPr lang="en-US" sz="1300" dirty="0"/>
              <a:t> </a:t>
            </a:r>
          </a:p>
          <a:p>
            <a:r>
              <a:rPr lang="en-US" sz="1300" dirty="0"/>
              <a:t> The veteran cost 150,000 dollars.  The new hire only costs 90,000 dollars.</a:t>
            </a:r>
          </a:p>
          <a:p>
            <a:r>
              <a:rPr lang="en-US" sz="1300" dirty="0"/>
              <a:t>  </a:t>
            </a:r>
          </a:p>
          <a:p>
            <a:r>
              <a:rPr lang="en-US" sz="1300" dirty="0"/>
              <a:t>You can only reduce your required level of effort by the difference, which is 60,000 dollars.</a:t>
            </a:r>
          </a:p>
          <a:p>
            <a:r>
              <a:rPr lang="en-US" sz="1300" dirty="0"/>
              <a:t> </a:t>
            </a:r>
          </a:p>
          <a:p>
            <a:r>
              <a:rPr lang="en-US" sz="1300" dirty="0"/>
              <a:t>The cost for each teacher includes salary and benefits combined.  If the division had not replaced the veteran teacher, it could have reduced its MOE by the full 150,000 dollars. </a:t>
            </a:r>
          </a:p>
          <a:p>
            <a:endParaRPr lang="en-US" sz="1300" dirty="0"/>
          </a:p>
          <a:p>
            <a:r>
              <a:rPr lang="en-US" sz="1300" dirty="0"/>
              <a:t>It is important to note that the LEA is still obligated to ensure, in the event the teacher was not replaced, that it continued to provide a free appropriate public education, or FAPE, to the children in its jurisdiction.</a:t>
            </a:r>
          </a:p>
          <a:p>
            <a:r>
              <a:rPr lang="en-US" sz="1300" dirty="0"/>
              <a:t> </a:t>
            </a:r>
          </a:p>
          <a:p>
            <a:r>
              <a:rPr lang="en-US" sz="1300" dirty="0"/>
              <a:t>In the current school year, you can reduce the required level of effort — for both the local only total and state and local total methods — by 60,000 dollars.  </a:t>
            </a:r>
          </a:p>
          <a:p>
            <a:r>
              <a:rPr lang="en-US" sz="1500" dirty="0">
                <a:latin typeface="+mn-lt"/>
              </a:rPr>
              <a:t> </a:t>
            </a:r>
          </a:p>
        </p:txBody>
      </p:sp>
      <p:sp>
        <p:nvSpPr>
          <p:cNvPr id="4" name="Slide Number Placeholder 3"/>
          <p:cNvSpPr>
            <a:spLocks noGrp="1"/>
          </p:cNvSpPr>
          <p:nvPr>
            <p:ph type="sldNum" sz="quarter" idx="10"/>
          </p:nvPr>
        </p:nvSpPr>
        <p:spPr/>
        <p:txBody>
          <a:bodyPr/>
          <a:lstStyle/>
          <a:p>
            <a:fld id="{214523F8-2533-9149-A5E1-6A11F9E08C52}" type="slidenum">
              <a:rPr lang="en-US" smtClean="0"/>
              <a:t>72</a:t>
            </a:fld>
            <a:endParaRPr lang="en-US" dirty="0"/>
          </a:p>
        </p:txBody>
      </p:sp>
    </p:spTree>
    <p:extLst>
      <p:ext uri="{BB962C8B-B14F-4D97-AF65-F5344CB8AC3E}">
        <p14:creationId xmlns:p14="http://schemas.microsoft.com/office/powerpoint/2010/main" val="454502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434975"/>
            <a:ext cx="7248525" cy="4078288"/>
          </a:xfrm>
        </p:spPr>
      </p:sp>
      <p:sp>
        <p:nvSpPr>
          <p:cNvPr id="3" name="Notes Placeholder 2"/>
          <p:cNvSpPr>
            <a:spLocks noGrp="1"/>
          </p:cNvSpPr>
          <p:nvPr>
            <p:ph type="body" idx="1"/>
          </p:nvPr>
        </p:nvSpPr>
        <p:spPr/>
        <p:txBody>
          <a:bodyPr/>
          <a:lstStyle/>
          <a:p>
            <a:pPr defTabSz="966612">
              <a:defRPr/>
            </a:pPr>
            <a:r>
              <a:rPr lang="en-US" sz="1300" dirty="0"/>
              <a:t>Exception (b) occurs when there is a decrease in the enrollment of children with disabilities.  </a:t>
            </a:r>
          </a:p>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73</a:t>
            </a:fld>
            <a:endParaRPr lang="en-US" dirty="0"/>
          </a:p>
        </p:txBody>
      </p:sp>
    </p:spTree>
    <p:extLst>
      <p:ext uri="{BB962C8B-B14F-4D97-AF65-F5344CB8AC3E}">
        <p14:creationId xmlns:p14="http://schemas.microsoft.com/office/powerpoint/2010/main" val="14677613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8" y="342900"/>
            <a:ext cx="7413625" cy="4170363"/>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74</a:t>
            </a:fld>
            <a:endParaRPr lang="en-US" dirty="0"/>
          </a:p>
        </p:txBody>
      </p:sp>
    </p:spTree>
    <p:extLst>
      <p:ext uri="{BB962C8B-B14F-4D97-AF65-F5344CB8AC3E}">
        <p14:creationId xmlns:p14="http://schemas.microsoft.com/office/powerpoint/2010/main" val="18739589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8" y="444500"/>
            <a:ext cx="7231062" cy="4068763"/>
          </a:xfrm>
        </p:spPr>
      </p:sp>
      <p:sp>
        <p:nvSpPr>
          <p:cNvPr id="3" name="Notes Placeholder 2"/>
          <p:cNvSpPr>
            <a:spLocks noGrp="1"/>
          </p:cNvSpPr>
          <p:nvPr>
            <p:ph type="body" idx="1"/>
          </p:nvPr>
        </p:nvSpPr>
        <p:spPr/>
        <p:txBody>
          <a:bodyPr/>
          <a:lstStyle/>
          <a:p>
            <a:r>
              <a:rPr lang="en-US" sz="1300" dirty="0"/>
              <a:t>An school division's required level of effort may be reduced when the school division stops providing an exceptionally costly program of special education to an individual child with a disability.  The school division can reduce its level of effort the following state fiscal year.  This exception can only be taken if the child has left the school division’s jurisdiction, if the child has aged out of the school division’s responsibility to provide FAPE, or if the child no longer needs that program of special education.</a:t>
            </a:r>
          </a:p>
          <a:p>
            <a:r>
              <a:rPr lang="en-US" sz="1300" dirty="0"/>
              <a:t> </a:t>
            </a:r>
          </a:p>
          <a:p>
            <a:r>
              <a:rPr lang="en-US" sz="1300" dirty="0"/>
              <a:t>In particular, the last bullet point requires some discussion.  It doesn’t necessarily mean the child no longer needs </a:t>
            </a:r>
            <a:r>
              <a:rPr lang="en-US" sz="1300" b="1" dirty="0"/>
              <a:t>any</a:t>
            </a:r>
            <a:r>
              <a:rPr lang="en-US" sz="1300" dirty="0"/>
              <a:t> special education.  The child may continue to need special education services but may no longer need the program of services that meets the state’s definition of an exceptionally costly program.  In such a case, the school division may need to talk with the FAB contacts about how much its level of effort might be reduced. </a:t>
            </a:r>
          </a:p>
          <a:p>
            <a:r>
              <a:rPr lang="en-US" sz="1300" dirty="0"/>
              <a:t> </a:t>
            </a:r>
          </a:p>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75</a:t>
            </a:fld>
            <a:endParaRPr lang="en-US" dirty="0"/>
          </a:p>
        </p:txBody>
      </p:sp>
    </p:spTree>
    <p:extLst>
      <p:ext uri="{BB962C8B-B14F-4D97-AF65-F5344CB8AC3E}">
        <p14:creationId xmlns:p14="http://schemas.microsoft.com/office/powerpoint/2010/main" val="321423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to be replaced with slide #29</a:t>
            </a:r>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14</a:t>
            </a:fld>
            <a:endParaRPr lang="en-US"/>
          </a:p>
        </p:txBody>
      </p:sp>
    </p:spTree>
    <p:extLst>
      <p:ext uri="{BB962C8B-B14F-4D97-AF65-F5344CB8AC3E}">
        <p14:creationId xmlns:p14="http://schemas.microsoft.com/office/powerpoint/2010/main" val="36764632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423863"/>
            <a:ext cx="7138988" cy="4016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D106-ABBD-4B4D-B3CF-627BC26A6081}" type="slidenum">
              <a:rPr lang="en-US" smtClean="0"/>
              <a:pPr/>
              <a:t>76</a:t>
            </a:fld>
            <a:endParaRPr lang="en-US" dirty="0">
              <a:latin typeface="Georgia" panose="02040502050405020303" pitchFamily="18" charset="0"/>
            </a:endParaRPr>
          </a:p>
        </p:txBody>
      </p:sp>
    </p:spTree>
    <p:extLst>
      <p:ext uri="{BB962C8B-B14F-4D97-AF65-F5344CB8AC3E}">
        <p14:creationId xmlns:p14="http://schemas.microsoft.com/office/powerpoint/2010/main" val="20801624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4975"/>
            <a:ext cx="7119937" cy="40052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D106-ABBD-4B4D-B3CF-627BC26A6081}" type="slidenum">
              <a:rPr lang="en-US" smtClean="0"/>
              <a:pPr/>
              <a:t>77</a:t>
            </a:fld>
            <a:endParaRPr lang="en-US" dirty="0">
              <a:latin typeface="Georgia" panose="02040502050405020303" pitchFamily="18" charset="0"/>
            </a:endParaRPr>
          </a:p>
        </p:txBody>
      </p:sp>
    </p:spTree>
    <p:extLst>
      <p:ext uri="{BB962C8B-B14F-4D97-AF65-F5344CB8AC3E}">
        <p14:creationId xmlns:p14="http://schemas.microsoft.com/office/powerpoint/2010/main" val="35589230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468313"/>
            <a:ext cx="7189788" cy="4044950"/>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78</a:t>
            </a:fld>
            <a:endParaRPr lang="en-US" dirty="0"/>
          </a:p>
        </p:txBody>
      </p:sp>
    </p:spTree>
    <p:extLst>
      <p:ext uri="{BB962C8B-B14F-4D97-AF65-F5344CB8AC3E}">
        <p14:creationId xmlns:p14="http://schemas.microsoft.com/office/powerpoint/2010/main" val="148274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444500"/>
            <a:ext cx="7231062" cy="4068763"/>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79</a:t>
            </a:fld>
            <a:endParaRPr lang="en-US" dirty="0"/>
          </a:p>
        </p:txBody>
      </p:sp>
    </p:spTree>
    <p:extLst>
      <p:ext uri="{BB962C8B-B14F-4D97-AF65-F5344CB8AC3E}">
        <p14:creationId xmlns:p14="http://schemas.microsoft.com/office/powerpoint/2010/main" val="699982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525463"/>
            <a:ext cx="6959600" cy="39147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D106-ABBD-4B4D-B3CF-627BC26A6081}" type="slidenum">
              <a:rPr lang="en-US" smtClean="0"/>
              <a:pPr/>
              <a:t>80</a:t>
            </a:fld>
            <a:endParaRPr lang="en-US" dirty="0">
              <a:latin typeface="Georgia" panose="02040502050405020303" pitchFamily="18" charset="0"/>
            </a:endParaRPr>
          </a:p>
        </p:txBody>
      </p:sp>
    </p:spTree>
    <p:extLst>
      <p:ext uri="{BB962C8B-B14F-4D97-AF65-F5344CB8AC3E}">
        <p14:creationId xmlns:p14="http://schemas.microsoft.com/office/powerpoint/2010/main" val="31424511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742950"/>
            <a:ext cx="6572250" cy="3697288"/>
          </a:xfrm>
        </p:spPr>
      </p:sp>
      <p:sp>
        <p:nvSpPr>
          <p:cNvPr id="3" name="Notes Placeholder 2"/>
          <p:cNvSpPr>
            <a:spLocks noGrp="1"/>
          </p:cNvSpPr>
          <p:nvPr>
            <p:ph type="body" idx="1"/>
          </p:nvPr>
        </p:nvSpPr>
        <p:spPr/>
        <p:txBody>
          <a:bodyPr/>
          <a:lstStyle/>
          <a:p>
            <a:r>
              <a:rPr lang="en-US" sz="1300" dirty="0"/>
              <a:t>In this example of a long-term expenditure, the school division is renovating a building for special education purposes, over two state fiscal years.  The two-year construction contract includes adding elevators and ramps to an old 4-story building, along with accessible bathrooms on each floor, and special equipment such as accessible chemistry/biology workstations, sinks, and so forth.  The contract is 170,000 dollars to be spread over two state fiscal years. </a:t>
            </a:r>
          </a:p>
          <a:p>
            <a:r>
              <a:rPr lang="en-US" sz="1300" dirty="0"/>
              <a:t> </a:t>
            </a:r>
          </a:p>
          <a:p>
            <a:r>
              <a:rPr lang="en-US" sz="1300" dirty="0"/>
              <a:t>The school division expends, and includes in its MOE calculation, 70,000 dollars in the first state fiscal year of the contract.  The work is completed in the second year for the remaining 100,000 dollars.  Because the school division was expending funds against that contract during the second state fiscal year, the 100,000 dollars is included in the MOE calculation in the second year.  </a:t>
            </a:r>
          </a:p>
          <a:p>
            <a:r>
              <a:rPr lang="en-US" sz="1300" dirty="0"/>
              <a:t>  </a:t>
            </a:r>
          </a:p>
          <a:p>
            <a:r>
              <a:rPr lang="en-US" sz="1300" dirty="0"/>
              <a:t>The contract ends in the second year.  Now we are calculating MOE for the current S-F-Y, Year Three.  In this S-F-Y — the state fiscal year following the termination — the school division can reduce its level of effort by 100,000 dollars, the amount actually expended in Year Two.</a:t>
            </a:r>
          </a:p>
          <a:p>
            <a:r>
              <a:rPr lang="en-US" sz="1300" dirty="0"/>
              <a:t> </a:t>
            </a:r>
          </a:p>
          <a:p>
            <a:r>
              <a:rPr lang="en-US" sz="1300" dirty="0"/>
              <a:t>In this example, the 100,000-dollar amount can be deducted from the required level of effort for both the local total and the state and local total methods in the current fiscal year. </a:t>
            </a:r>
          </a:p>
        </p:txBody>
      </p:sp>
      <p:sp>
        <p:nvSpPr>
          <p:cNvPr id="4" name="Slide Number Placeholder 3"/>
          <p:cNvSpPr>
            <a:spLocks noGrp="1"/>
          </p:cNvSpPr>
          <p:nvPr>
            <p:ph type="sldNum" sz="quarter" idx="10"/>
          </p:nvPr>
        </p:nvSpPr>
        <p:spPr/>
        <p:txBody>
          <a:bodyPr/>
          <a:lstStyle/>
          <a:p>
            <a:fld id="{214523F8-2533-9149-A5E1-6A11F9E08C52}" type="slidenum">
              <a:rPr lang="en-US" smtClean="0"/>
              <a:t>81</a:t>
            </a:fld>
            <a:endParaRPr lang="en-US" dirty="0"/>
          </a:p>
        </p:txBody>
      </p:sp>
    </p:spTree>
    <p:extLst>
      <p:ext uri="{BB962C8B-B14F-4D97-AF65-F5344CB8AC3E}">
        <p14:creationId xmlns:p14="http://schemas.microsoft.com/office/powerpoint/2010/main" val="3905670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755650"/>
            <a:ext cx="6678612" cy="3757613"/>
          </a:xfrm>
        </p:spPr>
      </p:sp>
      <p:sp>
        <p:nvSpPr>
          <p:cNvPr id="3" name="Notes Placeholder 2"/>
          <p:cNvSpPr>
            <a:spLocks noGrp="1"/>
          </p:cNvSpPr>
          <p:nvPr>
            <p:ph type="body" idx="1"/>
          </p:nvPr>
        </p:nvSpPr>
        <p:spPr/>
        <p:txBody>
          <a:bodyPr/>
          <a:lstStyle/>
          <a:p>
            <a:r>
              <a:rPr lang="en-US" sz="1300" dirty="0"/>
              <a:t>The provisions of these regulations refer to the funds the school division receives under 34 C-F-R Section 300 point 7-0-5, which are section 611 funds provided for children with disabilities ages 3 through 21.  So, in calculating the increase in funds from one year to the next, funds received under section </a:t>
            </a:r>
            <a:r>
              <a:rPr lang="en-US" sz="1300" b="1" dirty="0"/>
              <a:t>619 for children with disabilities ages 3 through 5 are not included</a:t>
            </a:r>
            <a:r>
              <a:rPr lang="en-US" sz="1300" dirty="0"/>
              <a:t>. </a:t>
            </a:r>
          </a:p>
          <a:p>
            <a:endParaRPr lang="en-US" sz="1300" dirty="0"/>
          </a:p>
          <a:p>
            <a:r>
              <a:rPr lang="en-US" sz="1300" dirty="0"/>
              <a:t>When a school division receives an increase in its section 6-11 allocation, then it can </a:t>
            </a:r>
            <a:r>
              <a:rPr lang="en-US" sz="1300" b="1" dirty="0"/>
              <a:t>calculate 50 percent of that increase.  </a:t>
            </a:r>
            <a:r>
              <a:rPr lang="en-US" sz="1300" dirty="0"/>
              <a:t>Based on that amount, a school division can reduce its expenditures out of local, or state and local funds, by up to that amount for MOE.  As always, there are rules and parameters for taking advantage of this provision in the regulations, and we will talk about those next.</a:t>
            </a:r>
          </a:p>
          <a:p>
            <a:r>
              <a:rPr lang="en-US" sz="1500" b="1" dirty="0">
                <a:latin typeface="+mn-lt"/>
              </a:rPr>
              <a:t> </a:t>
            </a:r>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82</a:t>
            </a:fld>
            <a:endParaRPr lang="en-US" dirty="0"/>
          </a:p>
        </p:txBody>
      </p:sp>
    </p:spTree>
    <p:extLst>
      <p:ext uri="{BB962C8B-B14F-4D97-AF65-F5344CB8AC3E}">
        <p14:creationId xmlns:p14="http://schemas.microsoft.com/office/powerpoint/2010/main" val="34183304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FD106-ABBD-4B4D-B3CF-627BC26A6081}" type="slidenum">
              <a:rPr lang="en-US" smtClean="0"/>
              <a:pPr/>
              <a:t>83</a:t>
            </a:fld>
            <a:endParaRPr lang="en-US" dirty="0">
              <a:latin typeface="Georgia" panose="02040502050405020303" pitchFamily="18" charset="0"/>
            </a:endParaRPr>
          </a:p>
        </p:txBody>
      </p:sp>
    </p:spTree>
    <p:extLst>
      <p:ext uri="{BB962C8B-B14F-4D97-AF65-F5344CB8AC3E}">
        <p14:creationId xmlns:p14="http://schemas.microsoft.com/office/powerpoint/2010/main" val="36303029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617538"/>
            <a:ext cx="7011987" cy="39449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D106-ABBD-4B4D-B3CF-627BC26A6081}" type="slidenum">
              <a:rPr lang="en-US" smtClean="0"/>
              <a:pPr/>
              <a:t>84</a:t>
            </a:fld>
            <a:endParaRPr lang="en-US" dirty="0">
              <a:latin typeface="Georgia" panose="02040502050405020303" pitchFamily="18" charset="0"/>
            </a:endParaRPr>
          </a:p>
        </p:txBody>
      </p:sp>
    </p:spTree>
    <p:extLst>
      <p:ext uri="{BB962C8B-B14F-4D97-AF65-F5344CB8AC3E}">
        <p14:creationId xmlns:p14="http://schemas.microsoft.com/office/powerpoint/2010/main" val="4012351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8" y="571500"/>
            <a:ext cx="6365875" cy="3581400"/>
          </a:xfrm>
        </p:spPr>
      </p:sp>
      <p:sp>
        <p:nvSpPr>
          <p:cNvPr id="3" name="Notes Placeholder 2"/>
          <p:cNvSpPr>
            <a:spLocks noGrp="1"/>
          </p:cNvSpPr>
          <p:nvPr>
            <p:ph type="body" idx="1"/>
          </p:nvPr>
        </p:nvSpPr>
        <p:spPr>
          <a:xfrm>
            <a:off x="451104" y="4279107"/>
            <a:ext cx="6583680" cy="4922044"/>
          </a:xfrm>
        </p:spPr>
        <p:txBody>
          <a:bodyPr/>
          <a:lstStyle/>
          <a:p>
            <a:r>
              <a:rPr lang="en-US" sz="1300" dirty="0"/>
              <a:t>For the purpose of this example, we are going to assume that this L-E-A meets requirements as determined by the S-E-A, has not been identified with significant disproportionality, has not had action taken against it by the S-E-A under section 616 of the I-D-E-A, and has not been determined unable to establish and maintain programs of FAPE.</a:t>
            </a:r>
          </a:p>
          <a:p>
            <a:r>
              <a:rPr lang="en-US" sz="1300" dirty="0"/>
              <a:t> </a:t>
            </a:r>
          </a:p>
          <a:p>
            <a:r>
              <a:rPr lang="en-US" sz="1300" dirty="0"/>
              <a:t>That said, the L-E-A received an allocation under section 6-11 in F-F-Y 2017 of 800,000 dollars.  It received an allocation under section 6-11 in F-F-Y 2018 of 900,000 dollars. </a:t>
            </a:r>
          </a:p>
          <a:p>
            <a:r>
              <a:rPr lang="en-US" sz="1300" dirty="0"/>
              <a:t> </a:t>
            </a:r>
          </a:p>
          <a:p>
            <a:r>
              <a:rPr lang="en-US" sz="1300" dirty="0"/>
              <a:t>The increase was 100,000 dollars…  and 50 percent of that increase was 50,000 dollars. </a:t>
            </a:r>
          </a:p>
          <a:p>
            <a:r>
              <a:rPr lang="en-US" sz="1300" dirty="0"/>
              <a:t> </a:t>
            </a:r>
          </a:p>
          <a:p>
            <a:r>
              <a:rPr lang="en-US" sz="1300" dirty="0"/>
              <a:t> Therefore, the L-E-A could have reduced its level of effort up to 50,000 dollars in S-F-Y 2019.  Note the wording here:  </a:t>
            </a:r>
            <a:r>
              <a:rPr lang="en-US" sz="1300" b="1" dirty="0"/>
              <a:t>could have </a:t>
            </a:r>
            <a:r>
              <a:rPr lang="en-US" sz="1300" dirty="0"/>
              <a:t>reduced its level of effort </a:t>
            </a:r>
            <a:r>
              <a:rPr lang="en-US" sz="1300" b="1" dirty="0"/>
              <a:t>up to </a:t>
            </a:r>
            <a:r>
              <a:rPr lang="en-US" sz="1300" dirty="0"/>
              <a:t>50,000 dollars.  This means that the L-E-A did not </a:t>
            </a:r>
            <a:r>
              <a:rPr lang="en-US" sz="1300" b="1" dirty="0"/>
              <a:t>have</a:t>
            </a:r>
            <a:r>
              <a:rPr lang="en-US" sz="1300" dirty="0"/>
              <a:t> to reduce its level of effort at all — or could have reduced it by, say, 10,000 dollars.  Or 25,000 dollars.  Any amount </a:t>
            </a:r>
            <a:r>
              <a:rPr lang="en-US" sz="1300" b="1" dirty="0"/>
              <a:t>up to </a:t>
            </a:r>
            <a:r>
              <a:rPr lang="en-US" sz="1300" dirty="0"/>
              <a:t>50,000 dollars.  </a:t>
            </a:r>
          </a:p>
          <a:p>
            <a:r>
              <a:rPr lang="en-US" sz="1300" dirty="0"/>
              <a:t> </a:t>
            </a:r>
          </a:p>
          <a:p>
            <a:r>
              <a:rPr lang="en-US" sz="1300" dirty="0"/>
              <a:t>Here is another important note:  The federal funds an L-E-A receives in F-F-Y 2018 are available for obligation and expenditure for two fiscal years.  However, the L-E-A must take the available adjustment in the </a:t>
            </a:r>
            <a:r>
              <a:rPr lang="en-US" sz="1300" b="1" dirty="0"/>
              <a:t>first</a:t>
            </a:r>
            <a:r>
              <a:rPr lang="en-US" sz="1300" dirty="0"/>
              <a:t> year that the funds are available, which would be state fiscal year 2019 in this example. </a:t>
            </a:r>
          </a:p>
          <a:p>
            <a:r>
              <a:rPr lang="en-US" sz="1300" dirty="0"/>
              <a:t> </a:t>
            </a:r>
          </a:p>
          <a:p>
            <a:r>
              <a:rPr lang="en-US" sz="1300" dirty="0"/>
              <a:t>But remember — the L-E-A is required to use any amount by which it reduced its level of effort for other purposes allowable under E-S-S-A — and must document that it did so.</a:t>
            </a:r>
          </a:p>
        </p:txBody>
      </p:sp>
      <p:sp>
        <p:nvSpPr>
          <p:cNvPr id="4" name="Slide Number Placeholder 3"/>
          <p:cNvSpPr>
            <a:spLocks noGrp="1"/>
          </p:cNvSpPr>
          <p:nvPr>
            <p:ph type="sldNum" sz="quarter" idx="10"/>
          </p:nvPr>
        </p:nvSpPr>
        <p:spPr/>
        <p:txBody>
          <a:bodyPr/>
          <a:lstStyle/>
          <a:p>
            <a:fld id="{214523F8-2533-9149-A5E1-6A11F9E08C52}" type="slidenum">
              <a:rPr lang="en-US" smtClean="0"/>
              <a:t>85</a:t>
            </a:fld>
            <a:endParaRPr lang="en-US" dirty="0"/>
          </a:p>
        </p:txBody>
      </p:sp>
    </p:spTree>
    <p:extLst>
      <p:ext uri="{BB962C8B-B14F-4D97-AF65-F5344CB8AC3E}">
        <p14:creationId xmlns:p14="http://schemas.microsoft.com/office/powerpoint/2010/main" val="245331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 information for this on </a:t>
            </a:r>
          </a:p>
          <a:p>
            <a:r>
              <a:rPr lang="en-US" dirty="0" smtClean="0"/>
              <a:t>S:\SESS\FINANCE\BudgetDocs– Award Comparison – FFY20va FFY21 w-ARP-rev07-14.21	</a:t>
            </a:r>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15</a:t>
            </a:fld>
            <a:endParaRPr lang="en-US"/>
          </a:p>
        </p:txBody>
      </p:sp>
    </p:spTree>
    <p:extLst>
      <p:ext uri="{BB962C8B-B14F-4D97-AF65-F5344CB8AC3E}">
        <p14:creationId xmlns:p14="http://schemas.microsoft.com/office/powerpoint/2010/main" val="3411823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8" y="571500"/>
            <a:ext cx="6365875" cy="3581400"/>
          </a:xfrm>
        </p:spPr>
      </p:sp>
      <p:sp>
        <p:nvSpPr>
          <p:cNvPr id="3" name="Notes Placeholder 2"/>
          <p:cNvSpPr>
            <a:spLocks noGrp="1"/>
          </p:cNvSpPr>
          <p:nvPr>
            <p:ph type="body" idx="1"/>
          </p:nvPr>
        </p:nvSpPr>
        <p:spPr>
          <a:xfrm>
            <a:off x="451104" y="4279107"/>
            <a:ext cx="6583680" cy="4922044"/>
          </a:xfrm>
        </p:spPr>
        <p:txBody>
          <a:bodyPr/>
          <a:lstStyle/>
          <a:p>
            <a:r>
              <a:rPr lang="en-US" sz="1300" dirty="0"/>
              <a:t>For the purpose of this example, we are going to assume that this L-E-A meets requirements as determined by the S-E-A, has not been identified with significant disproportionality, has not had action taken against it by the S-E-A under section 616 of the I-D-E-A, and has not been determined unable to establish and maintain programs of FAPE.</a:t>
            </a:r>
          </a:p>
          <a:p>
            <a:r>
              <a:rPr lang="en-US" sz="1300" dirty="0"/>
              <a:t> </a:t>
            </a:r>
          </a:p>
          <a:p>
            <a:r>
              <a:rPr lang="en-US" sz="1300" dirty="0"/>
              <a:t>That said, the L-E-A received an allocation under section 6-11 in F-F-Y 2017 of 800,000 dollars.  It received an allocation under section 6-11 in F-F-Y 2018 of 900,000 dollars. </a:t>
            </a:r>
          </a:p>
          <a:p>
            <a:r>
              <a:rPr lang="en-US" sz="1300" dirty="0"/>
              <a:t> </a:t>
            </a:r>
          </a:p>
          <a:p>
            <a:r>
              <a:rPr lang="en-US" sz="1300" dirty="0"/>
              <a:t>The increase was 100,000 dollars…  and 50 percent of that increase was 50,000 dollars. </a:t>
            </a:r>
          </a:p>
          <a:p>
            <a:r>
              <a:rPr lang="en-US" sz="1300" dirty="0"/>
              <a:t> </a:t>
            </a:r>
          </a:p>
          <a:p>
            <a:r>
              <a:rPr lang="en-US" sz="1300" dirty="0"/>
              <a:t> Therefore, the L-E-A could have reduced its level of effort up to 50,000 dollars in S-F-Y 2019.  Note the wording here:  </a:t>
            </a:r>
            <a:r>
              <a:rPr lang="en-US" sz="1300" b="1" dirty="0"/>
              <a:t>could have </a:t>
            </a:r>
            <a:r>
              <a:rPr lang="en-US" sz="1300" dirty="0"/>
              <a:t>reduced its level of effort </a:t>
            </a:r>
            <a:r>
              <a:rPr lang="en-US" sz="1300" b="1" dirty="0"/>
              <a:t>up to </a:t>
            </a:r>
            <a:r>
              <a:rPr lang="en-US" sz="1300" dirty="0"/>
              <a:t>50,000 dollars.  This means that the L-E-A did not </a:t>
            </a:r>
            <a:r>
              <a:rPr lang="en-US" sz="1300" b="1" dirty="0"/>
              <a:t>have</a:t>
            </a:r>
            <a:r>
              <a:rPr lang="en-US" sz="1300" dirty="0"/>
              <a:t> to reduce its level of effort at all — or could have reduced it by, say, 10,000 dollars.  Or 25,000 dollars.  Any amount </a:t>
            </a:r>
            <a:r>
              <a:rPr lang="en-US" sz="1300" b="1" dirty="0"/>
              <a:t>up to </a:t>
            </a:r>
            <a:r>
              <a:rPr lang="en-US" sz="1300" dirty="0"/>
              <a:t>50,000 dollars.  </a:t>
            </a:r>
          </a:p>
          <a:p>
            <a:r>
              <a:rPr lang="en-US" sz="1300" dirty="0"/>
              <a:t> </a:t>
            </a:r>
          </a:p>
          <a:p>
            <a:r>
              <a:rPr lang="en-US" sz="1300" dirty="0"/>
              <a:t>Here is another important note:  The federal funds an L-E-A receives in F-F-Y 2018 are available for obligation and expenditure for two fiscal years.  However, the L-E-A must take the available adjustment in the </a:t>
            </a:r>
            <a:r>
              <a:rPr lang="en-US" sz="1300" b="1" dirty="0"/>
              <a:t>first</a:t>
            </a:r>
            <a:r>
              <a:rPr lang="en-US" sz="1300" dirty="0"/>
              <a:t> year that the funds are available, which would be state fiscal year 2019 in this example. </a:t>
            </a:r>
          </a:p>
          <a:p>
            <a:r>
              <a:rPr lang="en-US" sz="1300" dirty="0"/>
              <a:t> </a:t>
            </a:r>
          </a:p>
          <a:p>
            <a:r>
              <a:rPr lang="en-US" sz="1300" dirty="0"/>
              <a:t>But remember — the L-E-A is required to use any amount by which it reduced its level of effort for other purposes allowable under E-S-S-A — and must document that it did so.</a:t>
            </a:r>
          </a:p>
        </p:txBody>
      </p:sp>
      <p:sp>
        <p:nvSpPr>
          <p:cNvPr id="4" name="Slide Number Placeholder 3"/>
          <p:cNvSpPr>
            <a:spLocks noGrp="1"/>
          </p:cNvSpPr>
          <p:nvPr>
            <p:ph type="sldNum" sz="quarter" idx="10"/>
          </p:nvPr>
        </p:nvSpPr>
        <p:spPr/>
        <p:txBody>
          <a:bodyPr/>
          <a:lstStyle/>
          <a:p>
            <a:fld id="{214523F8-2533-9149-A5E1-6A11F9E08C52}" type="slidenum">
              <a:rPr lang="en-US" smtClean="0"/>
              <a:t>86</a:t>
            </a:fld>
            <a:endParaRPr lang="en-US" dirty="0"/>
          </a:p>
        </p:txBody>
      </p:sp>
    </p:spTree>
    <p:extLst>
      <p:ext uri="{BB962C8B-B14F-4D97-AF65-F5344CB8AC3E}">
        <p14:creationId xmlns:p14="http://schemas.microsoft.com/office/powerpoint/2010/main" val="26702031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FD106-ABBD-4B4D-B3CF-627BC26A6081}" type="slidenum">
              <a:rPr lang="en-US" smtClean="0"/>
              <a:pPr/>
              <a:t>87</a:t>
            </a:fld>
            <a:endParaRPr lang="en-US" dirty="0">
              <a:latin typeface="Georgia" panose="02040502050405020303" pitchFamily="18" charset="0"/>
            </a:endParaRPr>
          </a:p>
        </p:txBody>
      </p:sp>
    </p:spTree>
    <p:extLst>
      <p:ext uri="{BB962C8B-B14F-4D97-AF65-F5344CB8AC3E}">
        <p14:creationId xmlns:p14="http://schemas.microsoft.com/office/powerpoint/2010/main" val="32123723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D106-ABBD-4B4D-B3CF-627BC26A6081}" type="slidenum">
              <a:rPr lang="en-US" smtClean="0"/>
              <a:pPr/>
              <a:t>88</a:t>
            </a:fld>
            <a:endParaRPr lang="en-US" dirty="0">
              <a:latin typeface="Georgia" panose="02040502050405020303" pitchFamily="18" charset="0"/>
            </a:endParaRPr>
          </a:p>
        </p:txBody>
      </p:sp>
    </p:spTree>
    <p:extLst>
      <p:ext uri="{BB962C8B-B14F-4D97-AF65-F5344CB8AC3E}">
        <p14:creationId xmlns:p14="http://schemas.microsoft.com/office/powerpoint/2010/main" val="1222730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708025"/>
            <a:ext cx="6764338" cy="3805238"/>
          </a:xfrm>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fld id="{214523F8-2533-9149-A5E1-6A11F9E08C52}" type="slidenum">
              <a:rPr lang="en-US" smtClean="0"/>
              <a:t>89</a:t>
            </a:fld>
            <a:endParaRPr lang="en-US" dirty="0"/>
          </a:p>
        </p:txBody>
      </p:sp>
    </p:spTree>
    <p:extLst>
      <p:ext uri="{BB962C8B-B14F-4D97-AF65-F5344CB8AC3E}">
        <p14:creationId xmlns:p14="http://schemas.microsoft.com/office/powerpoint/2010/main" val="27672059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536575"/>
            <a:ext cx="6938962" cy="39036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D106-ABBD-4B4D-B3CF-627BC26A6081}" type="slidenum">
              <a:rPr lang="en-US" smtClean="0"/>
              <a:pPr/>
              <a:t>90</a:t>
            </a:fld>
            <a:endParaRPr lang="en-US" dirty="0">
              <a:latin typeface="Georgia" panose="02040502050405020303" pitchFamily="18" charset="0"/>
            </a:endParaRPr>
          </a:p>
        </p:txBody>
      </p:sp>
    </p:spTree>
    <p:extLst>
      <p:ext uri="{BB962C8B-B14F-4D97-AF65-F5344CB8AC3E}">
        <p14:creationId xmlns:p14="http://schemas.microsoft.com/office/powerpoint/2010/main" val="36071714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rebuchet MS" panose="020B0603020202020204" pitchFamily="34" charset="0"/>
              </a:rPr>
              <a:t>The excess cost requirement stipulates the minimum amounts an LEA must spend on average per pupil on students with disabilities, as the LEA spends on average per pupil for enrolled students at both the elementary and secondary school levels (must be computed separately).</a:t>
            </a:r>
          </a:p>
          <a:p>
            <a:endParaRPr lang="en-US" dirty="0" smtClean="0"/>
          </a:p>
          <a:p>
            <a:pPr>
              <a:buFont typeface="Arial" panose="020B0604020202020204" pitchFamily="34" charset="0"/>
              <a:buChar char="•"/>
            </a:pPr>
            <a:r>
              <a:rPr lang="en-US" altLang="en-US" dirty="0" smtClean="0">
                <a:effectLst/>
              </a:rPr>
              <a:t>IDEA regulations </a:t>
            </a:r>
            <a:r>
              <a:rPr lang="en-US" altLang="en-US" u="sng" dirty="0" smtClean="0">
                <a:effectLst/>
              </a:rPr>
              <a:t>require</a:t>
            </a:r>
            <a:r>
              <a:rPr lang="en-US" altLang="en-US" dirty="0" smtClean="0">
                <a:effectLst/>
              </a:rPr>
              <a:t> each LEA to compute the average expenditures per elementary or secondary school  </a:t>
            </a:r>
          </a:p>
          <a:p>
            <a:pPr lvl="1">
              <a:buFont typeface="Arial" panose="020B0604020202020204" pitchFamily="34" charset="0"/>
              <a:buChar char="•"/>
            </a:pPr>
            <a:r>
              <a:rPr lang="en-US" altLang="en-US" dirty="0" smtClean="0">
                <a:effectLst/>
              </a:rPr>
              <a:t>Kindergarten through grade 7 is considered “elementary” </a:t>
            </a:r>
          </a:p>
          <a:p>
            <a:pPr lvl="1">
              <a:buFont typeface="Arial" panose="020B0604020202020204" pitchFamily="34" charset="0"/>
              <a:buChar char="•"/>
            </a:pPr>
            <a:r>
              <a:rPr lang="en-US" altLang="en-US" dirty="0" smtClean="0">
                <a:effectLst/>
              </a:rPr>
              <a:t>Grade 8 through grade 12 is considered “secondary.”</a:t>
            </a:r>
          </a:p>
          <a:p>
            <a:endParaRPr lang="en-US" dirty="0"/>
          </a:p>
        </p:txBody>
      </p:sp>
      <p:sp>
        <p:nvSpPr>
          <p:cNvPr id="4" name="Slide Number Placeholder 3"/>
          <p:cNvSpPr>
            <a:spLocks noGrp="1"/>
          </p:cNvSpPr>
          <p:nvPr>
            <p:ph type="sldNum" sz="quarter" idx="10"/>
          </p:nvPr>
        </p:nvSpPr>
        <p:spPr/>
        <p:txBody>
          <a:bodyPr/>
          <a:lstStyle/>
          <a:p>
            <a:fld id="{C62880BB-A080-4155-8937-356F719133E7}" type="slidenum">
              <a:rPr lang="en-US" smtClean="0"/>
              <a:t>91</a:t>
            </a:fld>
            <a:endParaRPr lang="en-US" dirty="0"/>
          </a:p>
        </p:txBody>
      </p:sp>
    </p:spTree>
    <p:extLst>
      <p:ext uri="{BB962C8B-B14F-4D97-AF65-F5344CB8AC3E}">
        <p14:creationId xmlns:p14="http://schemas.microsoft.com/office/powerpoint/2010/main" val="17471914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arenR"/>
            </a:pPr>
            <a:r>
              <a:rPr lang="en-US" sz="1200" kern="1200" dirty="0" smtClean="0">
                <a:solidFill>
                  <a:schemeClr val="tx2"/>
                </a:solidFill>
                <a:effectLst/>
                <a:latin typeface="Trebuchet MS" panose="020B0603020202020204" pitchFamily="34" charset="0"/>
                <a:ea typeface="+mn-ea"/>
                <a:cs typeface="+mn-cs"/>
              </a:rPr>
              <a:t>Excess Cost compares spending on special education students to non-special education students whereas MOE is only looking at spending on special education students.</a:t>
            </a:r>
          </a:p>
          <a:p>
            <a:pPr marL="228600" indent="-228600">
              <a:buFont typeface="+mj-lt"/>
              <a:buAutoNum type="arabicParenR"/>
            </a:pPr>
            <a:endParaRPr lang="en-US" sz="1200" kern="1200" dirty="0" smtClean="0">
              <a:solidFill>
                <a:schemeClr val="tx2"/>
              </a:solidFill>
              <a:effectLst/>
              <a:latin typeface="Trebuchet MS" panose="020B0603020202020204" pitchFamily="34" charset="0"/>
              <a:ea typeface="+mn-ea"/>
              <a:cs typeface="+mn-cs"/>
            </a:endParaRPr>
          </a:p>
          <a:p>
            <a:pPr marL="228600" indent="-228600">
              <a:buFont typeface="+mj-lt"/>
              <a:buAutoNum type="arabicParenR"/>
            </a:pPr>
            <a:r>
              <a:rPr lang="en-US" sz="1200" kern="1200" dirty="0" smtClean="0">
                <a:solidFill>
                  <a:schemeClr val="tx2"/>
                </a:solidFill>
                <a:effectLst/>
                <a:latin typeface="Trebuchet MS" panose="020B0603020202020204" pitchFamily="34" charset="0"/>
                <a:ea typeface="+mn-ea"/>
                <a:cs typeface="+mn-cs"/>
              </a:rPr>
              <a:t>Excess cost looks at spending on certain grade ranges (elementary and secondary) whereas MOE is looking at school division level spending.</a:t>
            </a:r>
          </a:p>
          <a:p>
            <a:pPr marL="228600" indent="-228600">
              <a:buFont typeface="+mj-lt"/>
              <a:buAutoNum type="arabicParenR"/>
            </a:pPr>
            <a:endParaRPr lang="en-US" sz="1200" kern="1200" dirty="0" smtClean="0">
              <a:solidFill>
                <a:schemeClr val="tx2"/>
              </a:solidFill>
              <a:effectLst/>
              <a:latin typeface="Trebuchet MS" panose="020B0603020202020204" pitchFamily="34" charset="0"/>
              <a:ea typeface="+mn-ea"/>
              <a:cs typeface="+mn-cs"/>
            </a:endParaRPr>
          </a:p>
          <a:p>
            <a:pPr marL="228600" indent="-228600">
              <a:buFont typeface="+mj-lt"/>
              <a:buAutoNum type="arabicParenR"/>
            </a:pPr>
            <a:r>
              <a:rPr lang="en-US" sz="1200" kern="1200" dirty="0" smtClean="0">
                <a:solidFill>
                  <a:schemeClr val="tx2"/>
                </a:solidFill>
                <a:effectLst/>
                <a:latin typeface="Trebuchet MS" panose="020B0603020202020204" pitchFamily="34" charset="0"/>
                <a:ea typeface="+mn-ea"/>
                <a:cs typeface="+mn-cs"/>
              </a:rPr>
              <a:t>Finally, excess cost looks at current year expenditures whereas MOE is comparing expenditures for this year to last year (or most recent year the division met MOE?)</a:t>
            </a:r>
          </a:p>
          <a:p>
            <a:r>
              <a:rPr lang="en-US" sz="1200" kern="1200" dirty="0" smtClean="0">
                <a:solidFill>
                  <a:schemeClr val="tx2"/>
                </a:solidFill>
                <a:effectLst/>
                <a:latin typeface="Trebuchet MS" panose="020B0603020202020204" pitchFamily="34" charset="0"/>
                <a:ea typeface="+mn-ea"/>
                <a:cs typeface="+mn-cs"/>
              </a:rPr>
              <a:t> </a:t>
            </a:r>
          </a:p>
          <a:p>
            <a:r>
              <a:rPr lang="en-US" sz="1200" kern="1200" dirty="0" smtClean="0">
                <a:solidFill>
                  <a:schemeClr val="tx2"/>
                </a:solidFill>
                <a:effectLst/>
                <a:latin typeface="Trebuchet MS" panose="020B0603020202020204" pitchFamily="34" charset="0"/>
                <a:ea typeface="+mn-ea"/>
                <a:cs typeface="+mn-cs"/>
              </a:rPr>
              <a:t>To sum it up </a:t>
            </a:r>
          </a:p>
          <a:p>
            <a:pPr marL="171450" lvl="0" indent="-171450">
              <a:buFont typeface="Arial" panose="020B0604020202020204" pitchFamily="34" charset="0"/>
              <a:buChar char="•"/>
            </a:pPr>
            <a:r>
              <a:rPr lang="en-US" sz="1200" kern="1200" dirty="0" smtClean="0">
                <a:solidFill>
                  <a:schemeClr val="tx2"/>
                </a:solidFill>
                <a:effectLst/>
                <a:latin typeface="Trebuchet MS" panose="020B0603020202020204" pitchFamily="34" charset="0"/>
                <a:ea typeface="+mn-ea"/>
                <a:cs typeface="+mn-cs"/>
              </a:rPr>
              <a:t>Excess Cost is to ensure that for the current fiscal year that the IDEA funds are used to supplement state/local funds </a:t>
            </a:r>
          </a:p>
          <a:p>
            <a:pPr marL="0" indent="0">
              <a:buFont typeface="Arial" panose="020B0604020202020204" pitchFamily="34" charset="0"/>
              <a:buNone/>
            </a:pPr>
            <a:r>
              <a:rPr lang="en-US" sz="1200" kern="1200" dirty="0" smtClean="0">
                <a:solidFill>
                  <a:schemeClr val="tx2"/>
                </a:solidFill>
                <a:effectLst/>
                <a:latin typeface="Trebuchet MS" panose="020B0603020202020204" pitchFamily="34" charset="0"/>
                <a:ea typeface="+mn-ea"/>
                <a:cs typeface="+mn-cs"/>
              </a:rPr>
              <a:t> </a:t>
            </a:r>
          </a:p>
          <a:p>
            <a:pPr marL="171450" lvl="0" indent="-171450">
              <a:buFont typeface="Arial" panose="020B0604020202020204" pitchFamily="34" charset="0"/>
              <a:buChar char="•"/>
            </a:pPr>
            <a:r>
              <a:rPr lang="en-US" sz="1200" kern="1200" dirty="0" smtClean="0">
                <a:solidFill>
                  <a:schemeClr val="tx2"/>
                </a:solidFill>
                <a:effectLst/>
                <a:latin typeface="Trebuchet MS" panose="020B0603020202020204" pitchFamily="34" charset="0"/>
                <a:ea typeface="+mn-ea"/>
                <a:cs typeface="+mn-cs"/>
              </a:rPr>
              <a:t>MOE is looking to ensure that the general funds spending remains the same or higher than the previous year</a:t>
            </a:r>
          </a:p>
          <a:p>
            <a:endParaRPr lang="en-US" sz="1200" kern="1200" dirty="0" smtClean="0">
              <a:solidFill>
                <a:schemeClr val="tx2"/>
              </a:solidFill>
              <a:effectLst/>
              <a:latin typeface="Trebuchet MS" panose="020B0603020202020204" pitchFamily="34" charset="0"/>
              <a:ea typeface="+mn-ea"/>
              <a:cs typeface="+mn-cs"/>
            </a:endParaRPr>
          </a:p>
          <a:p>
            <a:endParaRPr lang="en-US" sz="1200" kern="1200" dirty="0" smtClean="0">
              <a:solidFill>
                <a:schemeClr val="tx2"/>
              </a:solidFill>
              <a:effectLst/>
              <a:latin typeface="Trebuchet MS" panose="020B0603020202020204" pitchFamily="34" charset="0"/>
              <a:ea typeface="+mn-ea"/>
              <a:cs typeface="+mn-cs"/>
            </a:endParaRPr>
          </a:p>
        </p:txBody>
      </p:sp>
      <p:sp>
        <p:nvSpPr>
          <p:cNvPr id="4" name="Slide Number Placeholder 3"/>
          <p:cNvSpPr>
            <a:spLocks noGrp="1"/>
          </p:cNvSpPr>
          <p:nvPr>
            <p:ph type="sldNum" sz="quarter" idx="10"/>
          </p:nvPr>
        </p:nvSpPr>
        <p:spPr/>
        <p:txBody>
          <a:bodyPr/>
          <a:lstStyle/>
          <a:p>
            <a:fld id="{ACC262D9-81D9-4986-8104-69558C327533}" type="slidenum">
              <a:rPr lang="en-US" smtClean="0"/>
              <a:t>92</a:t>
            </a:fld>
            <a:endParaRPr lang="en-US"/>
          </a:p>
        </p:txBody>
      </p:sp>
    </p:spTree>
    <p:extLst>
      <p:ext uri="{BB962C8B-B14F-4D97-AF65-F5344CB8AC3E}">
        <p14:creationId xmlns:p14="http://schemas.microsoft.com/office/powerpoint/2010/main" val="29294267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880BB-A080-4155-8937-356F719133E7}" type="slidenum">
              <a:rPr lang="en-US" smtClean="0"/>
              <a:t>94</a:t>
            </a:fld>
            <a:endParaRPr lang="en-US" dirty="0"/>
          </a:p>
        </p:txBody>
      </p:sp>
    </p:spTree>
    <p:extLst>
      <p:ext uri="{BB962C8B-B14F-4D97-AF65-F5344CB8AC3E}">
        <p14:creationId xmlns:p14="http://schemas.microsoft.com/office/powerpoint/2010/main" val="27087121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rebuchet MS" panose="020B0603020202020204" pitchFamily="34" charset="0"/>
              </a:rPr>
              <a:t>The excess cost requirement stipulates the minimum amounts an LEA must spend on average per pupil on students with disabilities, as the LEA spends on average per pupil for enrolled students at both the elementary and secondary school levels (must be computed separately).</a:t>
            </a:r>
          </a:p>
          <a:p>
            <a:endParaRPr lang="en-US" dirty="0" smtClean="0"/>
          </a:p>
          <a:p>
            <a:pPr>
              <a:buFont typeface="Arial" panose="020B0604020202020204" pitchFamily="34" charset="0"/>
              <a:buChar char="•"/>
            </a:pPr>
            <a:r>
              <a:rPr lang="en-US" altLang="en-US" dirty="0" smtClean="0">
                <a:effectLst/>
              </a:rPr>
              <a:t>IDEA regulations </a:t>
            </a:r>
            <a:r>
              <a:rPr lang="en-US" altLang="en-US" u="sng" dirty="0" smtClean="0">
                <a:effectLst/>
              </a:rPr>
              <a:t>require</a:t>
            </a:r>
            <a:r>
              <a:rPr lang="en-US" altLang="en-US" dirty="0" smtClean="0">
                <a:effectLst/>
              </a:rPr>
              <a:t> each LEA to compute the average expenditures per elementary or secondary school  </a:t>
            </a:r>
          </a:p>
          <a:p>
            <a:pPr lvl="1">
              <a:buFont typeface="Arial" panose="020B0604020202020204" pitchFamily="34" charset="0"/>
              <a:buChar char="•"/>
            </a:pPr>
            <a:r>
              <a:rPr lang="en-US" altLang="en-US" dirty="0" smtClean="0">
                <a:effectLst/>
              </a:rPr>
              <a:t>Kindergarten through grade 7 is considered “elementary” </a:t>
            </a:r>
          </a:p>
          <a:p>
            <a:pPr lvl="1">
              <a:buFont typeface="Arial" panose="020B0604020202020204" pitchFamily="34" charset="0"/>
              <a:buChar char="•"/>
            </a:pPr>
            <a:r>
              <a:rPr lang="en-US" altLang="en-US" dirty="0" smtClean="0">
                <a:effectLst/>
              </a:rPr>
              <a:t>Grade 8 through grade 12 is considered “secondary.”</a:t>
            </a:r>
          </a:p>
          <a:p>
            <a:endParaRPr lang="en-US" dirty="0"/>
          </a:p>
        </p:txBody>
      </p:sp>
      <p:sp>
        <p:nvSpPr>
          <p:cNvPr id="4" name="Slide Number Placeholder 3"/>
          <p:cNvSpPr>
            <a:spLocks noGrp="1"/>
          </p:cNvSpPr>
          <p:nvPr>
            <p:ph type="sldNum" sz="quarter" idx="10"/>
          </p:nvPr>
        </p:nvSpPr>
        <p:spPr/>
        <p:txBody>
          <a:bodyPr/>
          <a:lstStyle/>
          <a:p>
            <a:fld id="{C62880BB-A080-4155-8937-356F719133E7}" type="slidenum">
              <a:rPr lang="en-US" smtClean="0"/>
              <a:t>95</a:t>
            </a:fld>
            <a:endParaRPr lang="en-US" dirty="0"/>
          </a:p>
        </p:txBody>
      </p:sp>
    </p:spTree>
    <p:extLst>
      <p:ext uri="{BB962C8B-B14F-4D97-AF65-F5344CB8AC3E}">
        <p14:creationId xmlns:p14="http://schemas.microsoft.com/office/powerpoint/2010/main" val="34929747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880BB-A080-4155-8937-356F719133E7}" type="slidenum">
              <a:rPr lang="en-US" smtClean="0"/>
              <a:t>96</a:t>
            </a:fld>
            <a:endParaRPr lang="en-US" dirty="0"/>
          </a:p>
        </p:txBody>
      </p:sp>
    </p:spTree>
    <p:extLst>
      <p:ext uri="{BB962C8B-B14F-4D97-AF65-F5344CB8AC3E}">
        <p14:creationId xmlns:p14="http://schemas.microsoft.com/office/powerpoint/2010/main" val="47227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16</a:t>
            </a:fld>
            <a:endParaRPr lang="en-US"/>
          </a:p>
        </p:txBody>
      </p:sp>
    </p:spTree>
    <p:extLst>
      <p:ext uri="{BB962C8B-B14F-4D97-AF65-F5344CB8AC3E}">
        <p14:creationId xmlns:p14="http://schemas.microsoft.com/office/powerpoint/2010/main" val="5017468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880BB-A080-4155-8937-356F719133E7}" type="slidenum">
              <a:rPr lang="en-US" smtClean="0"/>
              <a:t>97</a:t>
            </a:fld>
            <a:endParaRPr lang="en-US" dirty="0"/>
          </a:p>
        </p:txBody>
      </p:sp>
    </p:spTree>
    <p:extLst>
      <p:ext uri="{BB962C8B-B14F-4D97-AF65-F5344CB8AC3E}">
        <p14:creationId xmlns:p14="http://schemas.microsoft.com/office/powerpoint/2010/main" val="29588984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880BB-A080-4155-8937-356F719133E7}" type="slidenum">
              <a:rPr lang="en-US" smtClean="0"/>
              <a:t>98</a:t>
            </a:fld>
            <a:endParaRPr lang="en-US" dirty="0"/>
          </a:p>
        </p:txBody>
      </p:sp>
    </p:spTree>
    <p:extLst>
      <p:ext uri="{BB962C8B-B14F-4D97-AF65-F5344CB8AC3E}">
        <p14:creationId xmlns:p14="http://schemas.microsoft.com/office/powerpoint/2010/main" val="16276581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880BB-A080-4155-8937-356F719133E7}" type="slidenum">
              <a:rPr lang="en-US" smtClean="0"/>
              <a:t>99</a:t>
            </a:fld>
            <a:endParaRPr lang="en-US" dirty="0"/>
          </a:p>
        </p:txBody>
      </p:sp>
    </p:spTree>
    <p:extLst>
      <p:ext uri="{BB962C8B-B14F-4D97-AF65-F5344CB8AC3E}">
        <p14:creationId xmlns:p14="http://schemas.microsoft.com/office/powerpoint/2010/main" val="19383320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880BB-A080-4155-8937-356F719133E7}" type="slidenum">
              <a:rPr lang="en-US" smtClean="0"/>
              <a:t>100</a:t>
            </a:fld>
            <a:endParaRPr lang="en-US" dirty="0"/>
          </a:p>
        </p:txBody>
      </p:sp>
    </p:spTree>
    <p:extLst>
      <p:ext uri="{BB962C8B-B14F-4D97-AF65-F5344CB8AC3E}">
        <p14:creationId xmlns:p14="http://schemas.microsoft.com/office/powerpoint/2010/main" val="25593650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880BB-A080-4155-8937-356F719133E7}" type="slidenum">
              <a:rPr lang="en-US" smtClean="0"/>
              <a:t>101</a:t>
            </a:fld>
            <a:endParaRPr lang="en-US" dirty="0"/>
          </a:p>
        </p:txBody>
      </p:sp>
    </p:spTree>
    <p:extLst>
      <p:ext uri="{BB962C8B-B14F-4D97-AF65-F5344CB8AC3E}">
        <p14:creationId xmlns:p14="http://schemas.microsoft.com/office/powerpoint/2010/main" val="33447866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8" y="511175"/>
            <a:ext cx="6607175" cy="3717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D106-ABBD-4B4D-B3CF-627BC26A6081}" type="slidenum">
              <a:rPr lang="en-US" smtClean="0"/>
              <a:pPr/>
              <a:t>106</a:t>
            </a:fld>
            <a:endParaRPr lang="en-US" dirty="0">
              <a:latin typeface="Georgia" panose="02040502050405020303" pitchFamily="18" charset="0"/>
            </a:endParaRPr>
          </a:p>
        </p:txBody>
      </p:sp>
    </p:spTree>
    <p:extLst>
      <p:ext uri="{BB962C8B-B14F-4D97-AF65-F5344CB8AC3E}">
        <p14:creationId xmlns:p14="http://schemas.microsoft.com/office/powerpoint/2010/main" val="1879659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rebuchet MS" panose="020B0603020202020204" pitchFamily="34" charset="0"/>
                <a:ea typeface="+mn-ea"/>
                <a:cs typeface="+mn-cs"/>
              </a:rPr>
              <a:t>Each year school divisions must set aside a calculated share of their IDEA Part B 611 and 619 federal allocation to provide equitable services for students with disabilities who are placed in private schools by their parents or who are being home schooled.  This includes qualified religious, elementary and secondary, and home schools located in the division’s jurisdiction.</a:t>
            </a:r>
          </a:p>
          <a:p>
            <a:r>
              <a:rPr lang="en-US" sz="1200" kern="1200" dirty="0" smtClean="0">
                <a:solidFill>
                  <a:schemeClr val="tx1"/>
                </a:solidFill>
                <a:effectLst/>
                <a:latin typeface="Trebuchet MS" panose="020B0603020202020204" pitchFamily="34" charset="0"/>
                <a:ea typeface="+mn-ea"/>
                <a:cs typeface="+mn-cs"/>
              </a:rPr>
              <a:t> </a:t>
            </a:r>
          </a:p>
          <a:p>
            <a:r>
              <a:rPr lang="en-US" sz="1200" kern="1200" dirty="0" smtClean="0">
                <a:solidFill>
                  <a:schemeClr val="tx1"/>
                </a:solidFill>
                <a:effectLst/>
                <a:latin typeface="Trebuchet MS" panose="020B0603020202020204" pitchFamily="34" charset="0"/>
                <a:ea typeface="+mn-ea"/>
                <a:cs typeface="+mn-cs"/>
              </a:rPr>
              <a:t>In Virginia home-schooled is synonymous with “Home Instruction” as noted in the </a:t>
            </a:r>
            <a:r>
              <a:rPr lang="en-US" sz="1200" i="1" kern="1200" dirty="0" smtClean="0">
                <a:solidFill>
                  <a:schemeClr val="tx1"/>
                </a:solidFill>
                <a:effectLst/>
                <a:latin typeface="Trebuchet MS" panose="020B0603020202020204" pitchFamily="34" charset="0"/>
                <a:ea typeface="+mn-ea"/>
                <a:cs typeface="+mn-cs"/>
              </a:rPr>
              <a:t>Administrative Code of Virginia</a:t>
            </a:r>
            <a:r>
              <a:rPr lang="en-US" sz="1200" kern="1200" dirty="0" smtClean="0">
                <a:solidFill>
                  <a:schemeClr val="tx1"/>
                </a:solidFill>
                <a:effectLst/>
                <a:latin typeface="Trebuchet MS" panose="020B0603020202020204" pitchFamily="34" charset="0"/>
                <a:ea typeface="+mn-ea"/>
                <a:cs typeface="+mn-cs"/>
              </a:rPr>
              <a:t>.  However the </a:t>
            </a:r>
            <a:r>
              <a:rPr lang="en-US" sz="1200" i="1" kern="1200" dirty="0" smtClean="0">
                <a:solidFill>
                  <a:schemeClr val="tx1"/>
                </a:solidFill>
                <a:effectLst/>
                <a:latin typeface="Trebuchet MS" panose="020B0603020202020204" pitchFamily="34" charset="0"/>
                <a:ea typeface="+mn-ea"/>
                <a:cs typeface="+mn-cs"/>
              </a:rPr>
              <a:t>Code of Virginia</a:t>
            </a:r>
            <a:r>
              <a:rPr lang="en-US" sz="1200" kern="1200" dirty="0" smtClean="0">
                <a:solidFill>
                  <a:schemeClr val="tx1"/>
                </a:solidFill>
                <a:effectLst/>
                <a:latin typeface="Trebuchet MS" panose="020B0603020202020204" pitchFamily="34" charset="0"/>
                <a:ea typeface="+mn-ea"/>
                <a:cs typeface="+mn-cs"/>
              </a:rPr>
              <a:t> mandates certain criteria that parents must meet in order for the home-school to qualify.  For the purposes of this presentation the term “parentally placed private school children” includes “home-schooled </a:t>
            </a:r>
            <a:r>
              <a:rPr lang="en-US" sz="1200" kern="1200" dirty="0" err="1" smtClean="0">
                <a:solidFill>
                  <a:schemeClr val="tx1"/>
                </a:solidFill>
                <a:effectLst/>
                <a:latin typeface="Trebuchet MS" panose="020B0603020202020204" pitchFamily="34" charset="0"/>
                <a:ea typeface="+mn-ea"/>
                <a:cs typeface="+mn-cs"/>
              </a:rPr>
              <a:t>stu</a:t>
            </a:r>
            <a:endParaRPr lang="en-US" sz="1200" kern="1200" dirty="0" smtClean="0">
              <a:solidFill>
                <a:schemeClr val="tx1"/>
              </a:solidFill>
              <a:effectLst/>
              <a:latin typeface="Trebuchet MS" panose="020B0603020202020204" pitchFamily="34" charset="0"/>
              <a:ea typeface="+mn-ea"/>
              <a:cs typeface="+mn-cs"/>
            </a:endParaRPr>
          </a:p>
          <a:p>
            <a:r>
              <a:rPr lang="en-US" sz="1200" kern="1200" dirty="0" smtClean="0">
                <a:solidFill>
                  <a:schemeClr val="tx1"/>
                </a:solidFill>
                <a:effectLst/>
                <a:latin typeface="Trebuchet MS" panose="020B0603020202020204" pitchFamily="34" charset="0"/>
                <a:ea typeface="+mn-ea"/>
                <a:cs typeface="+mn-cs"/>
              </a:rPr>
              <a:t>dents. </a:t>
            </a:r>
          </a:p>
          <a:p>
            <a:endParaRPr lang="en-US" sz="1200" kern="1200" dirty="0" smtClean="0">
              <a:solidFill>
                <a:schemeClr val="tx1"/>
              </a:solidFill>
              <a:effectLst/>
              <a:latin typeface="+mn-lt"/>
              <a:ea typeface="+mn-ea"/>
              <a:cs typeface="+mn-cs"/>
            </a:endParaRPr>
          </a:p>
          <a:p>
            <a:pPr>
              <a:spcBef>
                <a:spcPts val="0"/>
              </a:spcBef>
            </a:pPr>
            <a:r>
              <a:rPr lang="en-US" sz="1200" dirty="0" smtClean="0">
                <a:solidFill>
                  <a:srgbClr val="00B0F0"/>
                </a:solidFill>
                <a:latin typeface="Trebuchet MS" panose="020B0603020202020204" pitchFamily="34" charset="0"/>
                <a:hlinkClick r:id="rId3"/>
              </a:rPr>
              <a:t>34 CFR §300.130 </a:t>
            </a:r>
            <a:endParaRPr lang="en-US" sz="1200" dirty="0" smtClean="0">
              <a:solidFill>
                <a:srgbClr val="00B0F0"/>
              </a:solidFill>
              <a:latin typeface="Trebuchet MS" panose="020B0603020202020204" pitchFamily="34" charset="0"/>
            </a:endParaRPr>
          </a:p>
          <a:p>
            <a:pPr>
              <a:spcBef>
                <a:spcPts val="0"/>
              </a:spcBef>
            </a:pPr>
            <a:r>
              <a:rPr lang="en-US" sz="1200" dirty="0" smtClean="0">
                <a:latin typeface="Trebuchet MS" panose="020B0603020202020204" pitchFamily="34" charset="0"/>
                <a:hlinkClick r:id="rId4"/>
              </a:rPr>
              <a:t>** VA Administrative Code 8VAC20-81.10 Definitions.</a:t>
            </a:r>
            <a:endParaRPr lang="en-US" sz="1200" dirty="0" smtClean="0">
              <a:latin typeface="Trebuchet MS" panose="020B0603020202020204" pitchFamily="34" charset="0"/>
            </a:endParaRPr>
          </a:p>
          <a:p>
            <a:pPr>
              <a:spcBef>
                <a:spcPts val="0"/>
              </a:spcBef>
            </a:pPr>
            <a:r>
              <a:rPr lang="en-US" sz="1200" dirty="0" smtClean="0">
                <a:latin typeface="Trebuchet MS" panose="020B0603020202020204" pitchFamily="34" charset="0"/>
                <a:hlinkClick r:id="rId5"/>
              </a:rPr>
              <a:t>***§ 22.1-254.1 of the Code of Virginia</a:t>
            </a:r>
            <a:r>
              <a:rPr lang="en-US" sz="1200" dirty="0" smtClean="0">
                <a:latin typeface="Trebuchet MS" panose="020B0603020202020204" pitchFamily="34" charset="0"/>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C262D9-81D9-4986-8104-69558C327533}" type="slidenum">
              <a:rPr lang="en-US" smtClean="0"/>
              <a:t>107</a:t>
            </a:fld>
            <a:endParaRPr lang="en-US"/>
          </a:p>
        </p:txBody>
      </p:sp>
    </p:spTree>
    <p:extLst>
      <p:ext uri="{BB962C8B-B14F-4D97-AF65-F5344CB8AC3E}">
        <p14:creationId xmlns:p14="http://schemas.microsoft.com/office/powerpoint/2010/main" val="28926903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parentally placed private school children that a school divisions must count in their PSA calculation include: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children who attend a private school and </a:t>
            </a:r>
            <a:r>
              <a:rPr lang="en-US" sz="1200" b="1" kern="1200" dirty="0" smtClean="0">
                <a:solidFill>
                  <a:schemeClr val="tx1"/>
                </a:solidFill>
                <a:effectLst/>
                <a:latin typeface="+mn-lt"/>
                <a:ea typeface="+mn-ea"/>
                <a:cs typeface="+mn-cs"/>
              </a:rPr>
              <a:t>have been evaluated and found eligible </a:t>
            </a:r>
            <a:r>
              <a:rPr lang="en-US" sz="1200" kern="1200" dirty="0" smtClean="0">
                <a:solidFill>
                  <a:schemeClr val="tx1"/>
                </a:solidFill>
                <a:effectLst/>
                <a:latin typeface="+mn-lt"/>
                <a:ea typeface="+mn-ea"/>
                <a:cs typeface="+mn-cs"/>
              </a:rPr>
              <a:t>for special education and related services but are not receiving services and</a:t>
            </a:r>
          </a:p>
          <a:p>
            <a:r>
              <a:rPr lang="en-US" sz="1200" b="1" kern="1200" dirty="0" smtClean="0">
                <a:solidFill>
                  <a:schemeClr val="tx1"/>
                </a:solidFill>
                <a:effectLst/>
                <a:latin typeface="+mn-lt"/>
                <a:ea typeface="+mn-ea"/>
                <a:cs typeface="+mn-cs"/>
              </a:rPr>
              <a:t>those children  found eligible and are receiving services through a developed services plan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LEA must determine the total number of</a:t>
            </a:r>
            <a:r>
              <a:rPr lang="en-US" sz="1200" b="1" kern="1200" dirty="0" smtClean="0">
                <a:solidFill>
                  <a:schemeClr val="tx1"/>
                </a:solidFill>
                <a:effectLst/>
                <a:latin typeface="+mn-lt"/>
                <a:ea typeface="+mn-ea"/>
                <a:cs typeface="+mn-cs"/>
              </a:rPr>
              <a:t> private</a:t>
            </a:r>
            <a:r>
              <a:rPr lang="en-US" sz="1200" kern="1200" dirty="0" smtClean="0">
                <a:solidFill>
                  <a:schemeClr val="tx1"/>
                </a:solidFill>
                <a:effectLst/>
                <a:latin typeface="+mn-lt"/>
                <a:ea typeface="+mn-ea"/>
                <a:cs typeface="+mn-cs"/>
              </a:rPr>
              <a:t> school children with disabilities who are enrolled by their parents in private elementary schools and secondary schools located in the school division</a:t>
            </a:r>
          </a:p>
          <a:p>
            <a:r>
              <a:rPr lang="en-US" sz="1200" kern="1200" dirty="0" smtClean="0">
                <a:solidFill>
                  <a:schemeClr val="tx1"/>
                </a:solidFill>
                <a:effectLst/>
                <a:latin typeface="+mn-lt"/>
                <a:ea typeface="+mn-ea"/>
                <a:cs typeface="+mn-cs"/>
              </a:rPr>
              <a:t>and the total number of children with disabilities enrolled in the </a:t>
            </a:r>
            <a:r>
              <a:rPr lang="en-US" sz="1200" b="1" kern="1200" dirty="0" smtClean="0">
                <a:solidFill>
                  <a:schemeClr val="tx1"/>
                </a:solidFill>
                <a:effectLst/>
                <a:latin typeface="+mn-lt"/>
                <a:ea typeface="+mn-ea"/>
                <a:cs typeface="+mn-cs"/>
              </a:rPr>
              <a:t>public and private </a:t>
            </a:r>
            <a:r>
              <a:rPr lang="en-US" sz="1200" kern="1200" dirty="0" smtClean="0">
                <a:solidFill>
                  <a:schemeClr val="tx1"/>
                </a:solidFill>
                <a:effectLst/>
                <a:latin typeface="+mn-lt"/>
                <a:ea typeface="+mn-ea"/>
                <a:cs typeface="+mn-cs"/>
              </a:rPr>
              <a:t>schools located in the jurisdiction of the school division.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Remember that students with disabilities attending a private school in the school division’s catchment area are to be counted by this school division regardless of where the child may reside.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Remember</a:t>
            </a:r>
            <a:r>
              <a:rPr lang="en-US" sz="1200" b="1" kern="1200" baseline="0" dirty="0" smtClean="0">
                <a:solidFill>
                  <a:schemeClr val="tx1"/>
                </a:solidFill>
                <a:effectLst/>
                <a:latin typeface="+mn-lt"/>
                <a:ea typeface="+mn-ea"/>
                <a:cs typeface="+mn-cs"/>
              </a:rPr>
              <a:t> that the child data is submitted in December and the school has verified the count.  If you need information please contact Karen Plunkett.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CC850FB-C9C3-4A46-94D2-A82417B66839}" type="slidenum">
              <a:rPr lang="en-US" smtClean="0"/>
              <a:t>108</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15816583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now that we’ve reviewed the timeline for spending the PSA funds, let’s walk through how the PSA is calculated.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where the efforts of the child find and the count of children eligible to receive special education and related services is used.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number of eligible students with disabilities in the public schools is added to the number of eligible students with disabilities in the private schools to get the total number of eligible children.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total of the two figures is the number used to determine the individual student portion of set-aside funds.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division’s total allocation for Part B 611 and 619 funds is one hundred and fifty-two thousand and five hundred dollars.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C850FB-C9C3-4A46-94D2-A82417B66839}" type="slidenum">
              <a:rPr lang="en-US" smtClean="0"/>
              <a:t>109</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2006556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total allocation is divided by the total number of eligible students (private and public) which comes to approximately $476.56 per student.  That amount is multiplied by the number of eligible parentally-placed children with disabilities to get the PSA. </a:t>
            </a:r>
            <a:endParaRPr lang="en-US" dirty="0"/>
          </a:p>
        </p:txBody>
      </p:sp>
      <p:sp>
        <p:nvSpPr>
          <p:cNvPr id="4" name="Slide Number Placeholder 3"/>
          <p:cNvSpPr>
            <a:spLocks noGrp="1"/>
          </p:cNvSpPr>
          <p:nvPr>
            <p:ph type="sldNum" sz="quarter" idx="10"/>
          </p:nvPr>
        </p:nvSpPr>
        <p:spPr/>
        <p:txBody>
          <a:bodyPr/>
          <a:lstStyle/>
          <a:p>
            <a:fld id="{2CC850FB-C9C3-4A46-94D2-A82417B66839}" type="slidenum">
              <a:rPr lang="en-US" smtClean="0"/>
              <a:t>110</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157205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31</a:t>
            </a:fld>
            <a:endParaRPr lang="en-US"/>
          </a:p>
        </p:txBody>
      </p:sp>
    </p:spTree>
    <p:extLst>
      <p:ext uri="{BB962C8B-B14F-4D97-AF65-F5344CB8AC3E}">
        <p14:creationId xmlns:p14="http://schemas.microsoft.com/office/powerpoint/2010/main" val="26830899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PSA amount of $9,531.25 is subtracted from the total allocation which lowers the available funds to the public school division. The school division must maintain a separate accounting of the PSA expenditures</a:t>
            </a:r>
            <a:r>
              <a:rPr lang="en-US" sz="1200" kern="1200" baseline="0" dirty="0" smtClean="0">
                <a:solidFill>
                  <a:schemeClr val="tx1"/>
                </a:solidFill>
                <a:effectLst/>
                <a:latin typeface="+mn-lt"/>
                <a:ea typeface="+mn-ea"/>
                <a:cs typeface="+mn-cs"/>
              </a:rPr>
              <a:t> and ensure documentation is retained for audit or monitoring purposes. </a:t>
            </a:r>
            <a:endParaRPr lang="en-US" dirty="0"/>
          </a:p>
        </p:txBody>
      </p:sp>
      <p:sp>
        <p:nvSpPr>
          <p:cNvPr id="4" name="Slide Number Placeholder 3"/>
          <p:cNvSpPr>
            <a:spLocks noGrp="1"/>
          </p:cNvSpPr>
          <p:nvPr>
            <p:ph type="sldNum" sz="quarter" idx="10"/>
          </p:nvPr>
        </p:nvSpPr>
        <p:spPr/>
        <p:txBody>
          <a:bodyPr/>
          <a:lstStyle/>
          <a:p>
            <a:fld id="{2CC850FB-C9C3-4A46-94D2-A82417B66839}" type="slidenum">
              <a:rPr lang="en-US" smtClean="0"/>
              <a:t>111</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23418333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example</a:t>
            </a:r>
          </a:p>
          <a:p>
            <a:r>
              <a:rPr lang="en-US" sz="1200" kern="1200" dirty="0" smtClean="0">
                <a:solidFill>
                  <a:schemeClr val="tx1"/>
                </a:solidFill>
                <a:effectLst/>
                <a:latin typeface="+mn-lt"/>
                <a:ea typeface="+mn-ea"/>
                <a:cs typeface="+mn-cs"/>
              </a:rPr>
              <a:t>Basically, an IDEA allocation is</a:t>
            </a:r>
            <a:r>
              <a:rPr lang="en-US" sz="1200" kern="1200" baseline="0" dirty="0" smtClean="0">
                <a:solidFill>
                  <a:schemeClr val="tx1"/>
                </a:solidFill>
                <a:effectLst/>
                <a:latin typeface="+mn-lt"/>
                <a:ea typeface="+mn-ea"/>
                <a:cs typeface="+mn-cs"/>
              </a:rPr>
              <a:t> for 27 months and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 school division does not spend all of the PSA funds in the first year of an IDEA Part B allocation then the remaining funds for special education and related services to children with disabilities placed by their parents in private schools must be carried –over for one additional year.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school division does not expend the entire PSA share of Part B funds by the end of the carry-over period then the school division may use the unexpended funds to pay for other allowable Part B expenditures for their public schools.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C850FB-C9C3-4A46-94D2-A82417B66839}" type="slidenum">
              <a:rPr lang="en-US" smtClean="0"/>
              <a:t>112</a:t>
            </a:fld>
            <a:endParaRPr lang="en-US"/>
          </a:p>
        </p:txBody>
      </p:sp>
    </p:spTree>
    <p:extLst>
      <p:ext uri="{BB962C8B-B14F-4D97-AF65-F5344CB8AC3E}">
        <p14:creationId xmlns:p14="http://schemas.microsoft.com/office/powerpoint/2010/main" val="33764009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The 2021-22 Proportionate Set-Aside Guidance Document on the Office</a:t>
            </a:r>
            <a:r>
              <a:rPr lang="en-US" sz="1200" b="0" kern="1200" baseline="0" dirty="0" smtClean="0">
                <a:solidFill>
                  <a:schemeClr val="tx1"/>
                </a:solidFill>
                <a:effectLst/>
                <a:latin typeface="+mn-lt"/>
                <a:ea typeface="+mn-ea"/>
                <a:cs typeface="+mn-cs"/>
              </a:rPr>
              <a:t> of Special Education Grants and Budget Web page is the place to start.  There is also a link to this guide in the Supt’s. Memo  #298-21 dated October 22, 2021 on PSA submission.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The guide will provide a very clear process for submitting the verified report and approval by the School Division Superintendent.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As you can see on the slide in order to access the PSA</a:t>
            </a:r>
            <a:r>
              <a:rPr lang="en-US" b="0" baseline="0" dirty="0" smtClean="0"/>
              <a:t> worksheet and reports you must first sign into SSWS.  Then click on the Special Education Proportionate Set-Aside Application.  A window will pop up that indicates when the submission window will close.  On the right side of that page you will be able to click on “Worksheet” or “Reports”.  The Worksheet allows you to view the current data and “Reports”  allows you to view past PSA verified submissions. </a:t>
            </a:r>
            <a:endParaRPr lang="en-US" b="0"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2CC850FB-C9C3-4A46-94D2-A82417B66839}" type="slidenum">
              <a:rPr lang="en-US" smtClean="0"/>
              <a:t>113</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22065776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screen shot of a submitted approved PSA report.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Don’t forget that the report is not submitted to VDOE until the Superintendent or Designee approves or disapproves and</a:t>
            </a:r>
            <a:r>
              <a:rPr lang="en-US" sz="1200" kern="1200" baseline="0" dirty="0" smtClean="0">
                <a:solidFill>
                  <a:schemeClr val="tx1"/>
                </a:solidFill>
                <a:effectLst/>
                <a:latin typeface="+mn-lt"/>
                <a:ea typeface="+mn-ea"/>
                <a:cs typeface="+mn-cs"/>
              </a:rPr>
              <a:t> clicks the submit button. </a:t>
            </a:r>
            <a:r>
              <a:rPr lang="en-US" sz="1200" kern="1200" dirty="0" smtClean="0">
                <a:solidFill>
                  <a:schemeClr val="tx1"/>
                </a:solidFill>
                <a:effectLst/>
                <a:latin typeface="+mn-lt"/>
                <a:ea typeface="+mn-ea"/>
                <a:cs typeface="+mn-cs"/>
              </a:rPr>
              <a:t> If the report is approved then the submission is completed and the collection window will close. If the report is not approved then the collection window is re-opened and resubmission is required.  An explanation is required for disapproved submissions.</a:t>
            </a:r>
            <a:r>
              <a:rPr lang="en-US" sz="1200" kern="1200" baseline="0" dirty="0" smtClean="0">
                <a:solidFill>
                  <a:schemeClr val="tx1"/>
                </a:solidFill>
                <a:effectLst/>
                <a:latin typeface="+mn-lt"/>
                <a:ea typeface="+mn-ea"/>
                <a:cs typeface="+mn-cs"/>
              </a:rPr>
              <a:t>  Once again VDOE will need to be contacted to open the collection window.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CC850FB-C9C3-4A46-94D2-A82417B66839}" type="slidenum">
              <a:rPr lang="en-US" smtClean="0"/>
              <a:t>114</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33426868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next section discusses what not to do with PSA funds and what is allowable.  </a:t>
            </a:r>
            <a:endParaRPr lang="en-US" dirty="0"/>
          </a:p>
        </p:txBody>
      </p:sp>
      <p:sp>
        <p:nvSpPr>
          <p:cNvPr id="4" name="Slide Number Placeholder 3"/>
          <p:cNvSpPr>
            <a:spLocks noGrp="1"/>
          </p:cNvSpPr>
          <p:nvPr>
            <p:ph type="sldNum" sz="quarter" idx="10"/>
          </p:nvPr>
        </p:nvSpPr>
        <p:spPr/>
        <p:txBody>
          <a:bodyPr/>
          <a:lstStyle/>
          <a:p>
            <a:fld id="{2CC850FB-C9C3-4A46-94D2-A82417B66839}" type="slidenum">
              <a:rPr lang="en-US" smtClean="0"/>
              <a:t>115</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36547878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Can the school division give the proportionate share of funds to the private school to provide equitable services?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 The control of funds used to provide special education services and the control of materials, equipment, and property purchased with those funds is the sole responsibility of the public school division.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The school division may not use these </a:t>
            </a:r>
            <a:r>
              <a:rPr lang="en-US" sz="1200" kern="1200" dirty="0" smtClean="0">
                <a:solidFill>
                  <a:schemeClr val="tx1"/>
                </a:solidFill>
                <a:effectLst/>
                <a:latin typeface="+mn-lt"/>
                <a:ea typeface="+mn-ea"/>
                <a:cs typeface="+mn-cs"/>
              </a:rPr>
              <a:t>funds to finance the existing level of instruction in a private school or to otherwise benefit the private school.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LEA use of these funds can only be used to meet the special education and related services needs of parentally-placed private school children with disabilities,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but not for meeting—</a:t>
            </a:r>
          </a:p>
          <a:p>
            <a:pPr marL="228600" indent="-228600">
              <a:buAutoNum type="arabicParenBoth"/>
            </a:pPr>
            <a:r>
              <a:rPr lang="en-US" sz="1200" kern="1200" dirty="0" smtClean="0">
                <a:solidFill>
                  <a:schemeClr val="tx1"/>
                </a:solidFill>
                <a:effectLst/>
                <a:latin typeface="+mn-lt"/>
                <a:ea typeface="+mn-ea"/>
                <a:cs typeface="+mn-cs"/>
              </a:rPr>
              <a:t>The needs of a private school; 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The general needs of the students enrolled in the private school.</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Supplement, not supplant.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State and local funds may supplement and in no case supplant the proportionate amount of Federal funds required to be expended for parentally-placed private school children with disabilities.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 other words: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PSA set-aside calculated amount of the school division’s total IDEA allocation must be spent first and if there are additional cost for</a:t>
            </a:r>
            <a:r>
              <a:rPr lang="en-US" sz="1200" kern="1200" baseline="0" dirty="0" smtClean="0">
                <a:solidFill>
                  <a:schemeClr val="tx1"/>
                </a:solidFill>
                <a:effectLst/>
                <a:latin typeface="+mn-lt"/>
                <a:ea typeface="+mn-ea"/>
                <a:cs typeface="+mn-cs"/>
              </a:rPr>
              <a:t> private school placed eligible student </a:t>
            </a:r>
            <a:r>
              <a:rPr lang="en-US" sz="1200" kern="1200" dirty="0" smtClean="0">
                <a:solidFill>
                  <a:schemeClr val="tx1"/>
                </a:solidFill>
                <a:effectLst/>
                <a:latin typeface="+mn-lt"/>
                <a:ea typeface="+mn-ea"/>
                <a:cs typeface="+mn-cs"/>
              </a:rPr>
              <a:t>then local and state dollars can be used</a:t>
            </a:r>
            <a:r>
              <a:rPr lang="en-US" sz="1200" kern="1200" baseline="0" dirty="0" smtClean="0">
                <a:solidFill>
                  <a:schemeClr val="tx1"/>
                </a:solidFill>
                <a:effectLst/>
                <a:latin typeface="+mn-lt"/>
                <a:ea typeface="+mn-ea"/>
                <a:cs typeface="+mn-cs"/>
              </a:rPr>
              <a:t> but </a:t>
            </a:r>
            <a:r>
              <a:rPr lang="en-US" sz="1200" b="1" kern="1200" baseline="0" dirty="0" smtClean="0">
                <a:solidFill>
                  <a:schemeClr val="tx1"/>
                </a:solidFill>
                <a:effectLst/>
                <a:latin typeface="+mn-lt"/>
                <a:ea typeface="+mn-ea"/>
                <a:cs typeface="+mn-cs"/>
              </a:rPr>
              <a:t>public schools are not required to spend additional local or state dollars. </a:t>
            </a:r>
            <a:r>
              <a:rPr lang="en-US" sz="1200" b="1" kern="1200" dirty="0" smtClean="0">
                <a:solidFill>
                  <a:schemeClr val="tx1"/>
                </a:solidFill>
                <a:effectLst/>
                <a:latin typeface="+mn-lt"/>
                <a:ea typeface="+mn-ea"/>
                <a:cs typeface="+mn-cs"/>
              </a:rPr>
              <a:t> </a:t>
            </a:r>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C850FB-C9C3-4A46-94D2-A82417B66839}" type="slidenum">
              <a:rPr lang="en-US" smtClean="0"/>
              <a:t>116</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41170568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identified these children may be provided various screenings, such as hearing, vision and scoliosis, speech, voice, language, fine and gross motor functions, and screenings for instructional purposes </a:t>
            </a:r>
            <a:r>
              <a:rPr lang="en-US" sz="1200" b="1" kern="1200" dirty="0" smtClean="0">
                <a:solidFill>
                  <a:schemeClr val="tx1"/>
                </a:solidFill>
                <a:effectLst/>
                <a:latin typeface="+mn-lt"/>
                <a:ea typeface="+mn-ea"/>
                <a:cs typeface="+mn-cs"/>
              </a:rPr>
              <a:t>to determine if a referral for an evaluation for special education and related services is indicated. </a:t>
            </a:r>
            <a:endParaRPr lang="en-US" sz="1200" kern="1200" dirty="0" smtClean="0">
              <a:solidFill>
                <a:schemeClr val="tx1"/>
              </a:solidFill>
              <a:effectLst/>
              <a:latin typeface="+mn-lt"/>
              <a:ea typeface="+mn-ea"/>
              <a:cs typeface="+mn-cs"/>
            </a:endParaRPr>
          </a:p>
          <a:p>
            <a:endParaRPr lang="en-US" dirty="0" smtClean="0"/>
          </a:p>
          <a:p>
            <a:r>
              <a:rPr lang="en-US" b="1" dirty="0" smtClean="0"/>
              <a:t>However, the cost of carrying out the child find requirements, including student</a:t>
            </a:r>
            <a:r>
              <a:rPr lang="en-US" b="1" baseline="0" dirty="0" smtClean="0"/>
              <a:t>  screenings or </a:t>
            </a:r>
            <a:r>
              <a:rPr lang="en-US" b="1" dirty="0" smtClean="0"/>
              <a:t>evaluation costs, may not be considered in determining if the school division has met its financial set aside obligation under the PSA regulation (34 CFR 300.133).</a:t>
            </a:r>
            <a:r>
              <a:rPr lang="en-US" b="1" baseline="0" dirty="0" smtClean="0"/>
              <a:t>  In other words the child-find process may not be funded with PSA funds.</a:t>
            </a:r>
          </a:p>
          <a:p>
            <a:endParaRPr lang="en-US" b="1" baseline="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2CC850FB-C9C3-4A46-94D2-A82417B66839}" type="slidenum">
              <a:rPr lang="en-US" smtClean="0"/>
              <a:t>117</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41135117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1" kern="1200" dirty="0" smtClean="0">
                <a:solidFill>
                  <a:schemeClr val="tx1"/>
                </a:solidFill>
                <a:effectLst/>
                <a:latin typeface="+mn-lt"/>
                <a:ea typeface="+mn-ea"/>
                <a:cs typeface="+mn-cs"/>
              </a:rPr>
              <a:t>The school division as stated earlier may not use the PSA set-aside amount to carry out the child find requirements, including cost for administration, personnel, and screenings or evaluations.</a:t>
            </a: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§300.143   Separate classes prohibited.</a:t>
            </a:r>
          </a:p>
          <a:p>
            <a:r>
              <a:rPr lang="en-US" sz="1200" b="1" kern="1200" dirty="0" smtClean="0">
                <a:solidFill>
                  <a:schemeClr val="tx1"/>
                </a:solidFill>
                <a:effectLst/>
                <a:latin typeface="+mn-lt"/>
                <a:ea typeface="+mn-ea"/>
                <a:cs typeface="+mn-cs"/>
              </a:rPr>
              <a:t>A school division may not use funds available under section 611 or 619 of the Act for classes that are organized separately on the basis of school enrollment or religion of the children if—'</a:t>
            </a:r>
          </a:p>
          <a:p>
            <a:r>
              <a:rPr lang="en-US" sz="1200" b="1" kern="1200" dirty="0" smtClean="0">
                <a:solidFill>
                  <a:schemeClr val="tx1"/>
                </a:solidFill>
                <a:effectLst/>
                <a:latin typeface="+mn-lt"/>
                <a:ea typeface="+mn-ea"/>
                <a:cs typeface="+mn-cs"/>
              </a:rPr>
              <a:t>(a) The classes are at the same site; and</a:t>
            </a:r>
          </a:p>
          <a:p>
            <a:r>
              <a:rPr lang="en-US" sz="1200" b="1" kern="1200" dirty="0" smtClean="0">
                <a:solidFill>
                  <a:schemeClr val="tx1"/>
                </a:solidFill>
                <a:effectLst/>
                <a:latin typeface="+mn-lt"/>
                <a:ea typeface="+mn-ea"/>
                <a:cs typeface="+mn-cs"/>
              </a:rPr>
              <a:t>(b) The classes include children enrolled in public schools and children enrolled in private schools.     </a:t>
            </a:r>
          </a:p>
          <a:p>
            <a:endParaRPr lang="en-US" sz="1200" kern="1200" dirty="0" smtClean="0">
              <a:solidFill>
                <a:schemeClr val="tx1"/>
              </a:solidFill>
              <a:effectLst/>
              <a:latin typeface="+mn-lt"/>
              <a:ea typeface="+mn-ea"/>
              <a:cs typeface="+mn-cs"/>
            </a:endParaRPr>
          </a:p>
          <a:p>
            <a:pPr marL="0" indent="0">
              <a:buClr>
                <a:schemeClr val="tx1"/>
              </a:buClr>
              <a:buSzPct val="104000"/>
              <a:buFontTx/>
              <a:buNone/>
            </a:pPr>
            <a:r>
              <a:rPr lang="en-US" b="1" dirty="0" smtClean="0">
                <a:latin typeface="Trebuchet MS" panose="020B0603020202020204" pitchFamily="34" charset="0"/>
              </a:rPr>
              <a:t>Funds must not benefit a private school </a:t>
            </a:r>
            <a:r>
              <a:rPr lang="en-US" sz="1400" dirty="0" smtClean="0">
                <a:latin typeface="Trebuchet MS" panose="020B0603020202020204" pitchFamily="34" charset="0"/>
                <a:hlinkClick r:id="rId3"/>
              </a:rPr>
              <a:t>(34 CFR § 300.141) </a:t>
            </a:r>
            <a:endParaRPr lang="en-US" sz="1400" dirty="0" smtClean="0">
              <a:latin typeface="Trebuchet MS" panose="020B0603020202020204" pitchFamily="34" charset="0"/>
            </a:endParaRPr>
          </a:p>
          <a:p>
            <a:pPr marL="1028700" lvl="1" indent="-342900">
              <a:buClr>
                <a:schemeClr val="tx1"/>
              </a:buClr>
              <a:buSzPct val="104000"/>
              <a:buFont typeface="Wingdings" panose="05000000000000000000" pitchFamily="2" charset="2"/>
              <a:buChar char="ü"/>
            </a:pPr>
            <a:r>
              <a:rPr lang="en-US" dirty="0" smtClean="0">
                <a:latin typeface="Trebuchet MS" panose="020B0603020202020204" pitchFamily="34" charset="0"/>
              </a:rPr>
              <a:t>Repairs of private school facilities </a:t>
            </a:r>
          </a:p>
          <a:p>
            <a:pPr marL="1028700" lvl="1" indent="-342900">
              <a:buClr>
                <a:schemeClr val="tx1"/>
              </a:buClr>
              <a:buSzPct val="104000"/>
              <a:buFont typeface="Wingdings" panose="05000000000000000000" pitchFamily="2" charset="2"/>
              <a:buChar char="ü"/>
            </a:pPr>
            <a:r>
              <a:rPr lang="en-US" dirty="0" smtClean="0">
                <a:latin typeface="Trebuchet MS" panose="020B0603020202020204" pitchFamily="34" charset="0"/>
              </a:rPr>
              <a:t>Minor remodeling of private school facilities</a:t>
            </a:r>
          </a:p>
          <a:p>
            <a:pPr marL="1028700" lvl="1" indent="-342900">
              <a:buClr>
                <a:schemeClr val="tx1"/>
              </a:buClr>
              <a:buSzPct val="104000"/>
              <a:buFont typeface="Wingdings" panose="05000000000000000000" pitchFamily="2" charset="2"/>
              <a:buChar char="ü"/>
            </a:pPr>
            <a:r>
              <a:rPr lang="en-US" dirty="0" smtClean="0">
                <a:latin typeface="Trebuchet MS" panose="020B0603020202020204" pitchFamily="34" charset="0"/>
              </a:rPr>
              <a:t>Construction of private school facilities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C850FB-C9C3-4A46-94D2-A82417B66839}" type="slidenum">
              <a:rPr lang="en-US" smtClean="0"/>
              <a:t>118</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22584689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 parentally-placed private school child with a disability who has been designated to receive services must have a service plan. The plan must describe the specific special education services that the school division will provide and where the services will be provided.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service plan is not the same as an Individual Education Plan or an IEP that eligible students attending a public school are entitled to receive.  The school division, however, to the extent appropriate, must develop, review, and revise service plans consistent with a timeline similar to an IEP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The service development plan and monitoring process includes, but is not limited to, inviting private school representatives and parents to the meetings to develop, monitor and change service plans.  This includes participation of parents who reside in another state and the child attends a non-public school in the school division’s jurisdiction.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IDEA does not require that a parent provide written consent to a service plan.  Parents may refuse services proposed in a service plan. However, the school division must</a:t>
            </a:r>
            <a:r>
              <a:rPr lang="en-US" sz="1200" kern="1200" baseline="0" dirty="0" smtClean="0">
                <a:solidFill>
                  <a:schemeClr val="tx1"/>
                </a:solidFill>
                <a:effectLst/>
                <a:latin typeface="+mn-lt"/>
                <a:ea typeface="+mn-ea"/>
                <a:cs typeface="+mn-cs"/>
              </a:rPr>
              <a:t> continue to count the child as a private placed student eligible but not receiving services.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 service plan should reflect only the</a:t>
            </a:r>
            <a:r>
              <a:rPr lang="en-US" sz="1200" b="1" kern="1200" baseline="0" dirty="0" smtClean="0">
                <a:solidFill>
                  <a:schemeClr val="tx1"/>
                </a:solidFill>
                <a:effectLst/>
                <a:latin typeface="+mn-lt"/>
                <a:ea typeface="+mn-ea"/>
                <a:cs typeface="+mn-cs"/>
              </a:rPr>
              <a:t> allowable </a:t>
            </a:r>
            <a:r>
              <a:rPr lang="en-US" sz="1200" b="1" kern="1200" dirty="0" smtClean="0">
                <a:solidFill>
                  <a:schemeClr val="tx1"/>
                </a:solidFill>
                <a:effectLst/>
                <a:latin typeface="+mn-lt"/>
                <a:ea typeface="+mn-ea"/>
                <a:cs typeface="+mn-cs"/>
              </a:rPr>
              <a:t>services the school division will provide to a parentally placed private school child with a disability who is eligible to receive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C850FB-C9C3-4A46-94D2-A82417B66839}" type="slidenum">
              <a:rPr lang="en-US" smtClean="0"/>
              <a:t>119</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9016140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following slides we will review allowable expenses for direct and indirect services.  However, it is important to note again that these federal funds are never given directly to private schools. For all direct and indirect services the school divisions must remain in control, track the expenditures from the PSA amount, and select the PSA tab in the Online Management Education Grant Act system “OMEGA” when requesting reimbursement from VDOE for these funds.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C850FB-C9C3-4A46-94D2-A82417B66839}" type="slidenum">
              <a:rPr lang="en-US" smtClean="0"/>
              <a:t>120</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3500434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32</a:t>
            </a:fld>
            <a:endParaRPr lang="en-US"/>
          </a:p>
        </p:txBody>
      </p:sp>
    </p:spTree>
    <p:extLst>
      <p:ext uri="{BB962C8B-B14F-4D97-AF65-F5344CB8AC3E}">
        <p14:creationId xmlns:p14="http://schemas.microsoft.com/office/powerpoint/2010/main" val="30938399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provision of equitable services must be only for those students found eligible in the private school.  The services identified in the service plan may be provided by employees of a public school division or through an individual, association, agency, organization, or other entity contracted by the public school division. However, parentally-placed private school children with disabilities may receive a different amount of services than children with disabilities in public schools.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School divisions may use IDEA federal funds to facilitate a private school student’s access to services in a number of ways. School divisions may provide services on site at the private school, at a public or neutral site convenient to the private school, or provide services on public school grounds, and may contract for the provision of services at an appropriate site, ensuring that transportation is provided for the students. Often, private schools welcome the opportunity to facilitate students’ access to services at their site.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Use of personnel.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school division may use funds available to make public school personnel available to provide services for parentally-placed private school children with disabilities if those services are not normally provided by the private school.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school division may pay for the services of an employee of a private school to provide services if—</a:t>
            </a:r>
          </a:p>
          <a:p>
            <a:pPr marL="685800" lvl="1" indent="-228600">
              <a:buFont typeface="+mj-lt"/>
              <a:buAutoNum type="arabicPeriod"/>
            </a:pPr>
            <a:r>
              <a:rPr lang="en-US" sz="1200" kern="1200" dirty="0" smtClean="0">
                <a:solidFill>
                  <a:schemeClr val="tx1"/>
                </a:solidFill>
                <a:effectLst/>
                <a:latin typeface="+mn-lt"/>
                <a:ea typeface="+mn-ea"/>
                <a:cs typeface="+mn-cs"/>
              </a:rPr>
              <a:t>The employee performs the services outside of his or her regular hours of duty; and</a:t>
            </a:r>
          </a:p>
          <a:p>
            <a:pPr marL="685800" lvl="1" indent="-228600">
              <a:buFont typeface="+mj-lt"/>
              <a:buAutoNum type="arabicPeriod"/>
            </a:pPr>
            <a:r>
              <a:rPr lang="en-US" sz="1200" kern="1200" dirty="0" smtClean="0">
                <a:solidFill>
                  <a:schemeClr val="tx1"/>
                </a:solidFill>
                <a:effectLst/>
                <a:latin typeface="+mn-lt"/>
                <a:ea typeface="+mn-ea"/>
                <a:cs typeface="+mn-cs"/>
              </a:rPr>
              <a:t>The employee performs the services under the public school division’s supervision and control.</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C850FB-C9C3-4A46-94D2-A82417B66839}" type="slidenum">
              <a:rPr lang="en-US" smtClean="0"/>
              <a:t>121</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40724014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Equipment and Materials</a:t>
            </a:r>
          </a:p>
          <a:p>
            <a:r>
              <a:rPr lang="en-US" sz="1200" kern="1200" dirty="0" smtClean="0">
                <a:solidFill>
                  <a:schemeClr val="tx1"/>
                </a:solidFill>
                <a:effectLst/>
                <a:latin typeface="+mn-lt"/>
                <a:ea typeface="+mn-ea"/>
                <a:cs typeface="+mn-cs"/>
              </a:rPr>
              <a:t>The school division must control and administer PSA funds to provide special education and related services. This includes the oversight of all materials, equipment, and property purchased with those funds including, but not limited to, ownership of and rights to such materials, equipment, and property.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Equipment and supplies may be placed in a private school for a period of time only to service eligible individual students and only if the equipment and supplies can be removed without remodeling the private school facility. The school division must remove such equipment and supplies when no longer serving those students or if the equipment and supplies are being used in an unauthorized manner.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School divisions may not use funds for any repairs, minor remodeling, or construction of private school facilities.</a:t>
            </a:r>
          </a:p>
          <a:p>
            <a:r>
              <a:rPr lang="en-US" sz="1200" kern="1200" dirty="0" smtClean="0">
                <a:solidFill>
                  <a:schemeClr val="tx1"/>
                </a:solidFill>
                <a:effectLst/>
                <a:latin typeface="+mn-lt"/>
                <a:ea typeface="+mn-ea"/>
                <a:cs typeface="+mn-cs"/>
              </a:rPr>
              <a:t>If equipment and/or materials are needed for accommodation then the school division may purchase the items for use by the private school.  However, the items remain the property of the school division and when the equipment is no longer needed then it should be returned to the school division.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record of the equipment purchased and loaned to the private school must be maintained by the school division and acknowledged in a signed document by the private school.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Training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school division may arrange/provide trainings to the private school teacher and/or personnel and they may be invited to attend school division trainings.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 of services and transportation.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Service Delivery (Including On-site) Services may be provided on the premises of private schools, including religious, elementary and secondary schools, to the extent consistent with state and federal laws. This may be less costly in terms of transportation, and may be more appropriate for some children. Providing on-site services could help eliminate the need to transport children to and from services. Services may also be provided at an alternate location in a manner deemed appropriate by the school division.</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it is necessary for a parentally placed child to benefit from or participate in the services provided under the service plan, he or she must be provided with transportation from the school or the home to a site other than the private school; and from the service site to the private school, or to the child’s home, depending on the timing of the services. The cost of this transportation may be included in calculating whether the LEA has met the expenditure requirements of the proportionate share.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School divisions are not required to provide transportation from the child’s home to the private school.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C850FB-C9C3-4A46-94D2-A82417B66839}" type="slidenum">
              <a:rPr lang="en-US" smtClean="0"/>
              <a:t>122</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37187755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’ll now discuss Tips and Rules for getting PSA reimbursements from VDOE.</a:t>
            </a:r>
            <a:endParaRPr lang="en-US" dirty="0"/>
          </a:p>
        </p:txBody>
      </p:sp>
      <p:sp>
        <p:nvSpPr>
          <p:cNvPr id="4" name="Slide Number Placeholder 3"/>
          <p:cNvSpPr>
            <a:spLocks noGrp="1"/>
          </p:cNvSpPr>
          <p:nvPr>
            <p:ph type="sldNum" sz="quarter" idx="10"/>
          </p:nvPr>
        </p:nvSpPr>
        <p:spPr/>
        <p:txBody>
          <a:bodyPr/>
          <a:lstStyle/>
          <a:p>
            <a:fld id="{2CC850FB-C9C3-4A46-94D2-A82417B66839}" type="slidenum">
              <a:rPr lang="en-US" smtClean="0"/>
              <a:t>123</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1013804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eorgia" panose="02040502050405020303" pitchFamily="18" charset="0"/>
              </a:rPr>
              <a:t>PSA funds must be tracked separately by the school division to ensure they meet the required allotted funding for PSA.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Georgia" panose="02040502050405020303" pitchFamily="18" charset="0"/>
              </a:rPr>
              <a:t>Remember</a:t>
            </a:r>
            <a:r>
              <a:rPr lang="en-US" baseline="0" dirty="0" smtClean="0">
                <a:solidFill>
                  <a:schemeClr val="tx1"/>
                </a:solidFill>
                <a:latin typeface="Georgia" panose="02040502050405020303" pitchFamily="18" charset="0"/>
              </a:rPr>
              <a:t> that the amount submitted in the Annual Plan is only an estimate…the actual amount the school division should  set-aside (reserve) is in this PSA calculation.   </a:t>
            </a:r>
            <a:endParaRPr lang="en-US" dirty="0" smtClean="0">
              <a:solidFill>
                <a:schemeClr val="tx1"/>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Georgia" panose="02040502050405020303" pitchFamily="18" charset="0"/>
            </a:endParaRPr>
          </a:p>
          <a:p>
            <a:r>
              <a:rPr lang="en-US" sz="1200" u="sng" kern="1200" dirty="0" smtClean="0">
                <a:solidFill>
                  <a:schemeClr val="tx1"/>
                </a:solidFill>
                <a:effectLst/>
                <a:latin typeface="+mn-lt"/>
                <a:ea typeface="+mn-ea"/>
                <a:cs typeface="+mn-cs"/>
              </a:rPr>
              <a:t>Do not</a:t>
            </a:r>
            <a:r>
              <a:rPr lang="en-US" sz="1200" kern="1200" dirty="0" smtClean="0">
                <a:solidFill>
                  <a:schemeClr val="tx1"/>
                </a:solidFill>
                <a:effectLst/>
                <a:latin typeface="+mn-lt"/>
                <a:ea typeface="+mn-ea"/>
                <a:cs typeface="+mn-cs"/>
              </a:rPr>
              <a:t> spend more than the Federal PSA set-aside amount for parentally placed private school children...but additional local and state funds may be spent on parentally placed private school students,</a:t>
            </a:r>
            <a:r>
              <a:rPr lang="en-US" sz="1200" kern="1200" baseline="0" dirty="0" smtClean="0">
                <a:solidFill>
                  <a:schemeClr val="tx1"/>
                </a:solidFill>
                <a:effectLst/>
                <a:latin typeface="+mn-lt"/>
                <a:ea typeface="+mn-ea"/>
                <a:cs typeface="+mn-cs"/>
              </a:rPr>
              <a:t> however school divisions are not required to do so.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set-aside funds must be used for the purpose of PSA. With one exception if all the funds have not been used during years one and two of the allocation then the remainder may be used for public schools.   </a:t>
            </a:r>
          </a:p>
          <a:p>
            <a:endParaRPr lang="en-US" dirty="0"/>
          </a:p>
        </p:txBody>
      </p:sp>
      <p:sp>
        <p:nvSpPr>
          <p:cNvPr id="4" name="Slide Number Placeholder 3"/>
          <p:cNvSpPr>
            <a:spLocks noGrp="1"/>
          </p:cNvSpPr>
          <p:nvPr>
            <p:ph type="sldNum" sz="quarter" idx="10"/>
          </p:nvPr>
        </p:nvSpPr>
        <p:spPr/>
        <p:txBody>
          <a:bodyPr/>
          <a:lstStyle/>
          <a:p>
            <a:fld id="{2CC850FB-C9C3-4A46-94D2-A82417B66839}" type="slidenum">
              <a:rPr lang="en-US" smtClean="0"/>
              <a:t>124</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36370909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requesting reimbursements, use the drop down button in OMEGA to identify Proportionate Set-Aside (PSA) related expenditures.</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Be sure to remember the carry-over provision of twelve months.  If after the twelve months there are funds left in the PSA that was not spent by the private schools then it should be used by the public school division.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 sure</a:t>
            </a:r>
            <a:r>
              <a:rPr lang="en-US" sz="1200" kern="1200" baseline="0" dirty="0" smtClean="0">
                <a:solidFill>
                  <a:schemeClr val="tx1"/>
                </a:solidFill>
                <a:effectLst/>
                <a:latin typeface="+mn-lt"/>
                <a:ea typeface="+mn-ea"/>
                <a:cs typeface="+mn-cs"/>
              </a:rPr>
              <a:t> not to close out funds without making sure the PSA funds are spent.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C850FB-C9C3-4A46-94D2-A82417B66839}" type="slidenum">
              <a:rPr lang="en-US" smtClean="0"/>
              <a:t>125</a:t>
            </a:fld>
            <a:endParaRPr lang="en-US"/>
          </a:p>
        </p:txBody>
      </p:sp>
      <p:sp>
        <p:nvSpPr>
          <p:cNvPr id="5" name="Header Placeholder 4"/>
          <p:cNvSpPr>
            <a:spLocks noGrp="1"/>
          </p:cNvSpPr>
          <p:nvPr>
            <p:ph type="hdr" sz="quarter" idx="11"/>
          </p:nvPr>
        </p:nvSpPr>
        <p:spPr/>
        <p:txBody>
          <a:bodyPr/>
          <a:lstStyle/>
          <a:p>
            <a:r>
              <a:rPr lang="en-US" smtClean="0"/>
              <a:t>Proportionate Set-Aside - IDEA Fiscal Management  2021-2022</a:t>
            </a:r>
            <a:endParaRPr lang="en-US"/>
          </a:p>
        </p:txBody>
      </p:sp>
    </p:spTree>
    <p:extLst>
      <p:ext uri="{BB962C8B-B14F-4D97-AF65-F5344CB8AC3E}">
        <p14:creationId xmlns:p14="http://schemas.microsoft.com/office/powerpoint/2010/main" val="38310918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rebuchet MS" panose="020B0603020202020204" pitchFamily="34" charset="0"/>
                <a:ea typeface="+mn-ea"/>
                <a:cs typeface="+mn-cs"/>
              </a:rPr>
              <a:t>Each year school divisions must set aside a calculated share of their IDEA Part B 611 and 619 federal allocation to provide equitable services for students with disabilities who are placed in private schools by their parents or who are being home schooled.  This includes qualified religious, elementary and secondary, and home schools located in the division’s jurisdiction.</a:t>
            </a:r>
          </a:p>
          <a:p>
            <a:r>
              <a:rPr lang="en-US" sz="1200" kern="1200" dirty="0" smtClean="0">
                <a:solidFill>
                  <a:schemeClr val="tx1"/>
                </a:solidFill>
                <a:effectLst/>
                <a:latin typeface="Trebuchet MS" panose="020B0603020202020204" pitchFamily="34" charset="0"/>
                <a:ea typeface="+mn-ea"/>
                <a:cs typeface="+mn-cs"/>
              </a:rPr>
              <a:t> </a:t>
            </a:r>
          </a:p>
          <a:p>
            <a:r>
              <a:rPr lang="en-US" sz="1200" kern="1200" dirty="0" smtClean="0">
                <a:solidFill>
                  <a:schemeClr val="tx1"/>
                </a:solidFill>
                <a:effectLst/>
                <a:latin typeface="Trebuchet MS" panose="020B0603020202020204" pitchFamily="34" charset="0"/>
                <a:ea typeface="+mn-ea"/>
                <a:cs typeface="+mn-cs"/>
              </a:rPr>
              <a:t>In Virginia home-schooled is synonymous with “Home Instruction” as noted in the </a:t>
            </a:r>
            <a:r>
              <a:rPr lang="en-US" sz="1200" i="1" kern="1200" dirty="0" smtClean="0">
                <a:solidFill>
                  <a:schemeClr val="tx1"/>
                </a:solidFill>
                <a:effectLst/>
                <a:latin typeface="Trebuchet MS" panose="020B0603020202020204" pitchFamily="34" charset="0"/>
                <a:ea typeface="+mn-ea"/>
                <a:cs typeface="+mn-cs"/>
              </a:rPr>
              <a:t>Administrative Code of Virginia</a:t>
            </a:r>
            <a:r>
              <a:rPr lang="en-US" sz="1200" kern="1200" dirty="0" smtClean="0">
                <a:solidFill>
                  <a:schemeClr val="tx1"/>
                </a:solidFill>
                <a:effectLst/>
                <a:latin typeface="Trebuchet MS" panose="020B0603020202020204" pitchFamily="34" charset="0"/>
                <a:ea typeface="+mn-ea"/>
                <a:cs typeface="+mn-cs"/>
              </a:rPr>
              <a:t>.  However the </a:t>
            </a:r>
            <a:r>
              <a:rPr lang="en-US" sz="1200" i="1" kern="1200" dirty="0" smtClean="0">
                <a:solidFill>
                  <a:schemeClr val="tx1"/>
                </a:solidFill>
                <a:effectLst/>
                <a:latin typeface="Trebuchet MS" panose="020B0603020202020204" pitchFamily="34" charset="0"/>
                <a:ea typeface="+mn-ea"/>
                <a:cs typeface="+mn-cs"/>
              </a:rPr>
              <a:t>Code of Virginia</a:t>
            </a:r>
            <a:r>
              <a:rPr lang="en-US" sz="1200" kern="1200" dirty="0" smtClean="0">
                <a:solidFill>
                  <a:schemeClr val="tx1"/>
                </a:solidFill>
                <a:effectLst/>
                <a:latin typeface="Trebuchet MS" panose="020B0603020202020204" pitchFamily="34" charset="0"/>
                <a:ea typeface="+mn-ea"/>
                <a:cs typeface="+mn-cs"/>
              </a:rPr>
              <a:t> mandates certain criteria that parents must meet in order for the home-school to qualify.  For the purposes of this presentation the term “parentally placed private school children” includes “home-schooled </a:t>
            </a:r>
            <a:r>
              <a:rPr lang="en-US" sz="1200" kern="1200" dirty="0" err="1" smtClean="0">
                <a:solidFill>
                  <a:schemeClr val="tx1"/>
                </a:solidFill>
                <a:effectLst/>
                <a:latin typeface="Trebuchet MS" panose="020B0603020202020204" pitchFamily="34" charset="0"/>
                <a:ea typeface="+mn-ea"/>
                <a:cs typeface="+mn-cs"/>
              </a:rPr>
              <a:t>stu</a:t>
            </a:r>
            <a:endParaRPr lang="en-US" sz="1200" kern="1200" dirty="0" smtClean="0">
              <a:solidFill>
                <a:schemeClr val="tx1"/>
              </a:solidFill>
              <a:effectLst/>
              <a:latin typeface="Trebuchet MS" panose="020B0603020202020204" pitchFamily="34" charset="0"/>
              <a:ea typeface="+mn-ea"/>
              <a:cs typeface="+mn-cs"/>
            </a:endParaRPr>
          </a:p>
          <a:p>
            <a:r>
              <a:rPr lang="en-US" sz="1200" kern="1200" dirty="0" smtClean="0">
                <a:solidFill>
                  <a:schemeClr val="tx1"/>
                </a:solidFill>
                <a:effectLst/>
                <a:latin typeface="Trebuchet MS" panose="020B0603020202020204" pitchFamily="34" charset="0"/>
                <a:ea typeface="+mn-ea"/>
                <a:cs typeface="+mn-cs"/>
              </a:rPr>
              <a:t>dents. </a:t>
            </a:r>
          </a:p>
          <a:p>
            <a:endParaRPr lang="en-US" sz="1200" kern="1200" dirty="0" smtClean="0">
              <a:solidFill>
                <a:schemeClr val="tx1"/>
              </a:solidFill>
              <a:effectLst/>
              <a:latin typeface="+mn-lt"/>
              <a:ea typeface="+mn-ea"/>
              <a:cs typeface="+mn-cs"/>
            </a:endParaRPr>
          </a:p>
          <a:p>
            <a:pPr>
              <a:spcBef>
                <a:spcPts val="0"/>
              </a:spcBef>
            </a:pPr>
            <a:r>
              <a:rPr lang="en-US" sz="1200" dirty="0" smtClean="0">
                <a:solidFill>
                  <a:srgbClr val="00B0F0"/>
                </a:solidFill>
                <a:latin typeface="Trebuchet MS" panose="020B0603020202020204" pitchFamily="34" charset="0"/>
                <a:hlinkClick r:id="rId3"/>
              </a:rPr>
              <a:t>34 CFR §300.130 </a:t>
            </a:r>
            <a:endParaRPr lang="en-US" sz="1200" dirty="0" smtClean="0">
              <a:solidFill>
                <a:srgbClr val="00B0F0"/>
              </a:solidFill>
              <a:latin typeface="Trebuchet MS" panose="020B0603020202020204" pitchFamily="34" charset="0"/>
            </a:endParaRPr>
          </a:p>
          <a:p>
            <a:pPr>
              <a:spcBef>
                <a:spcPts val="0"/>
              </a:spcBef>
            </a:pPr>
            <a:r>
              <a:rPr lang="en-US" sz="1200" dirty="0" smtClean="0">
                <a:latin typeface="Trebuchet MS" panose="020B0603020202020204" pitchFamily="34" charset="0"/>
                <a:hlinkClick r:id="rId4"/>
              </a:rPr>
              <a:t>** VA Administrative Code 8VAC20-81.10 Definitions.</a:t>
            </a:r>
            <a:endParaRPr lang="en-US" sz="1200" dirty="0" smtClean="0">
              <a:latin typeface="Trebuchet MS" panose="020B0603020202020204" pitchFamily="34" charset="0"/>
            </a:endParaRPr>
          </a:p>
          <a:p>
            <a:pPr>
              <a:spcBef>
                <a:spcPts val="0"/>
              </a:spcBef>
            </a:pPr>
            <a:r>
              <a:rPr lang="en-US" sz="1200" dirty="0" smtClean="0">
                <a:latin typeface="Trebuchet MS" panose="020B0603020202020204" pitchFamily="34" charset="0"/>
                <a:hlinkClick r:id="rId5"/>
              </a:rPr>
              <a:t>***§ 22.1-254.1 of the Code of Virginia</a:t>
            </a:r>
            <a:r>
              <a:rPr lang="en-US" sz="1200" dirty="0" smtClean="0">
                <a:latin typeface="Trebuchet MS" panose="020B0603020202020204" pitchFamily="34" charset="0"/>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C262D9-81D9-4986-8104-69558C327533}" type="slidenum">
              <a:rPr lang="en-US" smtClean="0"/>
              <a:t>126</a:t>
            </a:fld>
            <a:endParaRPr lang="en-US"/>
          </a:p>
        </p:txBody>
      </p:sp>
    </p:spTree>
    <p:extLst>
      <p:ext uri="{BB962C8B-B14F-4D97-AF65-F5344CB8AC3E}">
        <p14:creationId xmlns:p14="http://schemas.microsoft.com/office/powerpoint/2010/main" val="40419661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December 2016, the Office of Special Education Programs (OSEP) finalized new regulations on significant disproportionality (34 CFR §300.646). These regulations enforce the use of Individuals with Disabilities Education Act (IDEA) funds for mandatory Comprehensive Coordinated Early Intervening Services (CCEIS), which local education agencies (LEAs) provide upon identification of significant disproportionality, and distinguish use of funds for CCEIS from the use of IDEA funds for voluntary Coordinated Early Intervening Services (CEIS). The following chart outlines the differences between CCEIS and CEIS on key elements</a:t>
            </a:r>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127</a:t>
            </a:fld>
            <a:endParaRPr lang="en-US"/>
          </a:p>
        </p:txBody>
      </p:sp>
    </p:spTree>
    <p:extLst>
      <p:ext uri="{BB962C8B-B14F-4D97-AF65-F5344CB8AC3E}">
        <p14:creationId xmlns:p14="http://schemas.microsoft.com/office/powerpoint/2010/main" val="27878564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https://ideadata.org/</a:t>
            </a:r>
          </a:p>
          <a:p>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128</a:t>
            </a:fld>
            <a:endParaRPr lang="en-US"/>
          </a:p>
        </p:txBody>
      </p:sp>
    </p:spTree>
    <p:extLst>
      <p:ext uri="{BB962C8B-B14F-4D97-AF65-F5344CB8AC3E}">
        <p14:creationId xmlns:p14="http://schemas.microsoft.com/office/powerpoint/2010/main" val="25330040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130</a:t>
            </a:fld>
            <a:endParaRPr lang="en-US"/>
          </a:p>
        </p:txBody>
      </p:sp>
    </p:spTree>
    <p:extLst>
      <p:ext uri="{BB962C8B-B14F-4D97-AF65-F5344CB8AC3E}">
        <p14:creationId xmlns:p14="http://schemas.microsoft.com/office/powerpoint/2010/main" val="18021703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cc4c7eb6eb_4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cc4c7eb6eb_4_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Jeff</a:t>
            </a:r>
            <a:endParaRPr/>
          </a:p>
        </p:txBody>
      </p:sp>
      <p:sp>
        <p:nvSpPr>
          <p:cNvPr id="363" name="Google Shape;363;gcc4c7eb6eb_4_1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131</a:t>
            </a:fld>
            <a:endParaRPr/>
          </a:p>
        </p:txBody>
      </p:sp>
    </p:spTree>
    <p:extLst>
      <p:ext uri="{BB962C8B-B14F-4D97-AF65-F5344CB8AC3E}">
        <p14:creationId xmlns:p14="http://schemas.microsoft.com/office/powerpoint/2010/main" val="3062160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05430"/>
            <a:ext cx="6316419" cy="4147683"/>
          </a:xfrm>
          <a:prstGeom prst="rect">
            <a:avLst/>
          </a:prstGeom>
        </p:spPr>
      </p:pic>
      <p:sp>
        <p:nvSpPr>
          <p:cNvPr id="2" name="Title 1"/>
          <p:cNvSpPr>
            <a:spLocks noGrp="1"/>
          </p:cNvSpPr>
          <p:nvPr>
            <p:ph type="ctrTitle"/>
          </p:nvPr>
        </p:nvSpPr>
        <p:spPr>
          <a:xfrm>
            <a:off x="0" y="2"/>
            <a:ext cx="9144000" cy="723631"/>
          </a:xfrm>
        </p:spPr>
        <p:txBody>
          <a:bodyPr anchor="ctr">
            <a:noAutofit/>
          </a:bodyPr>
          <a:lstStyle>
            <a:lvl1pPr algn="l">
              <a:defRPr sz="4000"/>
            </a:lvl1pPr>
          </a:lstStyle>
          <a:p>
            <a:r>
              <a:rPr lang="en-US" dirty="0" smtClean="0"/>
              <a:t>Click to edit Master title style</a:t>
            </a:r>
            <a:endParaRPr dirty="0"/>
          </a:p>
        </p:txBody>
      </p:sp>
      <p:sp>
        <p:nvSpPr>
          <p:cNvPr id="4" name="Rectangle 3"/>
          <p:cNvSpPr/>
          <p:nvPr userDrawn="1"/>
        </p:nvSpPr>
        <p:spPr>
          <a:xfrm>
            <a:off x="4396159" y="723631"/>
            <a:ext cx="4738077" cy="372948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ext Placeholder 2"/>
          <p:cNvSpPr>
            <a:spLocks noGrp="1"/>
          </p:cNvSpPr>
          <p:nvPr>
            <p:ph type="body" idx="1"/>
          </p:nvPr>
        </p:nvSpPr>
        <p:spPr>
          <a:xfrm>
            <a:off x="4777272" y="960391"/>
            <a:ext cx="4040188" cy="47982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4777272" y="1601397"/>
            <a:ext cx="4040188"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5" name="Picture 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34369"/>
            <a:ext cx="9144000" cy="5693255"/>
          </a:xfrm>
          <a:prstGeom prst="rect">
            <a:avLst/>
          </a:prstGeom>
        </p:spPr>
      </p:pic>
      <p:sp>
        <p:nvSpPr>
          <p:cNvPr id="8" name="Rectangle 7"/>
          <p:cNvSpPr/>
          <p:nvPr userDrawn="1"/>
        </p:nvSpPr>
        <p:spPr>
          <a:xfrm>
            <a:off x="0" y="-1170153"/>
            <a:ext cx="9382606" cy="5623266"/>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24697" y="278605"/>
            <a:ext cx="8675077" cy="1399262"/>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224697" y="1782480"/>
            <a:ext cx="4357077"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4875527" y="1782482"/>
            <a:ext cx="4024243" cy="25233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8545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01550"/>
            <a:ext cx="6910280" cy="4554141"/>
          </a:xfrm>
          <a:prstGeom prst="rect">
            <a:avLst/>
          </a:prstGeom>
        </p:spPr>
      </p:pic>
      <p:sp>
        <p:nvSpPr>
          <p:cNvPr id="8" name="Rectangle 7"/>
          <p:cNvSpPr/>
          <p:nvPr userDrawn="1"/>
        </p:nvSpPr>
        <p:spPr>
          <a:xfrm>
            <a:off x="5364788" y="946729"/>
            <a:ext cx="4033212" cy="350586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5631232" y="1161720"/>
            <a:ext cx="3512768" cy="417184"/>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5646615" y="1741660"/>
            <a:ext cx="3512768" cy="2456666"/>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9" name="Picture 8"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5532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346078" y="1161720"/>
            <a:ext cx="3512768" cy="417184"/>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61461" y="1741660"/>
            <a:ext cx="3512768" cy="2456666"/>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
        <p:nvSpPr>
          <p:cNvPr id="9" name="Picture Placeholder 2"/>
          <p:cNvSpPr>
            <a:spLocks noGrp="1"/>
          </p:cNvSpPr>
          <p:nvPr>
            <p:ph type="pic" idx="12"/>
          </p:nvPr>
        </p:nvSpPr>
        <p:spPr>
          <a:xfrm>
            <a:off x="4761528" y="1161719"/>
            <a:ext cx="4024243" cy="25233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Picture 7"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9579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89008" y="-618823"/>
            <a:ext cx="7453405" cy="5073042"/>
          </a:xfrm>
          <a:prstGeom prst="rect">
            <a:avLst/>
          </a:prstGeom>
        </p:spPr>
      </p:pic>
      <p:sp>
        <p:nvSpPr>
          <p:cNvPr id="10" name="Rectangle 9"/>
          <p:cNvSpPr/>
          <p:nvPr userDrawn="1"/>
        </p:nvSpPr>
        <p:spPr>
          <a:xfrm>
            <a:off x="-1" y="-183240"/>
            <a:ext cx="3419231" cy="463745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7" name="Text Placeholder 2"/>
          <p:cNvSpPr>
            <a:spLocks noGrp="1"/>
          </p:cNvSpPr>
          <p:nvPr>
            <p:ph type="body" idx="1"/>
          </p:nvPr>
        </p:nvSpPr>
        <p:spPr>
          <a:xfrm>
            <a:off x="213217" y="1"/>
            <a:ext cx="2975708" cy="593312"/>
          </a:xfrm>
          <a:prstGeom prst="rect">
            <a:avLst/>
          </a:prstGeo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228600" y="565290"/>
            <a:ext cx="2975708" cy="3493828"/>
          </a:xfrm>
          <a:prstGeom prst="rect">
            <a:avLst/>
          </a:prstGeo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87026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41939" y="2254684"/>
            <a:ext cx="3657395" cy="2221519"/>
          </a:xfrm>
          <a:prstGeom prst="rect">
            <a:avLst/>
          </a:prstGeom>
        </p:spPr>
      </p:pic>
      <p:sp>
        <p:nvSpPr>
          <p:cNvPr id="16" name="Content Placeholder 3"/>
          <p:cNvSpPr>
            <a:spLocks noGrp="1"/>
          </p:cNvSpPr>
          <p:nvPr>
            <p:ph sz="half" idx="13" hasCustomPrompt="1"/>
          </p:nvPr>
        </p:nvSpPr>
        <p:spPr>
          <a:xfrm>
            <a:off x="151062"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975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06268" y="1786275"/>
            <a:ext cx="2160827" cy="2670272"/>
          </a:xfrm>
          <a:prstGeom prst="rect">
            <a:avLst/>
          </a:prstGeom>
        </p:spPr>
      </p:pic>
      <p:sp>
        <p:nvSpPr>
          <p:cNvPr id="16" name="Content Placeholder 3"/>
          <p:cNvSpPr>
            <a:spLocks noGrp="1"/>
          </p:cNvSpPr>
          <p:nvPr>
            <p:ph sz="half" idx="13" hasCustomPrompt="1"/>
          </p:nvPr>
        </p:nvSpPr>
        <p:spPr>
          <a:xfrm>
            <a:off x="151062"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94887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79308" y="1606565"/>
            <a:ext cx="3030669" cy="2849982"/>
          </a:xfrm>
          <a:prstGeom prst="rect">
            <a:avLst/>
          </a:prstGeom>
        </p:spPr>
      </p:pic>
      <p:sp>
        <p:nvSpPr>
          <p:cNvPr id="16" name="Content Placeholder 3"/>
          <p:cNvSpPr>
            <a:spLocks noGrp="1"/>
          </p:cNvSpPr>
          <p:nvPr>
            <p:ph sz="half" idx="13" hasCustomPrompt="1"/>
          </p:nvPr>
        </p:nvSpPr>
        <p:spPr>
          <a:xfrm>
            <a:off x="151062"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18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39"/>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Rectangle 7"/>
          <p:cNvSpPr/>
          <p:nvPr userDrawn="1"/>
        </p:nvSpPr>
        <p:spPr>
          <a:xfrm>
            <a:off x="4693614" y="288639"/>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521623" y="376560"/>
            <a:ext cx="3757305"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4840157" y="395613"/>
            <a:ext cx="3757305"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398475"/>
            <a:ext cx="1606296" cy="3175866"/>
          </a:xfrm>
          <a:prstGeom prst="rect">
            <a:avLst/>
          </a:prstGeom>
        </p:spPr>
      </p:pic>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28736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82643" y="-208881"/>
            <a:ext cx="7095321" cy="4663649"/>
          </a:xfrm>
          <a:prstGeom prst="rect">
            <a:avLst/>
          </a:prstGeom>
        </p:spPr>
      </p:pic>
      <p:sp>
        <p:nvSpPr>
          <p:cNvPr id="6" name="Rectangle 5"/>
          <p:cNvSpPr/>
          <p:nvPr userDrawn="1"/>
        </p:nvSpPr>
        <p:spPr>
          <a:xfrm>
            <a:off x="0" y="-117232"/>
            <a:ext cx="4261812" cy="4572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322390" y="156752"/>
            <a:ext cx="3839307" cy="2642133"/>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59394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39"/>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Picture Placeholder 2"/>
          <p:cNvSpPr>
            <a:spLocks noGrp="1"/>
          </p:cNvSpPr>
          <p:nvPr>
            <p:ph type="pic" idx="12"/>
          </p:nvPr>
        </p:nvSpPr>
        <p:spPr>
          <a:xfrm>
            <a:off x="393823" y="288638"/>
            <a:ext cx="4024243" cy="25233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2"/>
          </p:nvPr>
        </p:nvSpPr>
        <p:spPr>
          <a:xfrm>
            <a:off x="393823" y="2811964"/>
            <a:ext cx="4024243" cy="807536"/>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11"/>
          <p:cNvSpPr/>
          <p:nvPr userDrawn="1"/>
        </p:nvSpPr>
        <p:spPr>
          <a:xfrm>
            <a:off x="4666143" y="288639"/>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Picture Placeholder 2"/>
          <p:cNvSpPr>
            <a:spLocks noGrp="1"/>
          </p:cNvSpPr>
          <p:nvPr>
            <p:ph type="pic" idx="13"/>
          </p:nvPr>
        </p:nvSpPr>
        <p:spPr>
          <a:xfrm>
            <a:off x="4675117" y="288638"/>
            <a:ext cx="4024243" cy="25233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p:cNvSpPr>
            <a:spLocks noGrp="1"/>
          </p:cNvSpPr>
          <p:nvPr>
            <p:ph type="body" sz="half" idx="14"/>
          </p:nvPr>
        </p:nvSpPr>
        <p:spPr>
          <a:xfrm>
            <a:off x="4675917" y="2811964"/>
            <a:ext cx="4024243" cy="807536"/>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5" name="Picture 1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0341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1698" y="-2911105"/>
            <a:ext cx="11258298" cy="7367166"/>
          </a:xfrm>
          <a:prstGeom prst="rect">
            <a:avLst/>
          </a:prstGeom>
        </p:spPr>
      </p:pic>
      <p:sp>
        <p:nvSpPr>
          <p:cNvPr id="7" name="Rectangle 6"/>
          <p:cNvSpPr/>
          <p:nvPr userDrawn="1"/>
        </p:nvSpPr>
        <p:spPr>
          <a:xfrm>
            <a:off x="-261698" y="-111628"/>
            <a:ext cx="9636606" cy="457051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ctrTitle" hasCustomPrompt="1"/>
          </p:nvPr>
        </p:nvSpPr>
        <p:spPr>
          <a:xfrm>
            <a:off x="0" y="2"/>
            <a:ext cx="9144000" cy="723631"/>
          </a:xfrm>
        </p:spPr>
        <p:txBody>
          <a:bodyPr anchor="ctr">
            <a:noAutofit/>
          </a:bodyPr>
          <a:lstStyle>
            <a:lvl1pPr algn="l">
              <a:defRPr sz="4000"/>
            </a:lvl1pPr>
          </a:lstStyle>
          <a:p>
            <a:r>
              <a:rPr lang="en-US" dirty="0" smtClean="0"/>
              <a:t>Click to add title</a:t>
            </a:r>
            <a:endParaRPr dirty="0"/>
          </a:p>
        </p:txBody>
      </p:sp>
      <p:sp>
        <p:nvSpPr>
          <p:cNvPr id="9" name="Content Placeholder 2"/>
          <p:cNvSpPr>
            <a:spLocks noGrp="1"/>
          </p:cNvSpPr>
          <p:nvPr>
            <p:ph idx="1"/>
          </p:nvPr>
        </p:nvSpPr>
        <p:spPr>
          <a:xfrm>
            <a:off x="-1" y="813473"/>
            <a:ext cx="9090121" cy="1692336"/>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3"/>
          </p:nvPr>
        </p:nvSpPr>
        <p:spPr>
          <a:xfrm>
            <a:off x="-1" y="2639159"/>
            <a:ext cx="9090121" cy="1692336"/>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6173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697" y="278605"/>
            <a:ext cx="8675077" cy="1399262"/>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4542697" y="1782480"/>
            <a:ext cx="4357077"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228605" y="1782482"/>
            <a:ext cx="4024243" cy="25233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descr="hood1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461189" y="2368846"/>
            <a:ext cx="3338145" cy="2107358"/>
          </a:xfrm>
          <a:prstGeom prst="rect">
            <a:avLst/>
          </a:prstGeom>
        </p:spPr>
      </p:pic>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6322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8484" y="2"/>
            <a:ext cx="6673593" cy="4451079"/>
          </a:xfrm>
          <a:prstGeom prst="rect">
            <a:avLst/>
          </a:prstGeom>
        </p:spPr>
      </p:pic>
      <p:sp>
        <p:nvSpPr>
          <p:cNvPr id="9" name="Rectangle 8"/>
          <p:cNvSpPr/>
          <p:nvPr userDrawn="1"/>
        </p:nvSpPr>
        <p:spPr>
          <a:xfrm>
            <a:off x="5434066" y="2"/>
            <a:ext cx="3709939" cy="44510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Text Placeholder 2"/>
          <p:cNvSpPr>
            <a:spLocks noGrp="1"/>
          </p:cNvSpPr>
          <p:nvPr>
            <p:ph type="body" idx="1"/>
          </p:nvPr>
        </p:nvSpPr>
        <p:spPr>
          <a:xfrm>
            <a:off x="5646738" y="154429"/>
            <a:ext cx="3272575" cy="47982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5646738" y="795436"/>
            <a:ext cx="3272575"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52307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atin typeface="Arial" panose="020B0604020202020204" pitchFamily="34" charset="0"/>
              </a:defRPr>
            </a:lvl1pPr>
          </a:lstStyle>
          <a:p>
            <a:fld id="{C6656C01-EC1C-4A0C-956D-CDA3D3F16BED}" type="slidenum">
              <a:rPr lang="en-US" altLang="en-US"/>
              <a:pPr/>
              <a:t>‹#›</a:t>
            </a:fld>
            <a:endParaRPr lang="en-US" altLang="en-US"/>
          </a:p>
        </p:txBody>
      </p:sp>
    </p:spTree>
    <p:extLst>
      <p:ext uri="{BB962C8B-B14F-4D97-AF65-F5344CB8AC3E}">
        <p14:creationId xmlns:p14="http://schemas.microsoft.com/office/powerpoint/2010/main" val="195258955"/>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atin typeface="Arial" panose="020B0604020202020204" pitchFamily="34" charset="0"/>
              </a:defRPr>
            </a:lvl1pPr>
          </a:lstStyle>
          <a:p>
            <a:endParaRPr lang="en-US" altLang="en-US" dirty="0"/>
          </a:p>
        </p:txBody>
      </p:sp>
    </p:spTree>
    <p:extLst>
      <p:ext uri="{BB962C8B-B14F-4D97-AF65-F5344CB8AC3E}">
        <p14:creationId xmlns:p14="http://schemas.microsoft.com/office/powerpoint/2010/main" val="779443399"/>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a:xfrm>
            <a:off x="4191000" y="4800600"/>
            <a:ext cx="4572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FA107DC9-8263-4BE3-AAD4-EDF6825BE1DC}" type="slidenum">
              <a:rPr lang="en-US" altLang="en-US"/>
              <a:pPr/>
              <a:t>‹#›</a:t>
            </a:fld>
            <a:endParaRPr lang="en-US" altLang="en-US"/>
          </a:p>
        </p:txBody>
      </p:sp>
    </p:spTree>
    <p:extLst>
      <p:ext uri="{BB962C8B-B14F-4D97-AF65-F5344CB8AC3E}">
        <p14:creationId xmlns:p14="http://schemas.microsoft.com/office/powerpoint/2010/main" val="2621292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FA760-651E-428C-898C-56E9F8C39E78}" type="datetimeFigureOut">
              <a:rPr lang="en-US" smtClean="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6DE09-170B-4F9F-985B-65CCBBB36DA4}" type="slidenum">
              <a:rPr lang="en-US" smtClean="0"/>
              <a:t>‹#›</a:t>
            </a:fld>
            <a:endParaRPr lang="en-US" dirty="0"/>
          </a:p>
        </p:txBody>
      </p:sp>
    </p:spTree>
    <p:extLst>
      <p:ext uri="{BB962C8B-B14F-4D97-AF65-F5344CB8AC3E}">
        <p14:creationId xmlns:p14="http://schemas.microsoft.com/office/powerpoint/2010/main" val="6455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0FA760-651E-428C-898C-56E9F8C39E78}" type="datetimeFigureOut">
              <a:rPr lang="en-US" smtClean="0"/>
              <a:t>5/19/2022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F6DE09-170B-4F9F-985B-65CCBBB36DA4}" type="slidenum">
              <a:rPr lang="en-US" smtClean="0"/>
              <a:t>‹#›</a:t>
            </a:fld>
            <a:endParaRPr lang="en-US" dirty="0"/>
          </a:p>
        </p:txBody>
      </p:sp>
    </p:spTree>
    <p:extLst>
      <p:ext uri="{BB962C8B-B14F-4D97-AF65-F5344CB8AC3E}">
        <p14:creationId xmlns:p14="http://schemas.microsoft.com/office/powerpoint/2010/main" val="1190624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366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Slide with Picture">
  <p:cSld name="21_Title Slide with Picture">
    <p:spTree>
      <p:nvGrpSpPr>
        <p:cNvPr id="1" name="Shape 38"/>
        <p:cNvGrpSpPr/>
        <p:nvPr/>
      </p:nvGrpSpPr>
      <p:grpSpPr>
        <a:xfrm>
          <a:off x="0" y="0"/>
          <a:ext cx="0" cy="0"/>
          <a:chOff x="0" y="0"/>
          <a:chExt cx="0" cy="0"/>
        </a:xfrm>
      </p:grpSpPr>
      <p:pic>
        <p:nvPicPr>
          <p:cNvPr id="39" name="Google Shape;39;p97" descr="Apple_Backpack_Blackboard.jpeg"/>
          <p:cNvPicPr preferRelativeResize="0"/>
          <p:nvPr/>
        </p:nvPicPr>
        <p:blipFill rotWithShape="1">
          <a:blip r:embed="rId2">
            <a:alphaModFix/>
          </a:blip>
          <a:srcRect/>
          <a:stretch/>
        </p:blipFill>
        <p:spPr>
          <a:xfrm>
            <a:off x="1807304" y="1"/>
            <a:ext cx="7363336" cy="4452590"/>
          </a:xfrm>
          <a:prstGeom prst="rect">
            <a:avLst/>
          </a:prstGeom>
          <a:noFill/>
          <a:ln>
            <a:noFill/>
          </a:ln>
        </p:spPr>
      </p:pic>
      <p:sp>
        <p:nvSpPr>
          <p:cNvPr id="40" name="Google Shape;40;p97"/>
          <p:cNvSpPr/>
          <p:nvPr/>
        </p:nvSpPr>
        <p:spPr>
          <a:xfrm>
            <a:off x="1" y="1"/>
            <a:ext cx="4572000" cy="4452590"/>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41" name="Google Shape;41;p97"/>
          <p:cNvSpPr txBox="1">
            <a:spLocks noGrp="1"/>
          </p:cNvSpPr>
          <p:nvPr>
            <p:ph type="ctrTitle"/>
          </p:nvPr>
        </p:nvSpPr>
        <p:spPr>
          <a:xfrm>
            <a:off x="0" y="-3432"/>
            <a:ext cx="9444182" cy="747022"/>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7"/>
          <p:cNvSpPr txBox="1">
            <a:spLocks noGrp="1"/>
          </p:cNvSpPr>
          <p:nvPr>
            <p:ph type="body" idx="1"/>
          </p:nvPr>
        </p:nvSpPr>
        <p:spPr>
          <a:xfrm>
            <a:off x="244349" y="917767"/>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43" name="Google Shape;43;p97"/>
          <p:cNvSpPr txBox="1">
            <a:spLocks noGrp="1"/>
          </p:cNvSpPr>
          <p:nvPr>
            <p:ph type="body" idx="2"/>
          </p:nvPr>
        </p:nvSpPr>
        <p:spPr>
          <a:xfrm>
            <a:off x="244349" y="1558772"/>
            <a:ext cx="4040188" cy="23551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44" name="Google Shape;44;p97" descr="VDOE_v_blk_State.png"/>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306261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07304" y="1"/>
            <a:ext cx="7363336" cy="4452590"/>
          </a:xfrm>
          <a:prstGeom prst="rect">
            <a:avLst/>
          </a:prstGeom>
        </p:spPr>
      </p:pic>
      <p:sp>
        <p:nvSpPr>
          <p:cNvPr id="4" name="Rectangle 3"/>
          <p:cNvSpPr/>
          <p:nvPr userDrawn="1"/>
        </p:nvSpPr>
        <p:spPr>
          <a:xfrm>
            <a:off x="1" y="1"/>
            <a:ext cx="4572000" cy="445259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3432"/>
            <a:ext cx="9444182" cy="747022"/>
          </a:xfrm>
          <a:solidFill>
            <a:schemeClr val="tx2"/>
          </a:solidFill>
        </p:spPr>
        <p:txBody>
          <a:bodyPr anchor="ctr">
            <a:noAutofit/>
          </a:bodyPr>
          <a:lstStyle>
            <a:lvl1pPr algn="l">
              <a:defRPr sz="4000"/>
            </a:lvl1pPr>
          </a:lstStyle>
          <a:p>
            <a:endParaRPr dirty="0"/>
          </a:p>
        </p:txBody>
      </p:sp>
      <p:sp>
        <p:nvSpPr>
          <p:cNvPr id="8" name="Text Placeholder 2"/>
          <p:cNvSpPr>
            <a:spLocks noGrp="1"/>
          </p:cNvSpPr>
          <p:nvPr>
            <p:ph type="body" idx="1"/>
          </p:nvPr>
        </p:nvSpPr>
        <p:spPr>
          <a:xfrm>
            <a:off x="244349" y="917767"/>
            <a:ext cx="4040188" cy="47982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244349" y="1558772"/>
            <a:ext cx="4040188"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1" name="Picture 10"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62581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4000" y="-2037110"/>
            <a:ext cx="9698181" cy="6489701"/>
          </a:xfrm>
          <a:prstGeom prst="rect">
            <a:avLst/>
          </a:prstGeom>
        </p:spPr>
      </p:pic>
      <p:sp>
        <p:nvSpPr>
          <p:cNvPr id="8" name="Rectangle 7"/>
          <p:cNvSpPr/>
          <p:nvPr userDrawn="1"/>
        </p:nvSpPr>
        <p:spPr>
          <a:xfrm>
            <a:off x="-254000" y="-117401"/>
            <a:ext cx="9636606" cy="4570514"/>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3432"/>
            <a:ext cx="9444182" cy="747022"/>
          </a:xfrm>
          <a:solidFill>
            <a:schemeClr val="tx2"/>
          </a:solidFill>
        </p:spPr>
        <p:txBody>
          <a:bodyPr anchor="ctr">
            <a:noAutofit/>
          </a:bodyPr>
          <a:lstStyle>
            <a:lvl1pPr algn="l">
              <a:defRPr sz="4000"/>
            </a:lvl1pPr>
          </a:lstStyle>
          <a:p>
            <a:endParaRPr dirty="0"/>
          </a:p>
        </p:txBody>
      </p:sp>
      <p:sp>
        <p:nvSpPr>
          <p:cNvPr id="10" name="Content Placeholder 2"/>
          <p:cNvSpPr>
            <a:spLocks noGrp="1"/>
          </p:cNvSpPr>
          <p:nvPr>
            <p:ph idx="1"/>
          </p:nvPr>
        </p:nvSpPr>
        <p:spPr>
          <a:xfrm>
            <a:off x="3135440" y="857253"/>
            <a:ext cx="5954685" cy="344855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17587" y="1541914"/>
            <a:ext cx="3008313" cy="2763896"/>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2"/>
          </p:nvPr>
        </p:nvSpPr>
        <p:spPr>
          <a:xfrm>
            <a:off x="20890" y="850255"/>
            <a:ext cx="3008313" cy="60780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50504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980174"/>
            <a:ext cx="9300308" cy="382635"/>
          </a:xfrm>
          <a:prstGeom prst="rect">
            <a:avLst/>
          </a:prstGeom>
          <a:solidFill>
            <a:schemeClr val="tx1">
              <a:alpha val="49000"/>
            </a:schemeClr>
          </a:solidFill>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1337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562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with Picture">
    <p:spTree>
      <p:nvGrpSpPr>
        <p:cNvPr id="1" name=""/>
        <p:cNvGrpSpPr/>
        <p:nvPr/>
      </p:nvGrpSpPr>
      <p:grpSpPr>
        <a:xfrm>
          <a:off x="0" y="0"/>
          <a:ext cx="0" cy="0"/>
          <a:chOff x="0" y="0"/>
          <a:chExt cx="0" cy="0"/>
        </a:xfrm>
      </p:grpSpPr>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798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Slide with Picture">
    <p:spTree>
      <p:nvGrpSpPr>
        <p:cNvPr id="1" name=""/>
        <p:cNvGrpSpPr/>
        <p:nvPr/>
      </p:nvGrpSpPr>
      <p:grpSpPr>
        <a:xfrm>
          <a:off x="0" y="0"/>
          <a:ext cx="0" cy="0"/>
          <a:chOff x="0" y="0"/>
          <a:chExt cx="0" cy="0"/>
        </a:xfrm>
      </p:grpSpPr>
      <p:pic>
        <p:nvPicPr>
          <p:cNvPr id="8" name="Picture 7"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80266"/>
            <a:ext cx="9144000" cy="5798340"/>
          </a:xfrm>
          <a:prstGeom prst="rect">
            <a:avLst/>
          </a:prstGeom>
        </p:spPr>
      </p:pic>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980174"/>
            <a:ext cx="9300308" cy="382635"/>
          </a:xfrm>
          <a:prstGeom prst="rect">
            <a:avLst/>
          </a:prstGeom>
          <a:solidFill>
            <a:schemeClr val="tx1">
              <a:alpha val="49000"/>
            </a:schemeClr>
          </a:solidFill>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9789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956101"/>
            <a:ext cx="9144000" cy="5414987"/>
          </a:xfrm>
          <a:prstGeom prst="rect">
            <a:avLst/>
          </a:prstGeom>
        </p:spPr>
      </p:pic>
      <p:sp>
        <p:nvSpPr>
          <p:cNvPr id="14" name="Title 1"/>
          <p:cNvSpPr>
            <a:spLocks noGrp="1"/>
          </p:cNvSpPr>
          <p:nvPr>
            <p:ph type="ctrTitle"/>
          </p:nvPr>
        </p:nvSpPr>
        <p:spPr>
          <a:xfrm>
            <a:off x="-78154" y="-117400"/>
            <a:ext cx="9300308" cy="1102519"/>
          </a:xfrm>
        </p:spPr>
        <p:txBody>
          <a:bodyPr>
            <a:normAutofit/>
          </a:bodyPr>
          <a:lstStyle>
            <a:lvl1pPr>
              <a:defRPr sz="4400"/>
            </a:lvl1pPr>
          </a:lstStyle>
          <a:p>
            <a:r>
              <a:rPr lang="en-US" dirty="0" smtClean="0"/>
              <a:t>Click to edit Master title style</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2568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935" y="0"/>
            <a:ext cx="9659980" cy="729816"/>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sp>
        <p:nvSpPr>
          <p:cNvPr id="11" name="Rectangle 10"/>
          <p:cNvSpPr/>
          <p:nvPr userDrawn="1"/>
        </p:nvSpPr>
        <p:spPr>
          <a:xfrm>
            <a:off x="-260286" y="4462415"/>
            <a:ext cx="9658286"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VAisforLearners4VDOE reversed150.png"/>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14" name="Straight Connector 13"/>
          <p:cNvCxnSpPr/>
          <p:nvPr userDrawn="1"/>
        </p:nvCxnSpPr>
        <p:spPr>
          <a:xfrm>
            <a:off x="-261935" y="4462415"/>
            <a:ext cx="965998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400" smtClean="0">
                <a:solidFill>
                  <a:schemeClr val="bg1"/>
                </a:solidFill>
              </a:rPr>
              <a:pPr algn="l"/>
              <a:t>‹#›</a:t>
            </a:fld>
            <a:endParaRPr lang="en-US" sz="2400">
              <a:solidFill>
                <a:schemeClr val="bg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90" r:id="rId2"/>
    <p:sldLayoutId id="2147483677" r:id="rId3"/>
    <p:sldLayoutId id="2147483689" r:id="rId4"/>
    <p:sldLayoutId id="2147483688" r:id="rId5"/>
    <p:sldLayoutId id="2147483704" r:id="rId6"/>
    <p:sldLayoutId id="2147483703" r:id="rId7"/>
    <p:sldLayoutId id="2147483702" r:id="rId8"/>
    <p:sldLayoutId id="2147483696" r:id="rId9"/>
    <p:sldLayoutId id="2147483676" r:id="rId10"/>
    <p:sldLayoutId id="2147483687" r:id="rId11"/>
    <p:sldLayoutId id="2147483699" r:id="rId12"/>
    <p:sldLayoutId id="2147483700" r:id="rId13"/>
    <p:sldLayoutId id="2147483691" r:id="rId14"/>
    <p:sldLayoutId id="2147483697" r:id="rId15"/>
    <p:sldLayoutId id="2147483698" r:id="rId16"/>
    <p:sldLayoutId id="2147483694" r:id="rId17"/>
    <p:sldLayoutId id="2147483701" r:id="rId18"/>
    <p:sldLayoutId id="2147483695" r:id="rId19"/>
    <p:sldLayoutId id="2147483692" r:id="rId20"/>
    <p:sldLayoutId id="2147483693" r:id="rId21"/>
    <p:sldLayoutId id="2147483705" r:id="rId22"/>
    <p:sldLayoutId id="2147483708" r:id="rId23"/>
    <p:sldLayoutId id="2147483709" r:id="rId24"/>
    <p:sldLayoutId id="2147483710" r:id="rId25"/>
    <p:sldLayoutId id="2147483711" r:id="rId26"/>
    <p:sldLayoutId id="2147483712" r:id="rId27"/>
    <p:sldLayoutId id="2147483713" r:id="rId2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marL="0" indent="0" algn="ctr" defTabSz="914400" rtl="0" eaLnBrk="1" latinLnBrk="0" hangingPunct="1">
        <a:spcBef>
          <a:spcPts val="0"/>
        </a:spcBef>
        <a:buNone/>
        <a:defRPr sz="2400" kern="1200">
          <a:solidFill>
            <a:schemeClr val="bg1"/>
          </a:solidFill>
          <a:latin typeface="+mj-lt"/>
          <a:ea typeface="+mj-ea"/>
          <a:cs typeface="+mj-cs"/>
        </a:defRPr>
      </a:lvl1pPr>
    </p:titleStyle>
    <p:body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tes.ed.gov/idea/state-formula-grants/" TargetMode="External"/><Relationship Id="rId2" Type="http://schemas.openxmlformats.org/officeDocument/2006/relationships/hyperlink" Target="https://sites.ed.gov/idea/files/finalregulations.pdf" TargetMode="External"/><Relationship Id="rId1" Type="http://schemas.openxmlformats.org/officeDocument/2006/relationships/slideLayout" Target="../slideLayouts/slideLayout22.xml"/><Relationship Id="rId4" Type="http://schemas.openxmlformats.org/officeDocument/2006/relationships/hyperlink" Target="https://www.grants.gov/learn-grants/grant-policies/omb-uniform-guidance-2014.html"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3" Type="http://schemas.openxmlformats.org/officeDocument/2006/relationships/hyperlink" Target="https://sites.ed.gov/idea/regs/b/b/300.130" TargetMode="External"/><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3" Type="http://schemas.openxmlformats.org/officeDocument/2006/relationships/hyperlink" Target="https://sites.ed.gov/idea/regs/b/appendix-b" TargetMode="External"/><Relationship Id="rId2" Type="http://schemas.openxmlformats.org/officeDocument/2006/relationships/notesSlide" Target="../notesSlides/notesSlide77.xml"/><Relationship Id="rId1" Type="http://schemas.openxmlformats.org/officeDocument/2006/relationships/slideLayout" Target="../slideLayouts/slideLayout22.xml"/></Relationships>
</file>

<file path=ppt/slides/_rels/slide109.xml.rels><?xml version="1.0" encoding="UTF-8" standalone="yes"?>
<Relationships xmlns="http://schemas.openxmlformats.org/package/2006/relationships"><Relationship Id="rId3" Type="http://schemas.openxmlformats.org/officeDocument/2006/relationships/hyperlink" Target="https://sites.ed.gov/idea/regs/b/appendix-b" TargetMode="External"/><Relationship Id="rId2" Type="http://schemas.openxmlformats.org/officeDocument/2006/relationships/notesSlide" Target="../notesSlides/notesSlide7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hyperlink" Target="https://www2.ed.gov/programs/osepgts/index.html" TargetMode="External"/><Relationship Id="rId1" Type="http://schemas.openxmlformats.org/officeDocument/2006/relationships/slideLayout" Target="../slideLayouts/slideLayout22.xml"/></Relationships>
</file>

<file path=ppt/slides/_rels/slide110.xml.rels><?xml version="1.0" encoding="UTF-8" standalone="yes"?>
<Relationships xmlns="http://schemas.openxmlformats.org/package/2006/relationships"><Relationship Id="rId3" Type="http://schemas.openxmlformats.org/officeDocument/2006/relationships/hyperlink" Target="https://sites.ed.gov/idea/regs/b/appendix-b" TargetMode="External"/><Relationship Id="rId2" Type="http://schemas.openxmlformats.org/officeDocument/2006/relationships/notesSlide" Target="../notesSlides/notesSlide79.xml"/><Relationship Id="rId1" Type="http://schemas.openxmlformats.org/officeDocument/2006/relationships/slideLayout" Target="../slideLayouts/slideLayout22.xml"/></Relationships>
</file>

<file path=ppt/slides/_rels/slide111.xml.rels><?xml version="1.0" encoding="UTF-8" standalone="yes"?>
<Relationships xmlns="http://schemas.openxmlformats.org/package/2006/relationships"><Relationship Id="rId3" Type="http://schemas.openxmlformats.org/officeDocument/2006/relationships/hyperlink" Target="https://sites.ed.gov/idea/regs/b/appendix-b" TargetMode="External"/><Relationship Id="rId2" Type="http://schemas.openxmlformats.org/officeDocument/2006/relationships/notesSlide" Target="../notesSlides/notesSlide80.xml"/><Relationship Id="rId1" Type="http://schemas.openxmlformats.org/officeDocument/2006/relationships/slideLayout" Target="../slideLayouts/slideLayout2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2.xml"/></Relationships>
</file>

<file path=ppt/slides/_rels/slide1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hyperlink" Target="https://www.ecfr.gov/cgi-bin/text-idx?node=pt34.2.300&amp;rgn=div5#se34.2.300_1143" TargetMode="External"/><Relationship Id="rId2" Type="http://schemas.openxmlformats.org/officeDocument/2006/relationships/notesSlide" Target="../notesSlides/notesSlide85.xml"/><Relationship Id="rId1" Type="http://schemas.openxmlformats.org/officeDocument/2006/relationships/slideLayout" Target="../slideLayouts/slideLayout2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2.xml"/></Relationships>
</file>

<file path=ppt/slides/_rels/slide118.xml.rels><?xml version="1.0" encoding="UTF-8" standalone="yes"?>
<Relationships xmlns="http://schemas.openxmlformats.org/package/2006/relationships"><Relationship Id="rId3" Type="http://schemas.openxmlformats.org/officeDocument/2006/relationships/hyperlink" Target="https://www.ecfr.gov/cgi-bin/text-idx?node=pt34.2.300&amp;rgn=div5#se34.2.300_114" TargetMode="External"/><Relationship Id="rId2" Type="http://schemas.openxmlformats.org/officeDocument/2006/relationships/notesSlide" Target="../notesSlides/notesSlide87.xml"/><Relationship Id="rId1" Type="http://schemas.openxmlformats.org/officeDocument/2006/relationships/slideLayout" Target="../slideLayouts/slideLayout22.xml"/><Relationship Id="rId4" Type="http://schemas.openxmlformats.org/officeDocument/2006/relationships/hyperlink" Target="https://www.ecfr.gov/cgi-bin/text-idx?node=pt34.2.300&amp;rgn=div5#se34.2.300_1143" TargetMode="Externa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20.xml.rels><?xml version="1.0" encoding="UTF-8" standalone="yes"?>
<Relationships xmlns="http://schemas.openxmlformats.org/package/2006/relationships"><Relationship Id="rId3" Type="http://schemas.openxmlformats.org/officeDocument/2006/relationships/hyperlink" Target="https://www.govregs.com/regulations/expand/title34_chapterIII_part300_subpartB_subjgrp43_section300.133#title34_chapterIII_part300_subpartB_subjgrp43_section300.133" TargetMode="External"/><Relationship Id="rId2" Type="http://schemas.openxmlformats.org/officeDocument/2006/relationships/notesSlide" Target="../notesSlides/notesSlide89.xml"/><Relationship Id="rId1" Type="http://schemas.openxmlformats.org/officeDocument/2006/relationships/slideLayout" Target="../slideLayouts/slideLayout22.xml"/></Relationships>
</file>

<file path=ppt/slides/_rels/slide121.xml.rels><?xml version="1.0" encoding="UTF-8" standalone="yes"?>
<Relationships xmlns="http://schemas.openxmlformats.org/package/2006/relationships"><Relationship Id="rId3" Type="http://schemas.openxmlformats.org/officeDocument/2006/relationships/hyperlink" Target="https://www.ecfr.gov/cgi-bin/text-idx?node=pt34.2.300&amp;rgn=div5#se34.2.300_1143" TargetMode="External"/><Relationship Id="rId2" Type="http://schemas.openxmlformats.org/officeDocument/2006/relationships/notesSlide" Target="../notesSlides/notesSlide90.xml"/><Relationship Id="rId1" Type="http://schemas.openxmlformats.org/officeDocument/2006/relationships/slideLayout" Target="../slideLayouts/slideLayout22.xml"/></Relationships>
</file>

<file path=ppt/slides/_rels/slide122.xml.rels><?xml version="1.0" encoding="UTF-8" standalone="yes"?>
<Relationships xmlns="http://schemas.openxmlformats.org/package/2006/relationships"><Relationship Id="rId3" Type="http://schemas.openxmlformats.org/officeDocument/2006/relationships/hyperlink" Target="https://www.ecfr.gov/cgi-bin/text-idx?node=pt34.2.300&amp;rgn=div5#se34.2.300_1143" TargetMode="External"/><Relationship Id="rId2" Type="http://schemas.openxmlformats.org/officeDocument/2006/relationships/notesSlide" Target="../notesSlides/notesSlide91.xml"/><Relationship Id="rId1" Type="http://schemas.openxmlformats.org/officeDocument/2006/relationships/slideLayout" Target="../slideLayouts/slideLayout2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4.xml"/></Relationships>
</file>

<file path=ppt/slides/_rels/slide128.xml.rels><?xml version="1.0" encoding="UTF-8" standalone="yes"?>
<Relationships xmlns="http://schemas.openxmlformats.org/package/2006/relationships"><Relationship Id="rId3" Type="http://schemas.openxmlformats.org/officeDocument/2006/relationships/hyperlink" Target="https://ideadata.org/" TargetMode="External"/><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8.xml"/></Relationships>
</file>

<file path=ppt/slides/_rels/slide1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2.xml"/><Relationship Id="rId1" Type="http://schemas.openxmlformats.org/officeDocument/2006/relationships/slideLayout" Target="../slideLayouts/slideLayout25.xml"/></Relationships>
</file>

<file path=ppt/slides/_rels/slide1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3.xml"/><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4.xml"/><Relationship Id="rId1" Type="http://schemas.openxmlformats.org/officeDocument/2006/relationships/slideLayout" Target="../slideLayouts/slideLayout25.xml"/></Relationships>
</file>

<file path=ppt/slides/_rels/slide1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5.xml"/><Relationship Id="rId1" Type="http://schemas.openxmlformats.org/officeDocument/2006/relationships/slideLayout" Target="../slideLayouts/slideLayout25.xml"/><Relationship Id="rId4" Type="http://schemas.microsoft.com/office/2007/relationships/hdphoto" Target="../media/hdphoto6.wdp"/></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5.xml"/></Relationships>
</file>

<file path=ppt/slides/_rels/slide1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7.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40.xml.rels><?xml version="1.0" encoding="UTF-8" standalone="yes"?>
<Relationships xmlns="http://schemas.openxmlformats.org/package/2006/relationships"><Relationship Id="rId2" Type="http://schemas.openxmlformats.org/officeDocument/2006/relationships/hyperlink" Target="http://www.doe.virginia.gov/special_ed/grants_funding/index.shtml" TargetMode="External"/><Relationship Id="rId1" Type="http://schemas.openxmlformats.org/officeDocument/2006/relationships/slideLayout" Target="../slideLayouts/slideLayout22.xml"/></Relationships>
</file>

<file path=ppt/slides/_rels/slide141.xml.rels><?xml version="1.0" encoding="UTF-8" standalone="yes"?>
<Relationships xmlns="http://schemas.openxmlformats.org/package/2006/relationships"><Relationship Id="rId3" Type="http://schemas.openxmlformats.org/officeDocument/2006/relationships/hyperlink" Target="https://www2.ed.gov/policy/speced/leg/arp/index.html" TargetMode="External"/><Relationship Id="rId2" Type="http://schemas.openxmlformats.org/officeDocument/2006/relationships/hyperlink" Target="https://www.doe.virginia.gov/special_ed/grants_funding/index.shtml" TargetMode="External"/><Relationship Id="rId1" Type="http://schemas.openxmlformats.org/officeDocument/2006/relationships/slideLayout" Target="../slideLayouts/slideLayout22.xml"/><Relationship Id="rId6" Type="http://schemas.openxmlformats.org/officeDocument/2006/relationships/hyperlink" Target="https://www.ecfr.gov/cgi-bin/text-idx?SID=af32530942a39e1c2febf224f0535142&amp;mc=true&amp;node=pt34.2.300&amp;rgn=div5" TargetMode="External"/><Relationship Id="rId5" Type="http://schemas.openxmlformats.org/officeDocument/2006/relationships/hyperlink" Target="https://www.ecfr.gov/cgi-bin/text-idx?SID=4825ac82b66c5aead9b5e32566b5e3f9&amp;mc=true&amp;node=pt2.1.200&amp;rgn=div5" TargetMode="External"/><Relationship Id="rId4" Type="http://schemas.openxmlformats.org/officeDocument/2006/relationships/hyperlink" Target="https://www2.ed.gov/policy/speced/leg/arp/arp-idea-fact-sheet.pdf"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doe.virginia.gov/special_ed/grants_funding/index.shtml" TargetMode="External"/><Relationship Id="rId7" Type="http://schemas.openxmlformats.org/officeDocument/2006/relationships/hyperlink" Target="https://doe.virginia.gov/special_ed/grants_funding/reporting/moe-idea-spedfab.docx" TargetMode="External"/><Relationship Id="rId2" Type="http://schemas.openxmlformats.org/officeDocument/2006/relationships/notesSlide" Target="../notesSlides/notesSlide108.xml"/><Relationship Id="rId1" Type="http://schemas.openxmlformats.org/officeDocument/2006/relationships/slideLayout" Target="../slideLayouts/slideLayout25.xml"/><Relationship Id="rId6" Type="http://schemas.openxmlformats.org/officeDocument/2006/relationships/hyperlink" Target="https://doe.virginia.gov/special_ed/grants_funding/reporting/guidance_on_final_lea_idea_moe_regulations.pdf" TargetMode="External"/><Relationship Id="rId5" Type="http://schemas.openxmlformats.org/officeDocument/2006/relationships/hyperlink" Target="https://doe.virginia.gov/special_ed/grants_funding/reporting/used_office_special_ed_moe_compliance_idea_part_b.pdf" TargetMode="External"/><Relationship Id="rId4" Type="http://schemas.openxmlformats.org/officeDocument/2006/relationships/hyperlink" Target="https://doe.virginia.gov/special_ed/grants_funding/reporting/osep-letter-lovato-contractors-voluntary-departure%20.pdf" TargetMode="External"/></Relationships>
</file>

<file path=ppt/slides/_rels/slide143.xml.rels><?xml version="1.0" encoding="UTF-8" standalone="yes"?>
<Relationships xmlns="http://schemas.openxmlformats.org/package/2006/relationships"><Relationship Id="rId8" Type="http://schemas.openxmlformats.org/officeDocument/2006/relationships/hyperlink" Target="https://www2.ed.gov/policy/speced/leg/arp/arp-idea-fact-sheet.pdf" TargetMode="External"/><Relationship Id="rId3" Type="http://schemas.openxmlformats.org/officeDocument/2006/relationships/hyperlink" Target="https://www.ecfr.gov/cgi-bin/text-idx?node=pt34.2.300&amp;rgn=div5#sg34.2.300_1129.sg8" TargetMode="External"/><Relationship Id="rId7" Type="http://schemas.openxmlformats.org/officeDocument/2006/relationships/hyperlink" Target="https://www2.ed.gov/policy/speced/leg/arp/index.html" TargetMode="External"/><Relationship Id="rId2" Type="http://schemas.openxmlformats.org/officeDocument/2006/relationships/notesSlide" Target="../notesSlides/notesSlide109.xml"/><Relationship Id="rId1" Type="http://schemas.openxmlformats.org/officeDocument/2006/relationships/slideLayout" Target="../slideLayouts/slideLayout24.xml"/><Relationship Id="rId6" Type="http://schemas.openxmlformats.org/officeDocument/2006/relationships/hyperlink" Target="https://www2.ed.gov/admins/lead/speced/privateschools/report_pg2.html" TargetMode="External"/><Relationship Id="rId5" Type="http://schemas.openxmlformats.org/officeDocument/2006/relationships/hyperlink" Target="https://sites.ed.gov/idea/files/Private_School_QA_April_2011.pdf" TargetMode="External"/><Relationship Id="rId4" Type="http://schemas.openxmlformats.org/officeDocument/2006/relationships/hyperlink" Target="https://sites.ed.gov/idea/regs/b/b/300.131" TargetMode="External"/><Relationship Id="rId9" Type="http://schemas.openxmlformats.org/officeDocument/2006/relationships/hyperlink" Target="http://www.doe.virginia.gov/special_ed/regulations/state/regs_speced_disability_va.pdf" TargetMode="External"/></Relationships>
</file>

<file path=ppt/slides/_rels/slide1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3" Type="http://schemas.openxmlformats.org/officeDocument/2006/relationships/hyperlink" Target="mailto:Sped-finance@doe.Virginia.gov" TargetMode="External"/><Relationship Id="rId2" Type="http://schemas.openxmlformats.org/officeDocument/2006/relationships/notesSlide" Target="../notesSlides/notesSlide110.xml"/><Relationship Id="rId1" Type="http://schemas.openxmlformats.org/officeDocument/2006/relationships/slideLayout" Target="../slideLayouts/slideLayout20.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jpeg"/><Relationship Id="rId3" Type="http://schemas.openxmlformats.org/officeDocument/2006/relationships/image" Target="../media/image20.jpg"/><Relationship Id="rId7" Type="http://schemas.openxmlformats.org/officeDocument/2006/relationships/image" Target="../media/image23.jpeg"/><Relationship Id="rId12" Type="http://schemas.openxmlformats.org/officeDocument/2006/relationships/image" Target="../media/image27.jpeg"/><Relationship Id="rId17"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30.jpeg"/><Relationship Id="rId1" Type="http://schemas.openxmlformats.org/officeDocument/2006/relationships/slideLayout" Target="../slideLayouts/slideLayout24.xml"/><Relationship Id="rId6" Type="http://schemas.openxmlformats.org/officeDocument/2006/relationships/image" Target="../media/image22.jpeg"/><Relationship Id="rId11" Type="http://schemas.openxmlformats.org/officeDocument/2006/relationships/image" Target="../media/image26.png"/><Relationship Id="rId5" Type="http://schemas.microsoft.com/office/2007/relationships/hdphoto" Target="../media/hdphoto1.wdp"/><Relationship Id="rId15" Type="http://schemas.microsoft.com/office/2007/relationships/hdphoto" Target="../media/hdphoto3.wdp"/><Relationship Id="rId10" Type="http://schemas.openxmlformats.org/officeDocument/2006/relationships/image" Target="../media/image25.jpeg"/><Relationship Id="rId4" Type="http://schemas.openxmlformats.org/officeDocument/2006/relationships/image" Target="../media/image21.png"/><Relationship Id="rId9" Type="http://schemas.microsoft.com/office/2007/relationships/hdphoto" Target="../media/hdphoto2.wdp"/><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hyperlink" Target="https://www.ecfr.gov/cgi-bin/text-idx?SID=6214841a79953f26c5c230d72d6b70a1&amp;tpl=/ecfrbrowse/Title02/2cfr200_main_02.tpl" TargetMode="Externa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cfr.gov/current/title-2/part-200/subpart-E/subject-group-ECFRea20080eff2ea53"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hyperlink" Target="http://www.doe.virginia.gov/boe/regulations/travel_regs/travel_regulations.pdf" TargetMode="Externa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3.xml"/><Relationship Id="rId5" Type="http://schemas.openxmlformats.org/officeDocument/2006/relationships/hyperlink" Target="https://creativecommons.org/licenses/by-sa/3.0/" TargetMode="External"/><Relationship Id="rId4" Type="http://schemas.openxmlformats.org/officeDocument/2006/relationships/hyperlink" Target="http://en.workflow-sample.net/2011/11/workflow-for-workflow-designing.html"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hyperlink" Target="https://doe.virginia.gov/administrators/superintendents_memos/2019/271-19b.docx" TargetMode="External"/><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hyperlink" Target="http://doe.virginia.gov/school_finance/budget/calc_tools/2020-22/calc-2022-veto-apr20.xlsm" TargetMode="Externa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3" Type="http://schemas.openxmlformats.org/officeDocument/2006/relationships/hyperlink" Target="https://cifr.wested.org/wp-content/uploads/2018/01/CIFR-MOE-vs-Excess-Cost-Document.pdf" TargetMode="External"/><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2.xml"/></Relationships>
</file>

<file path=ppt/slides/_rels/slide9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1.xml"/><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112"/>
            <a:ext cx="9144000" cy="1309989"/>
          </a:xfrm>
        </p:spPr>
        <p:txBody>
          <a:bodyPr/>
          <a:lstStyle/>
          <a:p>
            <a:pPr algn="ctr"/>
            <a:r>
              <a:rPr lang="en-US" sz="3600" b="1" dirty="0" smtClean="0">
                <a:solidFill>
                  <a:srgbClr val="FF0000"/>
                </a:solidFill>
                <a:latin typeface="Trebuchet MS" panose="020B0603020202020204" pitchFamily="34" charset="0"/>
              </a:rPr>
              <a:t>2022 Virginia Association of School Business Officials (VASBO) </a:t>
            </a:r>
            <a:endParaRPr lang="en-US" sz="3600" b="1" dirty="0">
              <a:solidFill>
                <a:srgbClr val="FF0000"/>
              </a:solidFill>
              <a:latin typeface="Trebuchet MS" panose="020B0603020202020204" pitchFamily="34" charset="0"/>
            </a:endParaRPr>
          </a:p>
        </p:txBody>
      </p:sp>
      <p:sp>
        <p:nvSpPr>
          <p:cNvPr id="4" name="Content Placeholder 3"/>
          <p:cNvSpPr>
            <a:spLocks noGrp="1"/>
          </p:cNvSpPr>
          <p:nvPr>
            <p:ph sz="half" idx="2"/>
          </p:nvPr>
        </p:nvSpPr>
        <p:spPr>
          <a:xfrm>
            <a:off x="4495800" y="1524000"/>
            <a:ext cx="4462981" cy="2896922"/>
          </a:xfrm>
        </p:spPr>
        <p:txBody>
          <a:bodyPr/>
          <a:lstStyle/>
          <a:p>
            <a:pPr algn="ctr">
              <a:spcBef>
                <a:spcPts val="0"/>
              </a:spcBef>
            </a:pPr>
            <a:r>
              <a:rPr lang="en-US" b="1" dirty="0">
                <a:latin typeface="Trebuchet MS" panose="020B0603020202020204" pitchFamily="34" charset="0"/>
              </a:rPr>
              <a:t>Individual With Disabilities Act </a:t>
            </a:r>
            <a:r>
              <a:rPr lang="en-US" b="1" dirty="0" smtClean="0">
                <a:latin typeface="Trebuchet MS" panose="020B0603020202020204" pitchFamily="34" charset="0"/>
              </a:rPr>
              <a:t>IDEA Fiscal Requirements  </a:t>
            </a:r>
          </a:p>
          <a:p>
            <a:pPr algn="ctr">
              <a:spcBef>
                <a:spcPts val="0"/>
              </a:spcBef>
            </a:pPr>
            <a:endParaRPr lang="en-US" sz="1600" b="1" i="1" dirty="0" smtClean="0">
              <a:latin typeface="Trebuchet MS" panose="020B0603020202020204" pitchFamily="34" charset="0"/>
            </a:endParaRPr>
          </a:p>
          <a:p>
            <a:pPr algn="ctr">
              <a:spcBef>
                <a:spcPts val="0"/>
              </a:spcBef>
            </a:pPr>
            <a:r>
              <a:rPr lang="en-US" sz="1600" b="1" i="1" dirty="0" smtClean="0">
                <a:latin typeface="Trebuchet MS" panose="020B0603020202020204" pitchFamily="34" charset="0"/>
              </a:rPr>
              <a:t>Tracie </a:t>
            </a:r>
            <a:r>
              <a:rPr lang="en-US" sz="1600" b="1" i="1" dirty="0">
                <a:latin typeface="Trebuchet MS" panose="020B0603020202020204" pitchFamily="34" charset="0"/>
              </a:rPr>
              <a:t>Coleman, Director</a:t>
            </a:r>
          </a:p>
          <a:p>
            <a:pPr algn="ctr">
              <a:spcBef>
                <a:spcPts val="0"/>
              </a:spcBef>
            </a:pPr>
            <a:r>
              <a:rPr lang="en-US" sz="1600" b="1" dirty="0">
                <a:latin typeface="Trebuchet MS" panose="020B0603020202020204" pitchFamily="34" charset="0"/>
              </a:rPr>
              <a:t>Office of Special </a:t>
            </a:r>
          </a:p>
          <a:p>
            <a:pPr algn="ctr">
              <a:spcBef>
                <a:spcPts val="0"/>
              </a:spcBef>
            </a:pPr>
            <a:r>
              <a:rPr lang="en-US" sz="1600" b="1" dirty="0">
                <a:latin typeface="Trebuchet MS" panose="020B0603020202020204" pitchFamily="34" charset="0"/>
              </a:rPr>
              <a:t>Education Finance and Budget</a:t>
            </a:r>
          </a:p>
          <a:p>
            <a:pPr algn="ctr">
              <a:spcBef>
                <a:spcPts val="0"/>
              </a:spcBef>
            </a:pPr>
            <a:r>
              <a:rPr lang="en-US" sz="1600" b="1" dirty="0">
                <a:latin typeface="Trebuchet MS" panose="020B0603020202020204" pitchFamily="34" charset="0"/>
              </a:rPr>
              <a:t> Special Education and Student Services  </a:t>
            </a:r>
          </a:p>
          <a:p>
            <a:pPr algn="ctr">
              <a:spcBef>
                <a:spcPts val="0"/>
              </a:spcBef>
            </a:pPr>
            <a:endParaRPr lang="en-US" sz="1600" b="1" dirty="0" smtClean="0">
              <a:latin typeface="Trebuchet MS" panose="020B0603020202020204" pitchFamily="34" charset="0"/>
            </a:endParaRPr>
          </a:p>
          <a:p>
            <a:pPr algn="ctr">
              <a:spcBef>
                <a:spcPts val="0"/>
              </a:spcBef>
            </a:pPr>
            <a:r>
              <a:rPr lang="en-US" sz="1600" b="1" dirty="0" smtClean="0">
                <a:latin typeface="Trebuchet MS" panose="020B0603020202020204" pitchFamily="34" charset="0"/>
              </a:rPr>
              <a:t>May </a:t>
            </a:r>
            <a:r>
              <a:rPr lang="en-US" sz="1600" b="1" dirty="0">
                <a:latin typeface="Trebuchet MS" panose="020B0603020202020204" pitchFamily="34" charset="0"/>
              </a:rPr>
              <a:t>18, 2022</a:t>
            </a:r>
          </a:p>
          <a:p>
            <a:pPr algn="ctr">
              <a:spcBef>
                <a:spcPts val="0"/>
              </a:spcBef>
            </a:pPr>
            <a:endParaRPr lang="en-US" sz="500" b="1" dirty="0"/>
          </a:p>
          <a:p>
            <a:pPr algn="ctr">
              <a:spcBef>
                <a:spcPts val="0"/>
              </a:spcBef>
            </a:pPr>
            <a:endParaRPr lang="en-US" sz="500" b="1" dirty="0" smtClean="0"/>
          </a:p>
          <a:p>
            <a:pPr algn="ctr">
              <a:spcBef>
                <a:spcPts val="0"/>
              </a:spcBef>
            </a:pPr>
            <a:endParaRPr lang="en-US" sz="500" b="1" dirty="0" smtClean="0"/>
          </a:p>
          <a:p>
            <a:pPr algn="ctr">
              <a:spcBef>
                <a:spcPts val="0"/>
              </a:spcBef>
            </a:pPr>
            <a:endParaRPr lang="en-US" sz="1600" b="1" dirty="0" smtClean="0"/>
          </a:p>
        </p:txBody>
      </p:sp>
    </p:spTree>
    <p:extLst>
      <p:ext uri="{BB962C8B-B14F-4D97-AF65-F5344CB8AC3E}">
        <p14:creationId xmlns:p14="http://schemas.microsoft.com/office/powerpoint/2010/main" val="349325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6" y="14383"/>
            <a:ext cx="9220201" cy="729816"/>
          </a:xfrm>
        </p:spPr>
        <p:txBody>
          <a:bodyPr>
            <a:normAutofit fontScale="90000"/>
          </a:bodyPr>
          <a:lstStyle/>
          <a:p>
            <a:pPr algn="ctr"/>
            <a:r>
              <a:rPr lang="en-US" sz="3600" b="1" dirty="0" smtClean="0">
                <a:solidFill>
                  <a:srgbClr val="FF0000"/>
                </a:solidFill>
                <a:latin typeface="Trebuchet MS" panose="020B0603020202020204" pitchFamily="34" charset="0"/>
              </a:rPr>
              <a:t>IDEA Part B Federal Regulatory Overview</a:t>
            </a:r>
            <a:endParaRPr lang="en-US" sz="3600" b="1" dirty="0">
              <a:solidFill>
                <a:srgbClr val="FF0000"/>
              </a:solidFill>
              <a:latin typeface="Trebuchet MS" panose="020B0603020202020204" pitchFamily="34" charset="0"/>
            </a:endParaRPr>
          </a:p>
        </p:txBody>
      </p:sp>
      <p:sp>
        <p:nvSpPr>
          <p:cNvPr id="3" name="Content Placeholder 2"/>
          <p:cNvSpPr>
            <a:spLocks noGrp="1"/>
          </p:cNvSpPr>
          <p:nvPr>
            <p:ph idx="4294967295"/>
          </p:nvPr>
        </p:nvSpPr>
        <p:spPr>
          <a:xfrm>
            <a:off x="501650" y="802371"/>
            <a:ext cx="8309715" cy="2333767"/>
          </a:xfrm>
          <a:prstGeom prst="rect">
            <a:avLst/>
          </a:prstGeom>
        </p:spPr>
        <p:txBody>
          <a:bodyPr>
            <a:normAutofit lnSpcReduction="10000"/>
          </a:bodyPr>
          <a:lstStyle/>
          <a:p>
            <a:pPr marL="342900" indent="-342900">
              <a:spcBef>
                <a:spcPts val="0"/>
              </a:spcBef>
              <a:buClrTx/>
              <a:buFont typeface="Wingdings" panose="05000000000000000000" pitchFamily="2" charset="2"/>
              <a:buChar char="ü"/>
            </a:pPr>
            <a:r>
              <a:rPr lang="en-US" sz="1800" dirty="0">
                <a:solidFill>
                  <a:schemeClr val="tx1"/>
                </a:solidFill>
                <a:latin typeface="Trebuchet MS" panose="020B0603020202020204" pitchFamily="34" charset="0"/>
              </a:rPr>
              <a:t>Federal Reference Guide</a:t>
            </a:r>
          </a:p>
          <a:p>
            <a:pPr lvl="2">
              <a:buClrTx/>
              <a:buFont typeface="Arial" panose="020B0604020202020204" pitchFamily="34" charset="0"/>
              <a:buChar char="•"/>
              <a:defRPr/>
            </a:pPr>
            <a:r>
              <a:rPr lang="en-US" sz="1800" dirty="0">
                <a:solidFill>
                  <a:schemeClr val="tx1"/>
                </a:solidFill>
                <a:latin typeface="Trebuchet MS" panose="020B0603020202020204" pitchFamily="34" charset="0"/>
                <a:hlinkClick r:id="rId2"/>
              </a:rPr>
              <a:t>34 </a:t>
            </a:r>
            <a:r>
              <a:rPr lang="en-US" sz="1800" dirty="0" smtClean="0">
                <a:solidFill>
                  <a:schemeClr val="tx1"/>
                </a:solidFill>
                <a:latin typeface="Trebuchet MS" panose="020B0603020202020204" pitchFamily="34" charset="0"/>
                <a:hlinkClick r:id="rId2"/>
              </a:rPr>
              <a:t>CFR* </a:t>
            </a:r>
            <a:r>
              <a:rPr lang="en-US" sz="1800" dirty="0">
                <a:solidFill>
                  <a:schemeClr val="tx1"/>
                </a:solidFill>
                <a:latin typeface="Trebuchet MS" panose="020B0603020202020204" pitchFamily="34" charset="0"/>
                <a:hlinkClick r:id="rId2"/>
              </a:rPr>
              <a:t>Parts 300 and 301; Assistance to States for the Education of Children with Disabilities and Preschool Grants for Children with </a:t>
            </a:r>
            <a:r>
              <a:rPr lang="en-US" sz="1800" dirty="0" smtClean="0">
                <a:solidFill>
                  <a:schemeClr val="tx1"/>
                </a:solidFill>
                <a:latin typeface="Trebuchet MS" panose="020B0603020202020204" pitchFamily="34" charset="0"/>
                <a:hlinkClick r:id="rId2"/>
              </a:rPr>
              <a:t>Disabilities</a:t>
            </a:r>
            <a:endParaRPr lang="en-US" sz="1800" dirty="0">
              <a:solidFill>
                <a:schemeClr val="tx1"/>
              </a:solidFill>
              <a:latin typeface="Trebuchet MS" panose="020B0603020202020204" pitchFamily="34" charset="0"/>
            </a:endParaRPr>
          </a:p>
          <a:p>
            <a:pPr marL="342900" indent="-342900">
              <a:buClr>
                <a:schemeClr val="tx1"/>
              </a:buClr>
              <a:buFont typeface="Wingdings" panose="05000000000000000000" pitchFamily="2" charset="2"/>
              <a:buChar char="ü"/>
            </a:pPr>
            <a:r>
              <a:rPr lang="en-US" sz="1800" dirty="0">
                <a:solidFill>
                  <a:schemeClr val="tx1"/>
                </a:solidFill>
                <a:latin typeface="Trebuchet MS" panose="020B0603020202020204" pitchFamily="34" charset="0"/>
              </a:rPr>
              <a:t>Federal Funding </a:t>
            </a:r>
            <a:r>
              <a:rPr lang="en-US" sz="1800" dirty="0" smtClean="0">
                <a:solidFill>
                  <a:schemeClr val="tx1"/>
                </a:solidFill>
                <a:latin typeface="Trebuchet MS" panose="020B0603020202020204" pitchFamily="34" charset="0"/>
              </a:rPr>
              <a:t>Types</a:t>
            </a:r>
            <a:endParaRPr lang="en-US" sz="1800" dirty="0">
              <a:solidFill>
                <a:schemeClr val="tx1"/>
              </a:solidFill>
              <a:latin typeface="Trebuchet MS" panose="020B0603020202020204" pitchFamily="34" charset="0"/>
            </a:endParaRPr>
          </a:p>
          <a:p>
            <a:pPr lvl="2">
              <a:buClr>
                <a:schemeClr val="tx1"/>
              </a:buClr>
              <a:buFont typeface="Arial" panose="020B0604020202020204" pitchFamily="34" charset="0"/>
              <a:buChar char="•"/>
              <a:defRPr/>
            </a:pPr>
            <a:r>
              <a:rPr lang="en-US" sz="1800" i="1" dirty="0">
                <a:solidFill>
                  <a:schemeClr val="tx1"/>
                </a:solidFill>
                <a:latin typeface="Trebuchet MS" panose="020B0603020202020204" pitchFamily="34" charset="0"/>
                <a:hlinkClick r:id="rId3"/>
              </a:rPr>
              <a:t>IDEA Part B</a:t>
            </a:r>
            <a:r>
              <a:rPr lang="en-US" sz="1800" dirty="0">
                <a:solidFill>
                  <a:schemeClr val="tx1"/>
                </a:solidFill>
                <a:latin typeface="Trebuchet MS" panose="020B0603020202020204" pitchFamily="34" charset="0"/>
                <a:hlinkClick r:id="rId3"/>
              </a:rPr>
              <a:t>, 611 </a:t>
            </a:r>
            <a:r>
              <a:rPr lang="en-US" sz="1800" dirty="0" smtClean="0">
                <a:solidFill>
                  <a:schemeClr val="tx1"/>
                </a:solidFill>
                <a:latin typeface="Trebuchet MS" panose="020B0603020202020204" pitchFamily="34" charset="0"/>
                <a:hlinkClick r:id="rId3"/>
              </a:rPr>
              <a:t>Flow-through Funds** </a:t>
            </a:r>
          </a:p>
          <a:p>
            <a:pPr lvl="2">
              <a:buClr>
                <a:schemeClr val="tx1"/>
              </a:buClr>
              <a:buFont typeface="Arial" panose="020B0604020202020204" pitchFamily="34" charset="0"/>
              <a:buChar char="•"/>
              <a:defRPr/>
            </a:pPr>
            <a:r>
              <a:rPr lang="en-US" sz="1800" i="1" dirty="0" smtClean="0">
                <a:solidFill>
                  <a:schemeClr val="tx1"/>
                </a:solidFill>
                <a:latin typeface="Trebuchet MS" panose="020B0603020202020204" pitchFamily="34" charset="0"/>
                <a:hlinkClick r:id="rId3"/>
              </a:rPr>
              <a:t>IDEA </a:t>
            </a:r>
            <a:r>
              <a:rPr lang="en-US" sz="1800" i="1" dirty="0">
                <a:solidFill>
                  <a:schemeClr val="tx1"/>
                </a:solidFill>
                <a:latin typeface="Trebuchet MS" panose="020B0603020202020204" pitchFamily="34" charset="0"/>
                <a:hlinkClick r:id="rId3"/>
              </a:rPr>
              <a:t>Part B</a:t>
            </a:r>
            <a:r>
              <a:rPr lang="en-US" sz="1800" dirty="0">
                <a:solidFill>
                  <a:schemeClr val="tx1"/>
                </a:solidFill>
                <a:latin typeface="Trebuchet MS" panose="020B0603020202020204" pitchFamily="34" charset="0"/>
                <a:hlinkClick r:id="rId3"/>
              </a:rPr>
              <a:t>, 619 Preschool </a:t>
            </a:r>
            <a:r>
              <a:rPr lang="en-US" sz="1800" dirty="0" smtClean="0">
                <a:solidFill>
                  <a:schemeClr val="tx1"/>
                </a:solidFill>
                <a:latin typeface="Trebuchet MS" panose="020B0603020202020204" pitchFamily="34" charset="0"/>
                <a:hlinkClick r:id="rId3"/>
              </a:rPr>
              <a:t>Funds</a:t>
            </a:r>
            <a:endParaRPr lang="en-US" sz="1800" dirty="0">
              <a:solidFill>
                <a:schemeClr val="tx1"/>
              </a:solidFill>
              <a:latin typeface="Trebuchet MS" panose="020B0603020202020204" pitchFamily="34" charset="0"/>
            </a:endParaRPr>
          </a:p>
        </p:txBody>
      </p:sp>
      <p:sp>
        <p:nvSpPr>
          <p:cNvPr id="5" name="TextBox 4"/>
          <p:cNvSpPr txBox="1"/>
          <p:nvPr/>
        </p:nvSpPr>
        <p:spPr>
          <a:xfrm>
            <a:off x="324744" y="3252483"/>
            <a:ext cx="8486621" cy="1208023"/>
          </a:xfrm>
          <a:prstGeom prst="rect">
            <a:avLst/>
          </a:prstGeom>
          <a:noFill/>
        </p:spPr>
        <p:txBody>
          <a:bodyPr wrap="square" rtlCol="0">
            <a:spAutoFit/>
          </a:bodyPr>
          <a:lstStyle/>
          <a:p>
            <a:r>
              <a:rPr lang="en-US" sz="1000" dirty="0" smtClean="0">
                <a:latin typeface="Trebuchet MS" panose="020B0603020202020204" pitchFamily="34" charset="0"/>
              </a:rPr>
              <a:t>* “CFR” means Code </a:t>
            </a:r>
            <a:r>
              <a:rPr lang="en-US" sz="1000" dirty="0">
                <a:latin typeface="Trebuchet MS" panose="020B0603020202020204" pitchFamily="34" charset="0"/>
              </a:rPr>
              <a:t>of Federal </a:t>
            </a:r>
            <a:r>
              <a:rPr lang="en-US" sz="1000" dirty="0" smtClean="0">
                <a:latin typeface="Trebuchet MS" panose="020B0603020202020204" pitchFamily="34" charset="0"/>
              </a:rPr>
              <a:t>Regulations – it is </a:t>
            </a:r>
            <a:r>
              <a:rPr lang="en-US" sz="1000" dirty="0">
                <a:latin typeface="Trebuchet MS" panose="020B0603020202020204" pitchFamily="34" charset="0"/>
              </a:rPr>
              <a:t>the codification of the general and permanent rules published in the Federal Register by the executive departments and agencies of the Federal </a:t>
            </a:r>
            <a:r>
              <a:rPr lang="en-US" sz="1000" dirty="0" smtClean="0">
                <a:latin typeface="Trebuchet MS" panose="020B0603020202020204" pitchFamily="34" charset="0"/>
              </a:rPr>
              <a:t>Government</a:t>
            </a:r>
            <a:endParaRPr lang="en-US" sz="1000" dirty="0">
              <a:latin typeface="Trebuchet MS" panose="020B0603020202020204" pitchFamily="34" charset="0"/>
            </a:endParaRPr>
          </a:p>
          <a:p>
            <a:r>
              <a:rPr lang="en-US" sz="1050" dirty="0" smtClean="0">
                <a:latin typeface="Trebuchet MS" panose="020B0603020202020204" pitchFamily="34" charset="0"/>
              </a:rPr>
              <a:t> </a:t>
            </a:r>
            <a:endParaRPr lang="en-US" sz="1050" dirty="0">
              <a:latin typeface="Trebuchet MS" panose="020B0603020202020204" pitchFamily="34" charset="0"/>
            </a:endParaRPr>
          </a:p>
          <a:p>
            <a:r>
              <a:rPr lang="en-US" sz="1050" dirty="0" smtClean="0">
                <a:latin typeface="Trebuchet MS" panose="020B0603020202020204" pitchFamily="34" charset="0"/>
              </a:rPr>
              <a:t>** “Flow-through” means federal funds received from USED to VDOE to school divisions. VDOE is the fiscal steward of these funds and is held responsible/monitored by USED. VDOE approves LEA IDEA plan applications, distribution of allocations, approves allowable expenditures and requests school division reimbursement amounts from USED as directed by federal IDEA regulations and the </a:t>
            </a:r>
            <a:r>
              <a:rPr lang="en-US" sz="1050" dirty="0" smtClean="0">
                <a:latin typeface="Trebuchet MS" panose="020B0603020202020204" pitchFamily="34" charset="0"/>
                <a:hlinkClick r:id="rId4"/>
              </a:rPr>
              <a:t>Federal Uniform Guidance</a:t>
            </a:r>
            <a:r>
              <a:rPr lang="en-US" sz="1050" dirty="0" smtClean="0">
                <a:latin typeface="Trebuchet MS" panose="020B0603020202020204" pitchFamily="34" charset="0"/>
              </a:rPr>
              <a:t> rules and requirements for grants management, etc. </a:t>
            </a:r>
            <a:endParaRPr lang="en-US" sz="1050" dirty="0">
              <a:latin typeface="Trebuchet MS" panose="020B0603020202020204" pitchFamily="34" charset="0"/>
            </a:endParaRPr>
          </a:p>
        </p:txBody>
      </p:sp>
    </p:spTree>
    <p:extLst>
      <p:ext uri="{BB962C8B-B14F-4D97-AF65-F5344CB8AC3E}">
        <p14:creationId xmlns:p14="http://schemas.microsoft.com/office/powerpoint/2010/main" val="245630488"/>
      </p:ext>
    </p:extLst>
  </p:cSld>
  <p:clrMapOvr>
    <a:masterClrMapping/>
  </p:clrMapOvr>
  <p:transition spd="slow">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789467"/>
          </a:xfrm>
        </p:spPr>
        <p:txBody>
          <a:bodyPr rtlCol="0">
            <a:normAutofit/>
          </a:bodyPr>
          <a:lstStyle/>
          <a:p>
            <a:pPr>
              <a:defRPr/>
            </a:pPr>
            <a:r>
              <a:rPr lang="en-US" sz="3200" b="1" dirty="0">
                <a:solidFill>
                  <a:srgbClr val="FF0000"/>
                </a:solidFill>
                <a:latin typeface="Trebuchet MS" panose="020B0603020202020204" pitchFamily="34" charset="0"/>
              </a:rPr>
              <a:t>Distinct and Separate Cost - Example</a:t>
            </a:r>
            <a:endParaRPr sz="3200" b="1" dirty="0">
              <a:solidFill>
                <a:srgbClr val="FF0000"/>
              </a:solidFill>
              <a:latin typeface="Trebuchet MS" panose="020B0603020202020204" pitchFamily="34" charset="0"/>
            </a:endParaRPr>
          </a:p>
        </p:txBody>
      </p:sp>
      <p:sp>
        <p:nvSpPr>
          <p:cNvPr id="5" name="Text Placeholder 2"/>
          <p:cNvSpPr txBox="1">
            <a:spLocks/>
          </p:cNvSpPr>
          <p:nvPr/>
        </p:nvSpPr>
        <p:spPr>
          <a:xfrm>
            <a:off x="1506897" y="1102965"/>
            <a:ext cx="3427600" cy="3114569"/>
          </a:xfrm>
          <a:prstGeom prst="rect">
            <a:avLst/>
          </a:prstGeom>
        </p:spPr>
        <p:txBody>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marL="257175" indent="-257175" fontAlgn="base">
              <a:buClrTx/>
              <a:buFont typeface="Wingdings" panose="05000000000000000000" pitchFamily="2" charset="2"/>
              <a:buChar char="§"/>
            </a:pPr>
            <a:endParaRPr lang="en-US" sz="1800" dirty="0">
              <a:solidFill>
                <a:schemeClr val="tx1"/>
              </a:solidFill>
              <a:latin typeface="Georgia" panose="02040502050405020303" pitchFamily="18" charset="0"/>
            </a:endParaRPr>
          </a:p>
        </p:txBody>
      </p:sp>
      <p:sp>
        <p:nvSpPr>
          <p:cNvPr id="7" name="Content Placeholder 2"/>
          <p:cNvSpPr txBox="1">
            <a:spLocks/>
          </p:cNvSpPr>
          <p:nvPr/>
        </p:nvSpPr>
        <p:spPr>
          <a:xfrm>
            <a:off x="1436024" y="962168"/>
            <a:ext cx="6288609" cy="3357349"/>
          </a:xfrm>
          <a:prstGeom prst="rect">
            <a:avLst/>
          </a:prstGeom>
        </p:spPr>
        <p:txBody>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endParaRPr lang="en-US" altLang="en-US" sz="1350" dirty="0">
              <a:latin typeface="Trebuchet MS" panose="020B0603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13408092"/>
              </p:ext>
            </p:extLst>
          </p:nvPr>
        </p:nvGraphicFramePr>
        <p:xfrm>
          <a:off x="114299" y="928431"/>
          <a:ext cx="8763000" cy="3434961"/>
        </p:xfrm>
        <a:graphic>
          <a:graphicData uri="http://schemas.openxmlformats.org/drawingml/2006/table">
            <a:tbl>
              <a:tblPr/>
              <a:tblGrid>
                <a:gridCol w="4245331">
                  <a:extLst>
                    <a:ext uri="{9D8B030D-6E8A-4147-A177-3AD203B41FA5}">
                      <a16:colId xmlns:a16="http://schemas.microsoft.com/office/drawing/2014/main" val="3190547956"/>
                    </a:ext>
                  </a:extLst>
                </a:gridCol>
                <a:gridCol w="2147010">
                  <a:extLst>
                    <a:ext uri="{9D8B030D-6E8A-4147-A177-3AD203B41FA5}">
                      <a16:colId xmlns:a16="http://schemas.microsoft.com/office/drawing/2014/main" val="805362172"/>
                    </a:ext>
                  </a:extLst>
                </a:gridCol>
                <a:gridCol w="2370659">
                  <a:extLst>
                    <a:ext uri="{9D8B030D-6E8A-4147-A177-3AD203B41FA5}">
                      <a16:colId xmlns:a16="http://schemas.microsoft.com/office/drawing/2014/main" val="2081251375"/>
                    </a:ext>
                  </a:extLst>
                </a:gridCol>
              </a:tblGrid>
              <a:tr h="487204">
                <a:tc>
                  <a:txBody>
                    <a:bodyPr/>
                    <a:lstStyle/>
                    <a:p>
                      <a:pPr algn="l" fontAlgn="b"/>
                      <a:endParaRPr lang="en-US" sz="1100" b="1" i="0" u="none" strike="noStrike" dirty="0">
                        <a:solidFill>
                          <a:srgbClr val="000000"/>
                        </a:solidFill>
                        <a:effectLst/>
                        <a:latin typeface="Trebuchet MS" panose="020B0603020202020204" pitchFamily="34" charset="0"/>
                      </a:endParaRPr>
                    </a:p>
                    <a:p>
                      <a:pPr algn="l" fontAlgn="b"/>
                      <a:endParaRPr lang="en-US" sz="1100" b="1" i="0" u="none" strike="noStrike" dirty="0">
                        <a:solidFill>
                          <a:srgbClr val="000000"/>
                        </a:solidFill>
                        <a:effectLst/>
                        <a:latin typeface="Trebuchet MS" panose="020B0603020202020204" pitchFamily="34" charset="0"/>
                      </a:endParaRPr>
                    </a:p>
                    <a:p>
                      <a:pPr algn="l" fontAlgn="b"/>
                      <a:endParaRPr lang="en-US" sz="1100" b="1" i="0" u="none" strike="noStrike" dirty="0">
                        <a:solidFill>
                          <a:srgbClr val="000000"/>
                        </a:solidFill>
                        <a:effectLst/>
                        <a:latin typeface="Trebuchet MS" panose="020B0603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6B2"/>
                    </a:solidFill>
                  </a:tcPr>
                </a:tc>
                <a:tc>
                  <a:txBody>
                    <a:bodyPr/>
                    <a:lstStyle/>
                    <a:p>
                      <a:pPr algn="ctr" fontAlgn="b"/>
                      <a:r>
                        <a:rPr lang="en-US" sz="1100" b="1" i="0" u="none" strike="noStrike" dirty="0" smtClean="0">
                          <a:solidFill>
                            <a:srgbClr val="000000"/>
                          </a:solidFill>
                          <a:effectLst/>
                          <a:latin typeface="Trebuchet MS" panose="020B0603020202020204" pitchFamily="34" charset="0"/>
                        </a:rPr>
                        <a:t>Elementary (K-7) </a:t>
                      </a:r>
                      <a:endParaRPr lang="en-US" sz="1100" b="1" i="0" u="none" strike="noStrike" dirty="0">
                        <a:solidFill>
                          <a:srgbClr val="000000"/>
                        </a:solidFill>
                        <a:effectLst/>
                        <a:latin typeface="Trebuchet MS" panose="020B0603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6B2"/>
                    </a:solidFill>
                  </a:tcPr>
                </a:tc>
                <a:tc>
                  <a:txBody>
                    <a:bodyPr/>
                    <a:lstStyle/>
                    <a:p>
                      <a:pPr algn="ctr" fontAlgn="b"/>
                      <a:r>
                        <a:rPr lang="en-US" sz="1100" b="1" i="0" u="none" strike="noStrike" dirty="0" smtClean="0">
                          <a:solidFill>
                            <a:srgbClr val="000000"/>
                          </a:solidFill>
                          <a:effectLst/>
                          <a:latin typeface="Trebuchet MS" panose="020B0603020202020204" pitchFamily="34" charset="0"/>
                        </a:rPr>
                        <a:t>Secondary (8-12) </a:t>
                      </a:r>
                      <a:endParaRPr lang="en-US" sz="1100" b="1" i="0" u="none" strike="noStrike" dirty="0">
                        <a:solidFill>
                          <a:srgbClr val="000000"/>
                        </a:solidFill>
                        <a:effectLst/>
                        <a:latin typeface="Trebuchet MS" panose="020B0603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6B2"/>
                    </a:solidFill>
                  </a:tcPr>
                </a:tc>
                <a:extLst>
                  <a:ext uri="{0D108BD9-81ED-4DB2-BD59-A6C34878D82A}">
                    <a16:rowId xmlns:a16="http://schemas.microsoft.com/office/drawing/2014/main" val="505726095"/>
                  </a:ext>
                </a:extLst>
              </a:tr>
              <a:tr h="189199">
                <a:tc>
                  <a:txBody>
                    <a:bodyPr/>
                    <a:lstStyle/>
                    <a:p>
                      <a:pPr algn="l" fontAlgn="b"/>
                      <a:r>
                        <a:rPr lang="en-US" sz="1100" b="0" i="0" u="none" strike="noStrike" dirty="0">
                          <a:solidFill>
                            <a:srgbClr val="000000"/>
                          </a:solidFill>
                          <a:effectLst/>
                          <a:latin typeface="Trebuchet MS" panose="020B0603020202020204" pitchFamily="34" charset="0"/>
                        </a:rPr>
                        <a:t>Marching Band</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rebuchet MS" panose="020B060302020202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rebuchet MS" panose="020B0603020202020204" pitchFamily="34" charset="0"/>
                        </a:rPr>
                        <a:t>X</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490624"/>
                  </a:ext>
                </a:extLst>
              </a:tr>
              <a:tr h="189199">
                <a:tc>
                  <a:txBody>
                    <a:bodyPr/>
                    <a:lstStyle/>
                    <a:p>
                      <a:pPr algn="l" fontAlgn="b"/>
                      <a:r>
                        <a:rPr lang="en-US" sz="1100" b="0" i="0" u="none" strike="noStrike" dirty="0">
                          <a:solidFill>
                            <a:srgbClr val="000000"/>
                          </a:solidFill>
                          <a:effectLst/>
                          <a:latin typeface="Trebuchet MS" panose="020B0603020202020204" pitchFamily="34" charset="0"/>
                        </a:rPr>
                        <a:t>Technical Education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rebuchet MS" panose="020B060302020202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rebuchet MS" panose="020B0603020202020204" pitchFamily="34" charset="0"/>
                        </a:rPr>
                        <a:t>X</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566748"/>
                  </a:ext>
                </a:extLst>
              </a:tr>
              <a:tr h="189199">
                <a:tc>
                  <a:txBody>
                    <a:bodyPr/>
                    <a:lstStyle/>
                    <a:p>
                      <a:pPr algn="l" fontAlgn="b"/>
                      <a:r>
                        <a:rPr lang="en-US" sz="1100" b="0" i="0" u="none" strike="noStrike" dirty="0" smtClean="0">
                          <a:solidFill>
                            <a:schemeClr val="tx1"/>
                          </a:solidFill>
                          <a:effectLst/>
                          <a:latin typeface="Trebuchet MS" panose="020B0603020202020204" pitchFamily="34" charset="0"/>
                        </a:rPr>
                        <a:t>K-7</a:t>
                      </a:r>
                      <a:r>
                        <a:rPr lang="en-US" sz="1100" b="0" i="0" u="none" strike="noStrike" baseline="0" dirty="0" smtClean="0">
                          <a:solidFill>
                            <a:schemeClr val="tx1"/>
                          </a:solidFill>
                          <a:effectLst/>
                          <a:latin typeface="Trebuchet MS" panose="020B0603020202020204" pitchFamily="34" charset="0"/>
                        </a:rPr>
                        <a:t> Instructional/Support Staff </a:t>
                      </a:r>
                      <a:r>
                        <a:rPr lang="en-US" sz="1100" b="0" i="0" u="none" strike="noStrike" dirty="0" smtClean="0">
                          <a:solidFill>
                            <a:schemeClr val="tx1"/>
                          </a:solidFill>
                          <a:effectLst/>
                          <a:latin typeface="Trebuchet MS" panose="020B0603020202020204" pitchFamily="34" charset="0"/>
                        </a:rPr>
                        <a:t> </a:t>
                      </a:r>
                      <a:endParaRPr lang="en-US" sz="1100" b="0" i="0" u="none" strike="noStrike" dirty="0">
                        <a:solidFill>
                          <a:schemeClr val="tx1"/>
                        </a:solidFill>
                        <a:effectLst/>
                        <a:latin typeface="Trebuchet MS" panose="020B0603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rebuchet MS" panose="020B0603020202020204" pitchFamily="34" charset="0"/>
                        </a:rPr>
                        <a:t>X</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Trebuchet MS" panose="020B060302020202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759957"/>
                  </a:ext>
                </a:extLst>
              </a:tr>
              <a:tr h="189199">
                <a:tc>
                  <a:txBody>
                    <a:bodyPr/>
                    <a:lstStyle/>
                    <a:p>
                      <a:pPr algn="l" fontAlgn="b"/>
                      <a:r>
                        <a:rPr lang="en-US" sz="1100" b="0" i="0" u="none" strike="noStrike" dirty="0" smtClean="0">
                          <a:solidFill>
                            <a:schemeClr val="tx1"/>
                          </a:solidFill>
                          <a:effectLst/>
                          <a:latin typeface="Trebuchet MS" panose="020B0603020202020204" pitchFamily="34" charset="0"/>
                        </a:rPr>
                        <a:t>PALs Reading Program</a:t>
                      </a:r>
                      <a:endParaRPr lang="en-US" sz="1100" b="0" i="0" u="none" strike="noStrike" dirty="0">
                        <a:solidFill>
                          <a:schemeClr val="tx1"/>
                        </a:solidFill>
                        <a:effectLst/>
                        <a:latin typeface="Trebuchet MS" panose="020B0603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rebuchet MS" panose="020B0603020202020204" pitchFamily="34" charset="0"/>
                        </a:rPr>
                        <a:t>X</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rebuchet MS" panose="020B060302020202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982624"/>
                  </a:ext>
                </a:extLst>
              </a:tr>
              <a:tr h="167164">
                <a:tc>
                  <a:txBody>
                    <a:bodyPr/>
                    <a:lstStyle/>
                    <a:p>
                      <a:pPr algn="l" fontAlgn="b"/>
                      <a:r>
                        <a:rPr lang="en-US" sz="1100" b="0" i="0" u="none" strike="noStrike">
                          <a:solidFill>
                            <a:srgbClr val="FFFFFF"/>
                          </a:solidFill>
                          <a:effectLst/>
                          <a:latin typeface="Trebuchet MS" panose="020B060302020202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en-US" sz="1100" b="0" i="0" u="none" strike="noStrike">
                          <a:solidFill>
                            <a:srgbClr val="000000"/>
                          </a:solidFill>
                          <a:effectLst/>
                          <a:latin typeface="Trebuchet MS" panose="020B060302020202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en-US" sz="1100" b="0" i="0" u="none" strike="noStrike">
                          <a:solidFill>
                            <a:srgbClr val="000000"/>
                          </a:solidFill>
                          <a:effectLst/>
                          <a:latin typeface="Trebuchet MS" panose="020B060302020202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a16="http://schemas.microsoft.com/office/drawing/2014/main" val="1488408537"/>
                  </a:ext>
                </a:extLst>
              </a:tr>
              <a:tr h="505082">
                <a:tc>
                  <a:txBody>
                    <a:bodyPr/>
                    <a:lstStyle/>
                    <a:p>
                      <a:pPr algn="l" fontAlgn="b"/>
                      <a:r>
                        <a:rPr lang="en-US" sz="1100" b="0" i="0" u="none" strike="noStrike" dirty="0">
                          <a:solidFill>
                            <a:srgbClr val="000000"/>
                          </a:solidFill>
                          <a:effectLst/>
                          <a:latin typeface="Trebuchet MS" panose="020B0603020202020204" pitchFamily="34" charset="0"/>
                        </a:rPr>
                        <a:t>Pupil Transportation/Bus Drivers - same route - combined grades K 12 students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rebuchet MS" panose="020B0603020202020204" pitchFamily="34" charset="0"/>
                        </a:rPr>
                        <a:t>X</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rebuchet MS" panose="020B0603020202020204" pitchFamily="34" charset="0"/>
                        </a:rPr>
                        <a:t>X</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1121770"/>
                  </a:ext>
                </a:extLst>
              </a:tr>
              <a:tr h="458400">
                <a:tc>
                  <a:txBody>
                    <a:bodyPr/>
                    <a:lstStyle/>
                    <a:p>
                      <a:pPr algn="l" fontAlgn="b"/>
                      <a:r>
                        <a:rPr lang="en-US" sz="1100" b="0" i="0" u="none" strike="noStrike" dirty="0">
                          <a:solidFill>
                            <a:srgbClr val="000000"/>
                          </a:solidFill>
                          <a:effectLst/>
                          <a:latin typeface="Trebuchet MS" panose="020B0603020202020204" pitchFamily="34" charset="0"/>
                        </a:rPr>
                        <a:t>Custodial Staff - works at 2 or more </a:t>
                      </a:r>
                      <a:r>
                        <a:rPr lang="en-US" sz="1100" b="0" i="0" u="none" strike="noStrike" dirty="0" smtClean="0">
                          <a:solidFill>
                            <a:srgbClr val="000000"/>
                          </a:solidFill>
                          <a:effectLst/>
                          <a:latin typeface="Trebuchet MS" panose="020B0603020202020204" pitchFamily="34" charset="0"/>
                        </a:rPr>
                        <a:t>K-12 </a:t>
                      </a:r>
                      <a:r>
                        <a:rPr lang="en-US" sz="1100" b="0" i="0" u="none" strike="noStrike" dirty="0">
                          <a:solidFill>
                            <a:srgbClr val="000000"/>
                          </a:solidFill>
                          <a:effectLst/>
                          <a:latin typeface="Trebuchet MS" panose="020B0603020202020204" pitchFamily="34" charset="0"/>
                        </a:rPr>
                        <a:t>building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rebuchet MS" panose="020B0603020202020204" pitchFamily="34" charset="0"/>
                        </a:rPr>
                        <a:t>X</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rebuchet MS" panose="020B0603020202020204" pitchFamily="34" charset="0"/>
                        </a:rPr>
                        <a:t>X</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875850"/>
                  </a:ext>
                </a:extLst>
              </a:tr>
              <a:tr h="474405">
                <a:tc>
                  <a:txBody>
                    <a:bodyPr/>
                    <a:lstStyle/>
                    <a:p>
                      <a:pPr algn="l" fontAlgn="b"/>
                      <a:r>
                        <a:rPr lang="en-US" sz="1100" b="0" i="0" u="none" strike="noStrike" dirty="0">
                          <a:solidFill>
                            <a:srgbClr val="000000"/>
                          </a:solidFill>
                          <a:effectLst/>
                          <a:latin typeface="Trebuchet MS" panose="020B0603020202020204" pitchFamily="34" charset="0"/>
                        </a:rPr>
                        <a:t>Central Office Instructional Support </a:t>
                      </a:r>
                      <a:r>
                        <a:rPr lang="en-US" sz="1100" b="0" i="0" u="none" strike="noStrike" dirty="0" smtClean="0">
                          <a:solidFill>
                            <a:srgbClr val="000000"/>
                          </a:solidFill>
                          <a:effectLst/>
                          <a:latin typeface="Trebuchet MS" panose="020B0603020202020204" pitchFamily="34" charset="0"/>
                        </a:rPr>
                        <a:t>Staff</a:t>
                      </a:r>
                      <a:endParaRPr lang="en-US" sz="1100" b="0" i="0" u="none" strike="noStrike" dirty="0">
                        <a:solidFill>
                          <a:srgbClr val="000000"/>
                        </a:solidFill>
                        <a:effectLst/>
                        <a:latin typeface="Trebuchet MS" panose="020B0603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Trebuchet MS" panose="020B0603020202020204" pitchFamily="34" charset="0"/>
                        </a:rPr>
                        <a:t>X</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Trebuchet MS" panose="020B0603020202020204" pitchFamily="34" charset="0"/>
                        </a:rPr>
                        <a:t>X</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852748"/>
                  </a:ext>
                </a:extLst>
              </a:tr>
              <a:tr h="555430">
                <a:tc>
                  <a:txBody>
                    <a:bodyPr/>
                    <a:lstStyle/>
                    <a:p>
                      <a:pPr algn="just" fontAlgn="b"/>
                      <a:r>
                        <a:rPr lang="en-US" sz="1100" b="0" i="0" u="none" strike="noStrike" dirty="0" smtClean="0">
                          <a:solidFill>
                            <a:srgbClr val="000000"/>
                          </a:solidFill>
                          <a:effectLst/>
                          <a:latin typeface="Trebuchet MS" panose="020B0603020202020204" pitchFamily="34" charset="0"/>
                        </a:rPr>
                        <a:t>Central Office </a:t>
                      </a:r>
                      <a:r>
                        <a:rPr lang="en-US" sz="1100" b="0" i="0" u="none" strike="noStrike" dirty="0">
                          <a:solidFill>
                            <a:srgbClr val="000000"/>
                          </a:solidFill>
                          <a:effectLst/>
                          <a:latin typeface="Trebuchet MS" panose="020B0603020202020204" pitchFamily="34" charset="0"/>
                        </a:rPr>
                        <a:t>Fiscal Staff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rebuchet MS" panose="020B0603020202020204" pitchFamily="34" charset="0"/>
                        </a:rPr>
                        <a:t>X</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Trebuchet MS" panose="020B0603020202020204" pitchFamily="34" charset="0"/>
                        </a:rPr>
                        <a:t>X</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37479"/>
                  </a:ext>
                </a:extLst>
              </a:tr>
            </a:tbl>
          </a:graphicData>
        </a:graphic>
      </p:graphicFrame>
    </p:spTree>
    <p:extLst>
      <p:ext uri="{BB962C8B-B14F-4D97-AF65-F5344CB8AC3E}">
        <p14:creationId xmlns:p14="http://schemas.microsoft.com/office/powerpoint/2010/main" val="364794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9816"/>
          </a:xfrm>
        </p:spPr>
        <p:txBody>
          <a:bodyPr rtlCol="0">
            <a:normAutofit/>
          </a:bodyPr>
          <a:lstStyle/>
          <a:p>
            <a:pPr>
              <a:defRPr/>
            </a:pPr>
            <a:r>
              <a:rPr lang="en-US" sz="3200" b="1" dirty="0">
                <a:solidFill>
                  <a:srgbClr val="FF0000"/>
                </a:solidFill>
                <a:latin typeface="Trebuchet MS" panose="020B0603020202020204" pitchFamily="34" charset="0"/>
              </a:rPr>
              <a:t>Collect Data  </a:t>
            </a:r>
            <a:endParaRPr sz="3200" b="1" dirty="0">
              <a:solidFill>
                <a:srgbClr val="FF0000"/>
              </a:solidFill>
              <a:latin typeface="Trebuchet MS" panose="020B0603020202020204" pitchFamily="34" charset="0"/>
            </a:endParaRPr>
          </a:p>
        </p:txBody>
      </p:sp>
      <p:sp>
        <p:nvSpPr>
          <p:cNvPr id="3" name="Content Placeholder 3"/>
          <p:cNvSpPr txBox="1">
            <a:spLocks/>
          </p:cNvSpPr>
          <p:nvPr/>
        </p:nvSpPr>
        <p:spPr>
          <a:xfrm>
            <a:off x="1299411" y="1060294"/>
            <a:ext cx="6495112" cy="3190072"/>
          </a:xfrm>
          <a:prstGeom prst="rect">
            <a:avLst/>
          </a:prstGeom>
        </p:spPr>
        <p:txBody>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fontAlgn="base"/>
            <a:endParaRPr lang="en-US" sz="1350" b="1" i="1" dirty="0">
              <a:solidFill>
                <a:srgbClr val="FF0000"/>
              </a:solidFill>
              <a:latin typeface="Georgia" panose="02040502050405020303" pitchFamily="18" charset="0"/>
            </a:endParaRPr>
          </a:p>
        </p:txBody>
      </p:sp>
      <p:sp>
        <p:nvSpPr>
          <p:cNvPr id="12" name="Rectangle 11"/>
          <p:cNvSpPr/>
          <p:nvPr/>
        </p:nvSpPr>
        <p:spPr>
          <a:xfrm>
            <a:off x="1663488" y="760212"/>
            <a:ext cx="6566111" cy="300082"/>
          </a:xfrm>
          <a:prstGeom prst="rect">
            <a:avLst/>
          </a:prstGeom>
        </p:spPr>
        <p:txBody>
          <a:bodyPr wrap="square">
            <a:spAutoFit/>
          </a:bodyPr>
          <a:lstStyle/>
          <a:p>
            <a:pPr>
              <a:defRPr/>
            </a:pPr>
            <a:r>
              <a:rPr lang="en-US" sz="1350" b="1" dirty="0">
                <a:latin typeface="Trebuchet MS" panose="020B0603020202020204" pitchFamily="34" charset="0"/>
              </a:rPr>
              <a:t>LEA should not exclude any K-12 costs from the excess costs calculation  </a:t>
            </a:r>
          </a:p>
        </p:txBody>
      </p:sp>
      <p:sp>
        <p:nvSpPr>
          <p:cNvPr id="4" name="Rectangle 3"/>
          <p:cNvSpPr/>
          <p:nvPr/>
        </p:nvSpPr>
        <p:spPr>
          <a:xfrm>
            <a:off x="1835193" y="3609802"/>
            <a:ext cx="5467697" cy="300082"/>
          </a:xfrm>
          <a:prstGeom prst="rect">
            <a:avLst/>
          </a:prstGeom>
        </p:spPr>
        <p:txBody>
          <a:bodyPr wrap="square">
            <a:spAutoFit/>
          </a:bodyPr>
          <a:lstStyle/>
          <a:p>
            <a:r>
              <a:rPr lang="en-US" altLang="en-US" sz="1350" dirty="0"/>
              <a:t>.</a:t>
            </a:r>
          </a:p>
        </p:txBody>
      </p:sp>
      <p:graphicFrame>
        <p:nvGraphicFramePr>
          <p:cNvPr id="6" name="Table 5"/>
          <p:cNvGraphicFramePr>
            <a:graphicFrameLocks noGrp="1"/>
          </p:cNvGraphicFramePr>
          <p:nvPr>
            <p:extLst>
              <p:ext uri="{D42A27DB-BD31-4B8C-83A1-F6EECF244321}">
                <p14:modId xmlns:p14="http://schemas.microsoft.com/office/powerpoint/2010/main" val="3617759259"/>
              </p:ext>
            </p:extLst>
          </p:nvPr>
        </p:nvGraphicFramePr>
        <p:xfrm>
          <a:off x="198053" y="910253"/>
          <a:ext cx="8740004" cy="3636259"/>
        </p:xfrm>
        <a:graphic>
          <a:graphicData uri="http://schemas.openxmlformats.org/drawingml/2006/table">
            <a:tbl>
              <a:tblPr/>
              <a:tblGrid>
                <a:gridCol w="5478847">
                  <a:extLst>
                    <a:ext uri="{9D8B030D-6E8A-4147-A177-3AD203B41FA5}">
                      <a16:colId xmlns:a16="http://schemas.microsoft.com/office/drawing/2014/main" val="2604777853"/>
                    </a:ext>
                  </a:extLst>
                </a:gridCol>
                <a:gridCol w="1638300">
                  <a:extLst>
                    <a:ext uri="{9D8B030D-6E8A-4147-A177-3AD203B41FA5}">
                      <a16:colId xmlns:a16="http://schemas.microsoft.com/office/drawing/2014/main" val="1514601530"/>
                    </a:ext>
                  </a:extLst>
                </a:gridCol>
                <a:gridCol w="1622857">
                  <a:extLst>
                    <a:ext uri="{9D8B030D-6E8A-4147-A177-3AD203B41FA5}">
                      <a16:colId xmlns:a16="http://schemas.microsoft.com/office/drawing/2014/main" val="4233209569"/>
                    </a:ext>
                  </a:extLst>
                </a:gridCol>
              </a:tblGrid>
              <a:tr h="142307">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885837"/>
                  </a:ext>
                </a:extLst>
              </a:tr>
              <a:tr h="204347">
                <a:tc>
                  <a:txBody>
                    <a:bodyPr/>
                    <a:lstStyle/>
                    <a:p>
                      <a:pPr algn="l" fontAlgn="b">
                        <a:lnSpc>
                          <a:spcPct val="100000"/>
                        </a:lnSpc>
                      </a:pPr>
                      <a:r>
                        <a:rPr lang="en-US" sz="1400" b="1" i="0" u="none" strike="noStrike" dirty="0" smtClean="0">
                          <a:solidFill>
                            <a:srgbClr val="000000"/>
                          </a:solidFill>
                          <a:effectLst/>
                          <a:latin typeface="Trebuchet MS" panose="020B0603020202020204" pitchFamily="34" charset="0"/>
                        </a:rPr>
                        <a:t>DATA</a:t>
                      </a:r>
                      <a:endParaRPr lang="en-US" sz="1400" b="1" i="0" u="none" strike="noStrike" dirty="0">
                        <a:solidFill>
                          <a:srgbClr val="000000"/>
                        </a:solidFill>
                        <a:effectLst/>
                        <a:latin typeface="Trebuchet MS" panose="020B0603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6B2"/>
                    </a:solidFill>
                  </a:tcPr>
                </a:tc>
                <a:tc>
                  <a:txBody>
                    <a:bodyPr/>
                    <a:lstStyle/>
                    <a:p>
                      <a:pPr algn="ctr" fontAlgn="b"/>
                      <a:r>
                        <a:rPr lang="en-US" sz="1400" b="1" i="0" u="none" strike="noStrike" dirty="0" smtClean="0">
                          <a:solidFill>
                            <a:srgbClr val="000000"/>
                          </a:solidFill>
                          <a:effectLst/>
                          <a:latin typeface="Trebuchet MS" panose="020B0603020202020204" pitchFamily="34" charset="0"/>
                        </a:rPr>
                        <a:t>Elementary (K-7) </a:t>
                      </a:r>
                      <a:endParaRPr lang="en-US" sz="1400" b="1" i="0" u="none" strike="noStrike" dirty="0">
                        <a:solidFill>
                          <a:srgbClr val="000000"/>
                        </a:solidFill>
                        <a:effectLst/>
                        <a:latin typeface="Trebuchet MS" panose="020B0603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6B2"/>
                    </a:solidFill>
                  </a:tcPr>
                </a:tc>
                <a:tc>
                  <a:txBody>
                    <a:bodyPr/>
                    <a:lstStyle/>
                    <a:p>
                      <a:pPr algn="ctr" fontAlgn="b"/>
                      <a:r>
                        <a:rPr lang="en-US" sz="1400" b="1" i="0" u="none" strike="noStrike" dirty="0" smtClean="0">
                          <a:solidFill>
                            <a:srgbClr val="000000"/>
                          </a:solidFill>
                          <a:effectLst/>
                          <a:latin typeface="Trebuchet MS" panose="020B0603020202020204" pitchFamily="34" charset="0"/>
                        </a:rPr>
                        <a:t>Secondary (8-12) </a:t>
                      </a:r>
                      <a:endParaRPr lang="en-US" sz="1400" b="1" i="0" u="none" strike="noStrike" dirty="0">
                        <a:solidFill>
                          <a:srgbClr val="000000"/>
                        </a:solidFill>
                        <a:effectLst/>
                        <a:latin typeface="Trebuchet MS" panose="020B0603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6B2"/>
                    </a:solidFill>
                  </a:tcPr>
                </a:tc>
                <a:extLst>
                  <a:ext uri="{0D108BD9-81ED-4DB2-BD59-A6C34878D82A}">
                    <a16:rowId xmlns:a16="http://schemas.microsoft.com/office/drawing/2014/main" val="3232374477"/>
                  </a:ext>
                </a:extLst>
              </a:tr>
              <a:tr h="2989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Trebuchet MS" panose="020B0603020202020204" pitchFamily="34" charset="0"/>
                        </a:rPr>
                        <a:t>Total Expenditures</a:t>
                      </a:r>
                      <a:endParaRPr lang="en-US" sz="1400" b="0" i="0" u="none" strike="noStrike" dirty="0">
                        <a:solidFill>
                          <a:srgbClr val="000000"/>
                        </a:solidFill>
                        <a:effectLst/>
                        <a:latin typeface="Trebuchet MS" panose="020B0603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496936"/>
                  </a:ext>
                </a:extLst>
              </a:tr>
              <a:tr h="28074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Trebuchet MS" panose="020B0603020202020204" pitchFamily="34" charset="0"/>
                        </a:rPr>
                        <a:t>Total Capital Outlay and Debt Services </a:t>
                      </a:r>
                      <a:endParaRPr lang="en-US" sz="1400" b="0" i="0" u="none" strike="noStrike" dirty="0">
                        <a:solidFill>
                          <a:srgbClr val="000000"/>
                        </a:solidFill>
                        <a:effectLst/>
                        <a:latin typeface="Trebuchet MS" panose="020B0603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177329"/>
                  </a:ext>
                </a:extLst>
              </a:tr>
              <a:tr h="324562">
                <a:tc>
                  <a:txBody>
                    <a:bodyPr/>
                    <a:lstStyle/>
                    <a:p>
                      <a:pPr algn="l" fontAlgn="b">
                        <a:lnSpc>
                          <a:spcPct val="100000"/>
                        </a:lnSpc>
                      </a:pPr>
                      <a:r>
                        <a:rPr lang="en-US" sz="1400" b="0" i="0" u="none" strike="noStrike" dirty="0">
                          <a:solidFill>
                            <a:srgbClr val="000000"/>
                          </a:solidFill>
                          <a:effectLst/>
                          <a:latin typeface="Trebuchet MS" panose="020B0603020202020204" pitchFamily="34" charset="0"/>
                        </a:rPr>
                        <a:t>IDEA Part B </a:t>
                      </a:r>
                      <a:r>
                        <a:rPr lang="en-US" sz="1400" b="0" i="0" u="none" strike="noStrike" dirty="0" smtClean="0">
                          <a:solidFill>
                            <a:srgbClr val="000000"/>
                          </a:solidFill>
                          <a:effectLst/>
                          <a:latin typeface="Trebuchet MS" panose="020B0603020202020204" pitchFamily="34" charset="0"/>
                        </a:rPr>
                        <a:t>Allocation</a:t>
                      </a:r>
                      <a:endParaRPr lang="en-US" sz="1400" b="0" i="0" u="none" strike="noStrike" dirty="0">
                        <a:solidFill>
                          <a:srgbClr val="000000"/>
                        </a:solidFill>
                        <a:effectLst/>
                        <a:latin typeface="Trebuchet MS" panose="020B0603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313478"/>
                  </a:ext>
                </a:extLst>
              </a:tr>
              <a:tr h="469715">
                <a:tc>
                  <a:txBody>
                    <a:bodyPr/>
                    <a:lstStyle/>
                    <a:p>
                      <a:pPr algn="l" fontAlgn="b">
                        <a:lnSpc>
                          <a:spcPct val="100000"/>
                        </a:lnSpc>
                      </a:pPr>
                      <a:r>
                        <a:rPr lang="en-US" sz="1400" b="0" i="0" u="none" strike="noStrike" dirty="0">
                          <a:solidFill>
                            <a:srgbClr val="000000"/>
                          </a:solidFill>
                          <a:effectLst/>
                          <a:latin typeface="Trebuchet MS" panose="020B0603020202020204" pitchFamily="34" charset="0"/>
                        </a:rPr>
                        <a:t>Funds under </a:t>
                      </a:r>
                      <a:r>
                        <a:rPr lang="en-US" sz="1400" b="0" i="0" u="none" strike="noStrike" dirty="0" smtClean="0">
                          <a:solidFill>
                            <a:srgbClr val="000000"/>
                          </a:solidFill>
                          <a:effectLst/>
                          <a:latin typeface="Trebuchet MS" panose="020B0603020202020204" pitchFamily="34" charset="0"/>
                        </a:rPr>
                        <a:t>ESEA* (Elementary and Secondary Education Act),Title</a:t>
                      </a:r>
                      <a:r>
                        <a:rPr lang="en-US" sz="1400" b="0" i="0" u="none" strike="noStrike" baseline="0" dirty="0" smtClean="0">
                          <a:solidFill>
                            <a:srgbClr val="000000"/>
                          </a:solidFill>
                          <a:effectLst/>
                          <a:latin typeface="Trebuchet MS" panose="020B0603020202020204" pitchFamily="34" charset="0"/>
                        </a:rPr>
                        <a:t> I, Part A allocation</a:t>
                      </a:r>
                      <a:endParaRPr lang="en-US" sz="1400" b="0" i="0" u="none" strike="noStrike" dirty="0">
                        <a:solidFill>
                          <a:srgbClr val="000000"/>
                        </a:solidFill>
                        <a:effectLst/>
                        <a:latin typeface="Trebuchet MS" panose="020B0603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91591"/>
                  </a:ext>
                </a:extLst>
              </a:tr>
              <a:tr h="426674">
                <a:tc>
                  <a:txBody>
                    <a:bodyPr/>
                    <a:lstStyle/>
                    <a:p>
                      <a:pPr algn="l" fontAlgn="b">
                        <a:lnSpc>
                          <a:spcPct val="100000"/>
                        </a:lnSpc>
                      </a:pPr>
                      <a:r>
                        <a:rPr lang="en-US" sz="1400" b="0" i="0" u="none" strike="noStrike" dirty="0">
                          <a:solidFill>
                            <a:srgbClr val="000000"/>
                          </a:solidFill>
                          <a:effectLst/>
                          <a:latin typeface="Trebuchet MS" panose="020B0603020202020204" pitchFamily="34" charset="0"/>
                        </a:rPr>
                        <a:t>Funds under </a:t>
                      </a:r>
                      <a:r>
                        <a:rPr lang="en-US" sz="1400" b="0" i="0" u="none" strike="noStrike" dirty="0" smtClean="0">
                          <a:solidFill>
                            <a:srgbClr val="000000"/>
                          </a:solidFill>
                          <a:effectLst/>
                          <a:latin typeface="Trebuchet MS" panose="020B0603020202020204" pitchFamily="34" charset="0"/>
                        </a:rPr>
                        <a:t>ESEA, Title III, Parts A and B</a:t>
                      </a:r>
                      <a:endParaRPr lang="en-US" sz="1400" b="0" i="0" u="none" strike="noStrike" dirty="0">
                        <a:solidFill>
                          <a:srgbClr val="000000"/>
                        </a:solidFill>
                        <a:effectLst/>
                        <a:latin typeface="Trebuchet MS" panose="020B0603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303077"/>
                  </a:ext>
                </a:extLst>
              </a:tr>
              <a:tr h="353246">
                <a:tc>
                  <a:txBody>
                    <a:bodyPr/>
                    <a:lstStyle/>
                    <a:p>
                      <a:pPr algn="l" fontAlgn="b">
                        <a:lnSpc>
                          <a:spcPct val="100000"/>
                        </a:lnSpc>
                      </a:pPr>
                      <a:r>
                        <a:rPr lang="en-US" sz="1400" b="0" i="0" u="none" strike="noStrike" dirty="0">
                          <a:solidFill>
                            <a:srgbClr val="000000"/>
                          </a:solidFill>
                          <a:effectLst/>
                          <a:latin typeface="Trebuchet MS" panose="020B0603020202020204" pitchFamily="34" charset="0"/>
                        </a:rPr>
                        <a:t>State and Local Funds for children with Disabilities </a:t>
                      </a:r>
                      <a:r>
                        <a:rPr lang="en-US" sz="1400" b="0" i="0" u="none" strike="noStrike" dirty="0" smtClean="0">
                          <a:solidFill>
                            <a:srgbClr val="000000"/>
                          </a:solidFill>
                          <a:effectLst/>
                          <a:latin typeface="Trebuchet MS" panose="020B0603020202020204" pitchFamily="34" charset="0"/>
                        </a:rPr>
                        <a:t>(Equals </a:t>
                      </a:r>
                      <a:r>
                        <a:rPr lang="en-US" sz="1400" b="0" i="0" u="none" strike="noStrike" dirty="0">
                          <a:solidFill>
                            <a:srgbClr val="000000"/>
                          </a:solidFill>
                          <a:effectLst/>
                          <a:latin typeface="Trebuchet MS" panose="020B0603020202020204" pitchFamily="34" charset="0"/>
                        </a:rPr>
                        <a:t>IDEAMOE Application)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06578"/>
                  </a:ext>
                </a:extLst>
              </a:tr>
              <a:tr h="582551">
                <a:tc>
                  <a:txBody>
                    <a:bodyPr/>
                    <a:lstStyle/>
                    <a:p>
                      <a:pPr algn="l" fontAlgn="b">
                        <a:lnSpc>
                          <a:spcPct val="100000"/>
                        </a:lnSpc>
                      </a:pPr>
                      <a:r>
                        <a:rPr lang="en-US" sz="1400" b="0" i="0" u="none" strike="noStrike" dirty="0">
                          <a:solidFill>
                            <a:srgbClr val="000000"/>
                          </a:solidFill>
                          <a:effectLst/>
                          <a:latin typeface="Trebuchet MS" panose="020B0603020202020204" pitchFamily="34" charset="0"/>
                        </a:rPr>
                        <a:t>State and local funds for programs under </a:t>
                      </a:r>
                      <a:r>
                        <a:rPr lang="en-US" sz="1400" b="0" i="0" u="none" strike="noStrike" dirty="0" smtClean="0">
                          <a:solidFill>
                            <a:srgbClr val="000000"/>
                          </a:solidFill>
                          <a:effectLst/>
                          <a:latin typeface="Trebuchet MS" panose="020B0603020202020204" pitchFamily="34" charset="0"/>
                        </a:rPr>
                        <a:t>ESEA Title I, </a:t>
                      </a:r>
                      <a:r>
                        <a:rPr lang="en-US" sz="1400" b="0" i="0" u="none" strike="noStrike" dirty="0">
                          <a:solidFill>
                            <a:srgbClr val="000000"/>
                          </a:solidFill>
                          <a:effectLst/>
                          <a:latin typeface="Trebuchet MS" panose="020B0603020202020204" pitchFamily="34" charset="0"/>
                        </a:rPr>
                        <a:t>Part A</a:t>
                      </a:r>
                      <a:r>
                        <a:rPr lang="en-US" sz="1400" b="0" i="0" u="none" strike="noStrike" dirty="0" smtClean="0">
                          <a:solidFill>
                            <a:srgbClr val="000000"/>
                          </a:solidFill>
                          <a:effectLst/>
                          <a:latin typeface="Trebuchet MS" panose="020B0603020202020204" pitchFamily="34" charset="0"/>
                        </a:rPr>
                        <a:t>, </a:t>
                      </a:r>
                      <a:r>
                        <a:rPr lang="en-US" sz="1400" b="0" i="0" u="none" strike="noStrike" dirty="0">
                          <a:solidFill>
                            <a:srgbClr val="000000"/>
                          </a:solidFill>
                          <a:effectLst/>
                          <a:latin typeface="Trebuchet MS" panose="020B0603020202020204" pitchFamily="34" charset="0"/>
                        </a:rPr>
                        <a:t>and Title III Parts A </a:t>
                      </a:r>
                      <a:r>
                        <a:rPr lang="en-US" sz="1400" b="0" i="0" u="none" strike="noStrike" dirty="0" smtClean="0">
                          <a:solidFill>
                            <a:srgbClr val="000000"/>
                          </a:solidFill>
                          <a:effectLst/>
                          <a:latin typeface="Trebuchet MS" panose="020B0603020202020204" pitchFamily="34" charset="0"/>
                        </a:rPr>
                        <a:t>and </a:t>
                      </a:r>
                      <a:r>
                        <a:rPr lang="en-US" sz="1400" b="0" i="0" u="none" strike="noStrike" dirty="0">
                          <a:solidFill>
                            <a:srgbClr val="000000"/>
                          </a:solidFill>
                          <a:effectLst/>
                          <a:latin typeface="Trebuchet MS" panose="020B0603020202020204" pitchFamily="34" charset="0"/>
                        </a:rPr>
                        <a:t>B.</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444329"/>
                  </a:ext>
                </a:extLst>
              </a:tr>
              <a:tr h="294825">
                <a:tc>
                  <a:txBody>
                    <a:bodyPr/>
                    <a:lstStyle/>
                    <a:p>
                      <a:pPr algn="l" fontAlgn="b"/>
                      <a:endParaRPr lang="en-US" sz="1600" b="0" i="0" u="none" strike="noStrike" dirty="0">
                        <a:solidFill>
                          <a:srgbClr val="000000"/>
                        </a:solidFill>
                        <a:effectLst/>
                        <a:latin typeface="Trebuchet MS" panose="020B0603020202020204"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33842680"/>
                  </a:ext>
                </a:extLst>
              </a:tr>
              <a:tr h="105082">
                <a:tc>
                  <a:txBody>
                    <a:bodyPr/>
                    <a:lstStyle/>
                    <a:p>
                      <a:pPr algn="l" fontAlgn="b"/>
                      <a:endParaRPr lang="en-US"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4025524733"/>
                  </a:ext>
                </a:extLst>
              </a:tr>
            </a:tbl>
          </a:graphicData>
        </a:graphic>
      </p:graphicFrame>
      <p:sp>
        <p:nvSpPr>
          <p:cNvPr id="5" name="Rectangle 4"/>
          <p:cNvSpPr/>
          <p:nvPr/>
        </p:nvSpPr>
        <p:spPr>
          <a:xfrm>
            <a:off x="76200" y="4169193"/>
            <a:ext cx="8635229" cy="261610"/>
          </a:xfrm>
          <a:prstGeom prst="rect">
            <a:avLst/>
          </a:prstGeom>
        </p:spPr>
        <p:txBody>
          <a:bodyPr wrap="square">
            <a:spAutoFit/>
          </a:bodyPr>
          <a:lstStyle/>
          <a:p>
            <a:pPr fontAlgn="b"/>
            <a:r>
              <a:rPr lang="en-US" sz="1100" dirty="0">
                <a:solidFill>
                  <a:srgbClr val="000000"/>
                </a:solidFill>
                <a:latin typeface="Calibri" panose="020F0502020204030204" pitchFamily="34" charset="0"/>
              </a:rPr>
              <a:t>* </a:t>
            </a:r>
            <a:r>
              <a:rPr lang="en-US" sz="1100" dirty="0">
                <a:solidFill>
                  <a:srgbClr val="000000"/>
                </a:solidFill>
                <a:latin typeface="Trebuchet MS" panose="020B0603020202020204" pitchFamily="34" charset="0"/>
              </a:rPr>
              <a:t>Also referenced as Every Student Succeed Act (ESSA) in current Title I Federal regulations</a:t>
            </a:r>
          </a:p>
        </p:txBody>
      </p:sp>
    </p:spTree>
    <p:extLst>
      <p:ext uri="{BB962C8B-B14F-4D97-AF65-F5344CB8AC3E}">
        <p14:creationId xmlns:p14="http://schemas.microsoft.com/office/powerpoint/2010/main" val="237624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729816"/>
          </a:xfrm>
        </p:spPr>
        <p:txBody>
          <a:bodyPr>
            <a:normAutofit/>
          </a:bodyPr>
          <a:lstStyle/>
          <a:p>
            <a:r>
              <a:rPr lang="en-US" sz="3200" b="1" dirty="0" smtClean="0">
                <a:solidFill>
                  <a:srgbClr val="FF0000"/>
                </a:solidFill>
                <a:latin typeface="Trebuchet MS" panose="020B0603020202020204" pitchFamily="34" charset="0"/>
              </a:rPr>
              <a:t>DETERMINING </a:t>
            </a:r>
            <a:r>
              <a:rPr lang="en-US" sz="3200" b="1" dirty="0">
                <a:solidFill>
                  <a:srgbClr val="FF0000"/>
                </a:solidFill>
                <a:latin typeface="Trebuchet MS" panose="020B0603020202020204" pitchFamily="34" charset="0"/>
              </a:rPr>
              <a:t>COSTS FOR MIXED GRADES </a:t>
            </a:r>
            <a:endParaRPr lang="en-US" sz="3200" dirty="0">
              <a:solidFill>
                <a:srgbClr val="FF0000"/>
              </a:solidFill>
              <a:latin typeface="Trebuchet MS" panose="020B0603020202020204" pitchFamily="34" charset="0"/>
            </a:endParaRPr>
          </a:p>
        </p:txBody>
      </p:sp>
      <p:sp>
        <p:nvSpPr>
          <p:cNvPr id="3" name="Rectangle 2"/>
          <p:cNvSpPr/>
          <p:nvPr/>
        </p:nvSpPr>
        <p:spPr>
          <a:xfrm>
            <a:off x="381000" y="895350"/>
            <a:ext cx="8572499" cy="3354765"/>
          </a:xfrm>
          <a:prstGeom prst="rect">
            <a:avLst/>
          </a:prstGeom>
        </p:spPr>
        <p:txBody>
          <a:bodyPr wrap="square">
            <a:spAutoFit/>
          </a:bodyPr>
          <a:lstStyle/>
          <a:p>
            <a:endParaRPr lang="en-US" sz="1400" dirty="0">
              <a:solidFill>
                <a:srgbClr val="000000"/>
              </a:solidFill>
              <a:latin typeface="Trebuchet MS" panose="020B0603020202020204" pitchFamily="34" charset="0"/>
            </a:endParaRPr>
          </a:p>
          <a:p>
            <a:pPr marL="214313" marR="7860" indent="-214313">
              <a:buFont typeface="Arial" panose="020B0604020202020204" pitchFamily="34" charset="0"/>
              <a:buChar char="•"/>
            </a:pPr>
            <a:r>
              <a:rPr lang="en-US" sz="1400" dirty="0">
                <a:latin typeface="Trebuchet MS" panose="020B0603020202020204" pitchFamily="34" charset="0"/>
              </a:rPr>
              <a:t>The method used must be reasonable, defensible and used consistently from year to year </a:t>
            </a:r>
          </a:p>
          <a:p>
            <a:pPr marL="214313" marR="7860" indent="-214313">
              <a:buFont typeface="Arial" panose="020B0604020202020204" pitchFamily="34" charset="0"/>
              <a:buChar char="•"/>
            </a:pPr>
            <a:endParaRPr lang="en-US" sz="1400" dirty="0">
              <a:latin typeface="Trebuchet MS" panose="020B0603020202020204" pitchFamily="34" charset="0"/>
            </a:endParaRPr>
          </a:p>
          <a:p>
            <a:pPr marL="214313" marR="7860" indent="-214313">
              <a:buFont typeface="Arial" panose="020B0604020202020204" pitchFamily="34" charset="0"/>
              <a:buChar char="•"/>
            </a:pPr>
            <a:r>
              <a:rPr lang="en-US" sz="1400" dirty="0">
                <a:solidFill>
                  <a:srgbClr val="000000"/>
                </a:solidFill>
                <a:latin typeface="Trebuchet MS" panose="020B0603020202020204" pitchFamily="34" charset="0"/>
              </a:rPr>
              <a:t>Once a method is determined, document it as a written procedure</a:t>
            </a:r>
          </a:p>
          <a:p>
            <a:pPr marR="7860"/>
            <a:endParaRPr lang="en-US" sz="1400" dirty="0">
              <a:latin typeface="Trebuchet MS" panose="020B0603020202020204" pitchFamily="34" charset="0"/>
            </a:endParaRPr>
          </a:p>
          <a:p>
            <a:pPr marR="4485"/>
            <a:r>
              <a:rPr lang="en-US" sz="1400" dirty="0">
                <a:latin typeface="Trebuchet MS" panose="020B0603020202020204" pitchFamily="34" charset="0"/>
              </a:rPr>
              <a:t>Methods to consider when teachers are instructing both elementary (k-7) and secondary (8-12)  </a:t>
            </a:r>
            <a:endParaRPr lang="en-US" sz="1400" dirty="0">
              <a:solidFill>
                <a:srgbClr val="000000"/>
              </a:solidFill>
              <a:latin typeface="Trebuchet MS" panose="020B0603020202020204" pitchFamily="34" charset="0"/>
            </a:endParaRPr>
          </a:p>
          <a:p>
            <a:pPr marR="4485"/>
            <a:endParaRPr lang="en-US" sz="1400" dirty="0">
              <a:latin typeface="Trebuchet MS" panose="020B0603020202020204" pitchFamily="34" charset="0"/>
            </a:endParaRPr>
          </a:p>
          <a:p>
            <a:pPr marL="600075" lvl="1" indent="-257175">
              <a:spcAft>
                <a:spcPts val="900"/>
              </a:spcAft>
              <a:buFont typeface="+mj-lt"/>
              <a:buAutoNum type="arabicPeriod"/>
            </a:pPr>
            <a:r>
              <a:rPr lang="en-US" sz="1400" dirty="0">
                <a:solidFill>
                  <a:srgbClr val="000000"/>
                </a:solidFill>
                <a:latin typeface="Trebuchet MS" panose="020B0603020202020204" pitchFamily="34" charset="0"/>
              </a:rPr>
              <a:t>Teacher’s costs based on number of students served in each level </a:t>
            </a:r>
          </a:p>
          <a:p>
            <a:pPr marL="600075" lvl="1" indent="-257175">
              <a:spcAft>
                <a:spcPts val="900"/>
              </a:spcAft>
              <a:buFont typeface="+mj-lt"/>
              <a:buAutoNum type="arabicPeriod"/>
            </a:pPr>
            <a:r>
              <a:rPr lang="en-US" sz="1400" dirty="0">
                <a:solidFill>
                  <a:srgbClr val="000000"/>
                </a:solidFill>
                <a:latin typeface="Trebuchet MS" panose="020B0603020202020204" pitchFamily="34" charset="0"/>
              </a:rPr>
              <a:t>Teacher’s costs based on number of classes taught at each level </a:t>
            </a:r>
          </a:p>
          <a:p>
            <a:pPr marL="600075" lvl="1" indent="-257175">
              <a:spcAft>
                <a:spcPts val="900"/>
              </a:spcAft>
              <a:buFont typeface="+mj-lt"/>
              <a:buAutoNum type="arabicPeriod"/>
            </a:pPr>
            <a:r>
              <a:rPr lang="en-US" sz="1400" dirty="0">
                <a:solidFill>
                  <a:srgbClr val="000000"/>
                </a:solidFill>
                <a:latin typeface="Trebuchet MS" panose="020B0603020202020204" pitchFamily="34" charset="0"/>
              </a:rPr>
              <a:t>Teacher’s costs based on number of hours spent per level </a:t>
            </a:r>
          </a:p>
          <a:p>
            <a:pPr lvl="1">
              <a:spcAft>
                <a:spcPts val="900"/>
              </a:spcAft>
            </a:pPr>
            <a:endParaRPr lang="en-US" sz="1400" dirty="0">
              <a:solidFill>
                <a:srgbClr val="000000"/>
              </a:solidFill>
              <a:latin typeface="Trebuchet MS" panose="020B0603020202020204" pitchFamily="34" charset="0"/>
            </a:endParaRPr>
          </a:p>
          <a:p>
            <a:pPr marL="257175" indent="-257175">
              <a:spcAft>
                <a:spcPts val="900"/>
              </a:spcAft>
              <a:buFont typeface="Arial" panose="020B0604020202020204" pitchFamily="34" charset="0"/>
              <a:buChar char="•"/>
            </a:pPr>
            <a:r>
              <a:rPr lang="en-US" sz="1400" dirty="0">
                <a:solidFill>
                  <a:srgbClr val="000000"/>
                </a:solidFill>
                <a:latin typeface="Trebuchet MS" panose="020B0603020202020204" pitchFamily="34" charset="0"/>
              </a:rPr>
              <a:t>This should include the teachers base salary, benefits and don’t forget to count teacher planning hours when using methods 2 and 3.  </a:t>
            </a:r>
            <a:endParaRPr lang="en-US" sz="1400" dirty="0">
              <a:latin typeface="Trebuchet MS" panose="020B0603020202020204" pitchFamily="34" charset="0"/>
            </a:endParaRPr>
          </a:p>
        </p:txBody>
      </p:sp>
    </p:spTree>
    <p:extLst>
      <p:ext uri="{BB962C8B-B14F-4D97-AF65-F5344CB8AC3E}">
        <p14:creationId xmlns:p14="http://schemas.microsoft.com/office/powerpoint/2010/main" val="353760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85800" y="476250"/>
            <a:ext cx="3022847" cy="3031138"/>
          </a:xfrm>
        </p:spPr>
        <p:txBody>
          <a:bodyPr/>
          <a:lstStyle/>
          <a:p>
            <a:r>
              <a:rPr lang="en-US" sz="1400" b="1" dirty="0">
                <a:latin typeface="Trebuchet MS" panose="020B0603020202020204" pitchFamily="34" charset="0"/>
              </a:rPr>
              <a:t>Division Data</a:t>
            </a:r>
          </a:p>
          <a:p>
            <a:r>
              <a:rPr lang="en-US" sz="1400" dirty="0">
                <a:solidFill>
                  <a:schemeClr val="tx2"/>
                </a:solidFill>
                <a:latin typeface="Trebuchet MS" panose="020B0603020202020204" pitchFamily="34" charset="0"/>
              </a:rPr>
              <a:t>Teacher salary/benefits = $90,000. </a:t>
            </a:r>
          </a:p>
          <a:p>
            <a:pPr marR="10688">
              <a:spcBef>
                <a:spcPts val="0"/>
              </a:spcBef>
            </a:pPr>
            <a:endParaRPr lang="en-US" sz="1400" dirty="0">
              <a:solidFill>
                <a:schemeClr val="tx2"/>
              </a:solidFill>
              <a:latin typeface="Trebuchet MS" panose="020B0603020202020204" pitchFamily="34" charset="0"/>
            </a:endParaRPr>
          </a:p>
          <a:p>
            <a:pPr marR="10688">
              <a:spcBef>
                <a:spcPts val="0"/>
              </a:spcBef>
            </a:pPr>
            <a:r>
              <a:rPr lang="en-US" sz="1400" dirty="0">
                <a:solidFill>
                  <a:schemeClr val="tx2"/>
                </a:solidFill>
                <a:latin typeface="Trebuchet MS" panose="020B0603020202020204" pitchFamily="34" charset="0"/>
              </a:rPr>
              <a:t>6</a:t>
            </a:r>
            <a:r>
              <a:rPr lang="en-US" sz="1400" baseline="30000" dirty="0">
                <a:solidFill>
                  <a:schemeClr val="tx2"/>
                </a:solidFill>
                <a:latin typeface="Trebuchet MS" panose="020B0603020202020204" pitchFamily="34" charset="0"/>
              </a:rPr>
              <a:t>th</a:t>
            </a:r>
            <a:r>
              <a:rPr lang="en-US" sz="1400" dirty="0">
                <a:solidFill>
                  <a:schemeClr val="tx2"/>
                </a:solidFill>
                <a:latin typeface="Trebuchet MS" panose="020B0603020202020204" pitchFamily="34" charset="0"/>
              </a:rPr>
              <a:t> grade = 30 students</a:t>
            </a:r>
          </a:p>
          <a:p>
            <a:pPr marR="10688">
              <a:spcBef>
                <a:spcPts val="0"/>
              </a:spcBef>
            </a:pPr>
            <a:r>
              <a:rPr lang="en-US" sz="1400" dirty="0">
                <a:solidFill>
                  <a:schemeClr val="tx2"/>
                </a:solidFill>
                <a:latin typeface="Trebuchet MS" panose="020B0603020202020204" pitchFamily="34" charset="0"/>
              </a:rPr>
              <a:t>7</a:t>
            </a:r>
            <a:r>
              <a:rPr lang="en-US" sz="1400" baseline="30000" dirty="0">
                <a:solidFill>
                  <a:schemeClr val="tx2"/>
                </a:solidFill>
                <a:latin typeface="Trebuchet MS" panose="020B0603020202020204" pitchFamily="34" charset="0"/>
              </a:rPr>
              <a:t>th</a:t>
            </a:r>
            <a:r>
              <a:rPr lang="en-US" sz="1400" dirty="0">
                <a:solidFill>
                  <a:schemeClr val="tx2"/>
                </a:solidFill>
                <a:latin typeface="Trebuchet MS" panose="020B0603020202020204" pitchFamily="34" charset="0"/>
              </a:rPr>
              <a:t> grade = 20 students</a:t>
            </a:r>
          </a:p>
          <a:p>
            <a:pPr marR="10688" defTabSz="85725">
              <a:spcBef>
                <a:spcPts val="0"/>
              </a:spcBef>
              <a:tabLst>
                <a:tab pos="385763" algn="l"/>
              </a:tabLst>
            </a:pPr>
            <a:r>
              <a:rPr lang="en-US" sz="1400" dirty="0">
                <a:solidFill>
                  <a:schemeClr val="tx2"/>
                </a:solidFill>
                <a:latin typeface="Trebuchet MS" panose="020B0603020202020204" pitchFamily="34" charset="0"/>
              </a:rPr>
              <a:t>	Total elementary = 50 students</a:t>
            </a:r>
          </a:p>
          <a:p>
            <a:pPr marR="10688" defTabSz="85725">
              <a:spcBef>
                <a:spcPts val="0"/>
              </a:spcBef>
              <a:tabLst>
                <a:tab pos="385763" algn="l"/>
              </a:tabLst>
            </a:pPr>
            <a:endParaRPr lang="en-US" sz="1400" dirty="0">
              <a:solidFill>
                <a:schemeClr val="tx2"/>
              </a:solidFill>
              <a:latin typeface="Trebuchet MS" panose="020B0603020202020204" pitchFamily="34" charset="0"/>
            </a:endParaRPr>
          </a:p>
          <a:p>
            <a:pPr marR="10688">
              <a:spcBef>
                <a:spcPts val="0"/>
              </a:spcBef>
            </a:pPr>
            <a:r>
              <a:rPr lang="en-US" sz="1400" dirty="0">
                <a:solidFill>
                  <a:schemeClr val="tx2"/>
                </a:solidFill>
                <a:latin typeface="Trebuchet MS" panose="020B0603020202020204" pitchFamily="34" charset="0"/>
              </a:rPr>
              <a:t>8-9 grades = 10 students </a:t>
            </a:r>
          </a:p>
          <a:p>
            <a:pPr marR="10688" indent="385763">
              <a:spcBef>
                <a:spcPts val="0"/>
              </a:spcBef>
            </a:pPr>
            <a:r>
              <a:rPr lang="en-US" sz="1400" dirty="0">
                <a:solidFill>
                  <a:schemeClr val="tx2"/>
                </a:solidFill>
                <a:latin typeface="Trebuchet MS" panose="020B0603020202020204" pitchFamily="34" charset="0"/>
              </a:rPr>
              <a:t>Total secondary  = 10 students</a:t>
            </a:r>
          </a:p>
          <a:p>
            <a:pPr marR="10688" indent="385763">
              <a:spcBef>
                <a:spcPts val="0"/>
              </a:spcBef>
            </a:pPr>
            <a:endParaRPr lang="en-US" sz="1400" dirty="0">
              <a:solidFill>
                <a:schemeClr val="tx2"/>
              </a:solidFill>
              <a:latin typeface="Trebuchet MS" panose="020B0603020202020204" pitchFamily="34" charset="0"/>
            </a:endParaRPr>
          </a:p>
          <a:p>
            <a:pPr marR="10688" indent="385763">
              <a:spcBef>
                <a:spcPts val="0"/>
              </a:spcBef>
            </a:pPr>
            <a:r>
              <a:rPr lang="en-US" sz="1400" dirty="0">
                <a:solidFill>
                  <a:schemeClr val="tx2"/>
                </a:solidFill>
                <a:latin typeface="Trebuchet MS" panose="020B0603020202020204" pitchFamily="34" charset="0"/>
              </a:rPr>
              <a:t>                 Total = </a:t>
            </a:r>
            <a:r>
              <a:rPr lang="en-US" sz="1400" u="sng" dirty="0">
                <a:solidFill>
                  <a:schemeClr val="tx2"/>
                </a:solidFill>
                <a:latin typeface="Trebuchet MS" panose="020B0603020202020204" pitchFamily="34" charset="0"/>
              </a:rPr>
              <a:t>60 students </a:t>
            </a:r>
            <a:endParaRPr lang="en-US" sz="1400" u="sng" dirty="0">
              <a:solidFill>
                <a:schemeClr val="tx2"/>
              </a:solidFill>
            </a:endParaRPr>
          </a:p>
          <a:p>
            <a:endParaRPr lang="en-US" sz="1200" dirty="0"/>
          </a:p>
          <a:p>
            <a:endParaRPr lang="en-US" dirty="0"/>
          </a:p>
        </p:txBody>
      </p:sp>
      <p:sp>
        <p:nvSpPr>
          <p:cNvPr id="3" name="Content Placeholder 2"/>
          <p:cNvSpPr>
            <a:spLocks noGrp="1"/>
          </p:cNvSpPr>
          <p:nvPr>
            <p:ph idx="12"/>
          </p:nvPr>
        </p:nvSpPr>
        <p:spPr>
          <a:xfrm>
            <a:off x="5448300" y="476250"/>
            <a:ext cx="2769833" cy="2980595"/>
          </a:xfrm>
        </p:spPr>
        <p:txBody>
          <a:bodyPr/>
          <a:lstStyle/>
          <a:p>
            <a:pPr>
              <a:spcBef>
                <a:spcPts val="0"/>
              </a:spcBef>
            </a:pPr>
            <a:r>
              <a:rPr lang="en-US" sz="1800" b="1" dirty="0">
                <a:latin typeface="Trebuchet MS" panose="020B0603020202020204" pitchFamily="34" charset="0"/>
              </a:rPr>
              <a:t>Calculation</a:t>
            </a:r>
          </a:p>
          <a:p>
            <a:pPr>
              <a:spcBef>
                <a:spcPts val="0"/>
              </a:spcBef>
            </a:pPr>
            <a:endParaRPr lang="en-US" sz="1200" b="1" dirty="0">
              <a:latin typeface="Trebuchet MS" panose="020B0603020202020204" pitchFamily="34" charset="0"/>
            </a:endParaRPr>
          </a:p>
          <a:p>
            <a:pPr marL="257175" indent="-257175">
              <a:spcBef>
                <a:spcPts val="0"/>
              </a:spcBef>
              <a:buClrTx/>
              <a:buFont typeface="+mj-lt"/>
              <a:buAutoNum type="arabicParenR"/>
            </a:pPr>
            <a:r>
              <a:rPr lang="en-US" sz="1200" dirty="0">
                <a:solidFill>
                  <a:schemeClr val="tx2"/>
                </a:solidFill>
                <a:latin typeface="Trebuchet MS" panose="020B0603020202020204" pitchFamily="34" charset="0"/>
              </a:rPr>
              <a:t>$90,000./60 total students = $1,500. per student</a:t>
            </a:r>
          </a:p>
          <a:p>
            <a:pPr marL="257175" indent="-257175">
              <a:spcBef>
                <a:spcPts val="0"/>
              </a:spcBef>
              <a:buClrTx/>
              <a:buFont typeface="+mj-lt"/>
              <a:buAutoNum type="arabicParenR"/>
            </a:pPr>
            <a:endParaRPr lang="en-US" sz="1200" dirty="0">
              <a:solidFill>
                <a:schemeClr val="tx2"/>
              </a:solidFill>
              <a:latin typeface="Trebuchet MS" panose="020B0603020202020204" pitchFamily="34" charset="0"/>
            </a:endParaRPr>
          </a:p>
          <a:p>
            <a:pPr marL="257175" indent="-257175">
              <a:spcBef>
                <a:spcPts val="0"/>
              </a:spcBef>
              <a:buClrTx/>
              <a:buFont typeface="+mj-lt"/>
              <a:buAutoNum type="arabicParenR"/>
            </a:pPr>
            <a:r>
              <a:rPr lang="en-US" sz="1200" dirty="0">
                <a:solidFill>
                  <a:schemeClr val="tx2"/>
                </a:solidFill>
                <a:latin typeface="Trebuchet MS" panose="020B0603020202020204" pitchFamily="34" charset="0"/>
              </a:rPr>
              <a:t>50 elementary students x        $1,500. each = $75,000.</a:t>
            </a:r>
          </a:p>
          <a:p>
            <a:pPr marL="257175" indent="-257175">
              <a:spcBef>
                <a:spcPts val="0"/>
              </a:spcBef>
              <a:buClrTx/>
              <a:buFont typeface="+mj-lt"/>
              <a:buAutoNum type="arabicParenR"/>
            </a:pPr>
            <a:endParaRPr lang="en-US" sz="1200" dirty="0">
              <a:solidFill>
                <a:schemeClr val="tx2"/>
              </a:solidFill>
              <a:latin typeface="Trebuchet MS" panose="020B0603020202020204" pitchFamily="34" charset="0"/>
            </a:endParaRPr>
          </a:p>
          <a:p>
            <a:pPr marL="257175" indent="-257175">
              <a:spcBef>
                <a:spcPts val="450"/>
              </a:spcBef>
              <a:buClrTx/>
              <a:buFont typeface="+mj-lt"/>
              <a:buAutoNum type="arabicParenR"/>
            </a:pPr>
            <a:r>
              <a:rPr lang="en-US" sz="1200" dirty="0">
                <a:solidFill>
                  <a:schemeClr val="tx2"/>
                </a:solidFill>
                <a:latin typeface="Trebuchet MS" panose="020B0603020202020204" pitchFamily="34" charset="0"/>
              </a:rPr>
              <a:t>10 secondary students            x $1,500. each = $15,000.</a:t>
            </a:r>
          </a:p>
          <a:p>
            <a:pPr>
              <a:spcBef>
                <a:spcPts val="450"/>
              </a:spcBef>
              <a:buClrTx/>
            </a:pPr>
            <a:endParaRPr lang="en-US" sz="825" dirty="0">
              <a:latin typeface="Trebuchet MS" panose="020B0603020202020204" pitchFamily="34" charset="0"/>
            </a:endParaRPr>
          </a:p>
          <a:p>
            <a:pPr marL="126206" indent="-85725">
              <a:spcBef>
                <a:spcPts val="450"/>
              </a:spcBef>
              <a:buClrTx/>
            </a:pPr>
            <a:r>
              <a:rPr lang="en-US" sz="1200" b="1" dirty="0">
                <a:latin typeface="Trebuchet MS" panose="020B0603020202020204" pitchFamily="34" charset="0"/>
              </a:rPr>
              <a:t>Results: </a:t>
            </a:r>
          </a:p>
          <a:p>
            <a:pPr marL="126206" indent="-85725">
              <a:spcBef>
                <a:spcPts val="0"/>
              </a:spcBef>
              <a:buClrTx/>
            </a:pPr>
            <a:r>
              <a:rPr lang="en-US" sz="1200" b="1" dirty="0">
                <a:latin typeface="Trebuchet MS" panose="020B0603020202020204" pitchFamily="34" charset="0"/>
              </a:rPr>
              <a:t> Elementary level Cost = $75,000.</a:t>
            </a:r>
          </a:p>
          <a:p>
            <a:pPr marL="86916">
              <a:spcBef>
                <a:spcPts val="0"/>
              </a:spcBef>
              <a:buClrTx/>
            </a:pPr>
            <a:r>
              <a:rPr lang="en-US" sz="1200" b="1" dirty="0">
                <a:latin typeface="Trebuchet MS" panose="020B0603020202020204" pitchFamily="34" charset="0"/>
              </a:rPr>
              <a:t>Secondary level Cost   = $15,000.</a:t>
            </a:r>
          </a:p>
        </p:txBody>
      </p:sp>
      <p:sp>
        <p:nvSpPr>
          <p:cNvPr id="5" name="Rectangle 4"/>
          <p:cNvSpPr/>
          <p:nvPr/>
        </p:nvSpPr>
        <p:spPr>
          <a:xfrm>
            <a:off x="190500" y="0"/>
            <a:ext cx="8610600" cy="415498"/>
          </a:xfrm>
          <a:prstGeom prst="rect">
            <a:avLst/>
          </a:prstGeom>
          <a:solidFill>
            <a:schemeClr val="tx1">
              <a:alpha val="99000"/>
            </a:schemeClr>
          </a:solidFill>
        </p:spPr>
        <p:txBody>
          <a:bodyPr wrap="square">
            <a:spAutoFit/>
          </a:bodyPr>
          <a:lstStyle/>
          <a:p>
            <a:pPr marR="10688"/>
            <a:r>
              <a:rPr lang="en-US" sz="2100" b="1" dirty="0">
                <a:solidFill>
                  <a:schemeClr val="bg1"/>
                </a:solidFill>
                <a:latin typeface="Trebuchet MS" panose="020B0603020202020204" pitchFamily="34" charset="0"/>
              </a:rPr>
              <a:t>Teacher’s costs based on number </a:t>
            </a:r>
            <a:r>
              <a:rPr lang="en-US" sz="2100" b="1" dirty="0" smtClean="0">
                <a:solidFill>
                  <a:schemeClr val="bg1"/>
                </a:solidFill>
                <a:latin typeface="Trebuchet MS" panose="020B0603020202020204" pitchFamily="34" charset="0"/>
              </a:rPr>
              <a:t>of </a:t>
            </a:r>
            <a:r>
              <a:rPr lang="en-US" sz="2100" b="1" dirty="0">
                <a:solidFill>
                  <a:schemeClr val="bg1"/>
                </a:solidFill>
                <a:latin typeface="Trebuchet MS" panose="020B0603020202020204" pitchFamily="34" charset="0"/>
              </a:rPr>
              <a:t>students served in each level</a:t>
            </a:r>
            <a:endParaRPr lang="en-US" sz="135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46199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85800" y="646788"/>
            <a:ext cx="3022847" cy="3031138"/>
          </a:xfrm>
        </p:spPr>
        <p:txBody>
          <a:bodyPr/>
          <a:lstStyle/>
          <a:p>
            <a:r>
              <a:rPr lang="en-US" sz="1800" b="1" dirty="0">
                <a:latin typeface="Trebuchet MS" panose="020B0603020202020204" pitchFamily="34" charset="0"/>
              </a:rPr>
              <a:t>Division Data</a:t>
            </a:r>
          </a:p>
          <a:p>
            <a:r>
              <a:rPr lang="en-US" sz="1200" dirty="0">
                <a:solidFill>
                  <a:srgbClr val="000000"/>
                </a:solidFill>
                <a:latin typeface="Trebuchet MS" panose="020B0603020202020204" pitchFamily="34" charset="0"/>
              </a:rPr>
              <a:t>Teacher salary/benefits = $90,000. </a:t>
            </a:r>
          </a:p>
          <a:p>
            <a:pPr marL="171450" marR="10688" indent="-171450">
              <a:spcBef>
                <a:spcPts val="0"/>
              </a:spcBef>
              <a:buFont typeface="Arial" panose="020B0604020202020204" pitchFamily="34" charset="0"/>
              <a:buChar char="•"/>
            </a:pPr>
            <a:endParaRPr lang="en-US" sz="1200" dirty="0">
              <a:solidFill>
                <a:srgbClr val="000000"/>
              </a:solidFill>
              <a:latin typeface="Trebuchet MS" panose="020B0603020202020204" pitchFamily="34" charset="0"/>
            </a:endParaRPr>
          </a:p>
          <a:p>
            <a:pPr marR="10688" lvl="1" indent="-168275">
              <a:spcBef>
                <a:spcPts val="0"/>
              </a:spcBef>
              <a:buFont typeface="Arial" panose="020B0604020202020204" pitchFamily="34" charset="0"/>
              <a:buChar char="•"/>
            </a:pPr>
            <a:r>
              <a:rPr lang="en-US" sz="1200" dirty="0">
                <a:solidFill>
                  <a:srgbClr val="000000"/>
                </a:solidFill>
                <a:latin typeface="Trebuchet MS" panose="020B0603020202020204" pitchFamily="34" charset="0"/>
              </a:rPr>
              <a:t>6</a:t>
            </a:r>
            <a:r>
              <a:rPr lang="en-US" sz="1200" baseline="30000" dirty="0">
                <a:solidFill>
                  <a:srgbClr val="000000"/>
                </a:solidFill>
                <a:latin typeface="Trebuchet MS" panose="020B0603020202020204" pitchFamily="34" charset="0"/>
              </a:rPr>
              <a:t>th</a:t>
            </a:r>
            <a:r>
              <a:rPr lang="en-US" sz="1200" dirty="0">
                <a:solidFill>
                  <a:srgbClr val="000000"/>
                </a:solidFill>
                <a:latin typeface="Trebuchet MS" panose="020B0603020202020204" pitchFamily="34" charset="0"/>
              </a:rPr>
              <a:t> grade </a:t>
            </a:r>
            <a:r>
              <a:rPr lang="en-US" sz="1200" dirty="0" smtClean="0">
                <a:solidFill>
                  <a:srgbClr val="000000"/>
                </a:solidFill>
                <a:latin typeface="Trebuchet MS" panose="020B0603020202020204" pitchFamily="34" charset="0"/>
              </a:rPr>
              <a:t>       </a:t>
            </a:r>
            <a:r>
              <a:rPr lang="en-US" sz="1200" dirty="0">
                <a:solidFill>
                  <a:srgbClr val="000000"/>
                </a:solidFill>
                <a:latin typeface="Trebuchet MS" panose="020B0603020202020204" pitchFamily="34" charset="0"/>
              </a:rPr>
              <a:t>= 2 classes</a:t>
            </a:r>
            <a:endParaRPr lang="en-US" sz="800" dirty="0">
              <a:solidFill>
                <a:srgbClr val="000000"/>
              </a:solidFill>
              <a:latin typeface="Trebuchet MS" panose="020B0603020202020204" pitchFamily="34" charset="0"/>
            </a:endParaRPr>
          </a:p>
          <a:p>
            <a:pPr marR="10688" lvl="1" indent="-168275">
              <a:spcBef>
                <a:spcPts val="0"/>
              </a:spcBef>
              <a:buFont typeface="Arial" panose="020B0604020202020204" pitchFamily="34" charset="0"/>
              <a:buChar char="•"/>
            </a:pPr>
            <a:r>
              <a:rPr lang="en-US" sz="1200" dirty="0">
                <a:solidFill>
                  <a:srgbClr val="000000"/>
                </a:solidFill>
                <a:latin typeface="Trebuchet MS" panose="020B0603020202020204" pitchFamily="34" charset="0"/>
              </a:rPr>
              <a:t>7</a:t>
            </a:r>
            <a:r>
              <a:rPr lang="en-US" sz="1200" baseline="30000" dirty="0">
                <a:solidFill>
                  <a:srgbClr val="000000"/>
                </a:solidFill>
                <a:latin typeface="Trebuchet MS" panose="020B0603020202020204" pitchFamily="34" charset="0"/>
              </a:rPr>
              <a:t>th</a:t>
            </a:r>
            <a:r>
              <a:rPr lang="en-US" sz="1200" dirty="0">
                <a:solidFill>
                  <a:srgbClr val="000000"/>
                </a:solidFill>
                <a:latin typeface="Trebuchet MS" panose="020B0603020202020204" pitchFamily="34" charset="0"/>
              </a:rPr>
              <a:t> grade </a:t>
            </a:r>
            <a:r>
              <a:rPr lang="en-US" sz="1200" dirty="0" smtClean="0">
                <a:solidFill>
                  <a:srgbClr val="000000"/>
                </a:solidFill>
                <a:latin typeface="Trebuchet MS" panose="020B0603020202020204" pitchFamily="34" charset="0"/>
              </a:rPr>
              <a:t>       = </a:t>
            </a:r>
            <a:r>
              <a:rPr lang="en-US" sz="1200" dirty="0">
                <a:solidFill>
                  <a:srgbClr val="000000"/>
                </a:solidFill>
                <a:latin typeface="Trebuchet MS" panose="020B0603020202020204" pitchFamily="34" charset="0"/>
              </a:rPr>
              <a:t>1 class</a:t>
            </a:r>
          </a:p>
          <a:p>
            <a:pPr marR="10688" defTabSz="85725">
              <a:spcBef>
                <a:spcPts val="0"/>
              </a:spcBef>
              <a:tabLst>
                <a:tab pos="385763" algn="l"/>
              </a:tabLst>
            </a:pPr>
            <a:r>
              <a:rPr lang="en-US" sz="1200" dirty="0">
                <a:solidFill>
                  <a:srgbClr val="000000"/>
                </a:solidFill>
                <a:latin typeface="Trebuchet MS" panose="020B0603020202020204" pitchFamily="34" charset="0"/>
              </a:rPr>
              <a:t>	</a:t>
            </a:r>
            <a:r>
              <a:rPr lang="en-US" sz="1200" b="1" dirty="0">
                <a:solidFill>
                  <a:srgbClr val="000000"/>
                </a:solidFill>
                <a:latin typeface="Trebuchet MS" panose="020B0603020202020204" pitchFamily="34" charset="0"/>
              </a:rPr>
              <a:t>Total elementary </a:t>
            </a:r>
            <a:r>
              <a:rPr lang="en-US" sz="1200" b="1" dirty="0" smtClean="0">
                <a:solidFill>
                  <a:srgbClr val="000000"/>
                </a:solidFill>
                <a:latin typeface="Trebuchet MS" panose="020B0603020202020204" pitchFamily="34" charset="0"/>
              </a:rPr>
              <a:t>= </a:t>
            </a:r>
            <a:r>
              <a:rPr lang="en-US" sz="1200" b="1" dirty="0">
                <a:solidFill>
                  <a:srgbClr val="000000"/>
                </a:solidFill>
                <a:latin typeface="Trebuchet MS" panose="020B0603020202020204" pitchFamily="34" charset="0"/>
              </a:rPr>
              <a:t>3 classes</a:t>
            </a:r>
          </a:p>
          <a:p>
            <a:pPr marL="171450" marR="10688" indent="-171450" defTabSz="85725">
              <a:spcBef>
                <a:spcPts val="0"/>
              </a:spcBef>
              <a:buFont typeface="Arial" panose="020B0604020202020204" pitchFamily="34" charset="0"/>
              <a:buChar char="•"/>
              <a:tabLst>
                <a:tab pos="385763" algn="l"/>
              </a:tabLst>
            </a:pPr>
            <a:endParaRPr lang="en-US" sz="1200" dirty="0">
              <a:solidFill>
                <a:srgbClr val="000000"/>
              </a:solidFill>
              <a:latin typeface="Trebuchet MS" panose="020B0603020202020204" pitchFamily="34" charset="0"/>
            </a:endParaRPr>
          </a:p>
          <a:p>
            <a:pPr marR="10688" lvl="1" indent="-168275">
              <a:spcBef>
                <a:spcPts val="0"/>
              </a:spcBef>
              <a:buFont typeface="Arial" panose="020B0604020202020204" pitchFamily="34" charset="0"/>
              <a:buChar char="•"/>
              <a:tabLst>
                <a:tab pos="1757363" algn="l"/>
              </a:tabLst>
            </a:pPr>
            <a:r>
              <a:rPr lang="en-US" sz="1200" dirty="0">
                <a:solidFill>
                  <a:srgbClr val="000000"/>
                </a:solidFill>
                <a:latin typeface="Trebuchet MS" panose="020B0603020202020204" pitchFamily="34" charset="0"/>
              </a:rPr>
              <a:t>8-9 grades </a:t>
            </a:r>
            <a:r>
              <a:rPr lang="en-US" sz="1200" dirty="0" smtClean="0">
                <a:solidFill>
                  <a:srgbClr val="000000"/>
                </a:solidFill>
                <a:latin typeface="Trebuchet MS" panose="020B0603020202020204" pitchFamily="34" charset="0"/>
              </a:rPr>
              <a:t>      = 1 </a:t>
            </a:r>
            <a:r>
              <a:rPr lang="en-US" sz="1200" dirty="0">
                <a:solidFill>
                  <a:srgbClr val="000000"/>
                </a:solidFill>
                <a:latin typeface="Trebuchet MS" panose="020B0603020202020204" pitchFamily="34" charset="0"/>
              </a:rPr>
              <a:t>class</a:t>
            </a:r>
            <a:endParaRPr lang="en-US" dirty="0">
              <a:solidFill>
                <a:srgbClr val="000000"/>
              </a:solidFill>
              <a:latin typeface="Trebuchet MS" panose="020B0603020202020204" pitchFamily="34" charset="0"/>
            </a:endParaRPr>
          </a:p>
          <a:p>
            <a:pPr marR="10688" indent="385763">
              <a:spcBef>
                <a:spcPts val="0"/>
              </a:spcBef>
              <a:tabLst>
                <a:tab pos="1660525" algn="l"/>
                <a:tab pos="1797050" algn="l"/>
                <a:tab pos="1930400" algn="l"/>
              </a:tabLst>
            </a:pPr>
            <a:r>
              <a:rPr lang="en-US" sz="1200" b="1" dirty="0">
                <a:solidFill>
                  <a:srgbClr val="000000"/>
                </a:solidFill>
                <a:latin typeface="Trebuchet MS" panose="020B0603020202020204" pitchFamily="34" charset="0"/>
              </a:rPr>
              <a:t>Total secondary  </a:t>
            </a:r>
            <a:r>
              <a:rPr lang="en-US" sz="1200" b="1" dirty="0" smtClean="0">
                <a:solidFill>
                  <a:srgbClr val="000000"/>
                </a:solidFill>
                <a:latin typeface="Trebuchet MS" panose="020B0603020202020204" pitchFamily="34" charset="0"/>
              </a:rPr>
              <a:t>  </a:t>
            </a:r>
            <a:r>
              <a:rPr lang="en-US" sz="1200" b="1" dirty="0">
                <a:solidFill>
                  <a:srgbClr val="000000"/>
                </a:solidFill>
                <a:latin typeface="Trebuchet MS" panose="020B0603020202020204" pitchFamily="34" charset="0"/>
              </a:rPr>
              <a:t>= 1 class</a:t>
            </a:r>
          </a:p>
          <a:p>
            <a:pPr marR="10688" indent="385763">
              <a:spcBef>
                <a:spcPts val="0"/>
              </a:spcBef>
            </a:pPr>
            <a:endParaRPr lang="en-US" sz="1600" dirty="0">
              <a:solidFill>
                <a:srgbClr val="000000"/>
              </a:solidFill>
              <a:latin typeface="Trebuchet MS" panose="020B0603020202020204" pitchFamily="34" charset="0"/>
            </a:endParaRPr>
          </a:p>
          <a:p>
            <a:pPr marL="1206500" marR="10688" lvl="2" indent="-171450">
              <a:spcBef>
                <a:spcPts val="0"/>
              </a:spcBef>
              <a:buClrTx/>
              <a:buFont typeface="Arial" panose="020B0604020202020204" pitchFamily="34" charset="0"/>
              <a:buChar char="•"/>
            </a:pPr>
            <a:r>
              <a:rPr lang="en-US" sz="1600" b="1" dirty="0">
                <a:solidFill>
                  <a:srgbClr val="000000"/>
                </a:solidFill>
                <a:latin typeface="Trebuchet MS" panose="020B0603020202020204" pitchFamily="34" charset="0"/>
              </a:rPr>
              <a:t>Total = </a:t>
            </a:r>
            <a:r>
              <a:rPr lang="en-US" sz="1600" b="1" dirty="0" smtClean="0">
                <a:solidFill>
                  <a:srgbClr val="000000"/>
                </a:solidFill>
                <a:latin typeface="Trebuchet MS" panose="020B0603020202020204" pitchFamily="34" charset="0"/>
              </a:rPr>
              <a:t> </a:t>
            </a:r>
            <a:r>
              <a:rPr lang="en-US" sz="1600" b="1" dirty="0">
                <a:solidFill>
                  <a:srgbClr val="000000"/>
                </a:solidFill>
                <a:latin typeface="Trebuchet MS" panose="020B0603020202020204" pitchFamily="34" charset="0"/>
              </a:rPr>
              <a:t>4 classes</a:t>
            </a:r>
            <a:endParaRPr lang="en-US" sz="1600" b="1" dirty="0">
              <a:solidFill>
                <a:srgbClr val="FF0000"/>
              </a:solidFill>
            </a:endParaRPr>
          </a:p>
          <a:p>
            <a:endParaRPr lang="en-US" sz="1200" dirty="0"/>
          </a:p>
          <a:p>
            <a:endParaRPr lang="en-US" dirty="0"/>
          </a:p>
        </p:txBody>
      </p:sp>
      <p:sp>
        <p:nvSpPr>
          <p:cNvPr id="3" name="Content Placeholder 2"/>
          <p:cNvSpPr>
            <a:spLocks noGrp="1"/>
          </p:cNvSpPr>
          <p:nvPr>
            <p:ph idx="12"/>
          </p:nvPr>
        </p:nvSpPr>
        <p:spPr>
          <a:xfrm>
            <a:off x="5715000" y="628615"/>
            <a:ext cx="2716568" cy="2980595"/>
          </a:xfrm>
        </p:spPr>
        <p:txBody>
          <a:bodyPr/>
          <a:lstStyle/>
          <a:p>
            <a:pPr>
              <a:spcBef>
                <a:spcPts val="0"/>
              </a:spcBef>
            </a:pPr>
            <a:r>
              <a:rPr lang="en-US" sz="1800" b="1" dirty="0">
                <a:latin typeface="Trebuchet MS" panose="020B0603020202020204" pitchFamily="34" charset="0"/>
              </a:rPr>
              <a:t>Calculation</a:t>
            </a:r>
          </a:p>
          <a:p>
            <a:pPr>
              <a:spcBef>
                <a:spcPts val="0"/>
              </a:spcBef>
            </a:pPr>
            <a:endParaRPr lang="en-US" sz="1200" b="1" dirty="0">
              <a:latin typeface="Trebuchet MS" panose="020B0603020202020204" pitchFamily="34" charset="0"/>
            </a:endParaRPr>
          </a:p>
          <a:p>
            <a:pPr marL="257175" indent="-257175">
              <a:spcBef>
                <a:spcPts val="0"/>
              </a:spcBef>
              <a:buClrTx/>
              <a:buFont typeface="+mj-lt"/>
              <a:buAutoNum type="arabicParenR"/>
            </a:pPr>
            <a:r>
              <a:rPr lang="en-US" sz="1200" dirty="0">
                <a:latin typeface="Trebuchet MS" panose="020B0603020202020204" pitchFamily="34" charset="0"/>
              </a:rPr>
              <a:t>$90,000./4 classes = 22,500 per class</a:t>
            </a:r>
          </a:p>
          <a:p>
            <a:pPr marL="257175" indent="-257175">
              <a:spcBef>
                <a:spcPts val="0"/>
              </a:spcBef>
              <a:buClrTx/>
              <a:buFont typeface="+mj-lt"/>
              <a:buAutoNum type="arabicParenR"/>
            </a:pPr>
            <a:endParaRPr lang="en-US" sz="1200" dirty="0">
              <a:latin typeface="Trebuchet MS" panose="020B0603020202020204" pitchFamily="34" charset="0"/>
            </a:endParaRPr>
          </a:p>
          <a:p>
            <a:pPr marL="257175" indent="-257175">
              <a:spcBef>
                <a:spcPts val="0"/>
              </a:spcBef>
              <a:buClrTx/>
              <a:buFont typeface="+mj-lt"/>
              <a:buAutoNum type="arabicParenR"/>
            </a:pPr>
            <a:r>
              <a:rPr lang="en-US" sz="1200" dirty="0">
                <a:latin typeface="Trebuchet MS" panose="020B0603020202020204" pitchFamily="34" charset="0"/>
              </a:rPr>
              <a:t>3 elementary classes at $22,500. each = $67,500.</a:t>
            </a:r>
          </a:p>
          <a:p>
            <a:pPr marL="257175" indent="-257175">
              <a:spcBef>
                <a:spcPts val="0"/>
              </a:spcBef>
              <a:buClrTx/>
              <a:buFont typeface="+mj-lt"/>
              <a:buAutoNum type="arabicParenR"/>
            </a:pPr>
            <a:endParaRPr lang="en-US" sz="1200" dirty="0">
              <a:latin typeface="Trebuchet MS" panose="020B0603020202020204" pitchFamily="34" charset="0"/>
            </a:endParaRPr>
          </a:p>
          <a:p>
            <a:pPr marL="257175" indent="-257175">
              <a:spcBef>
                <a:spcPts val="0"/>
              </a:spcBef>
              <a:buClrTx/>
              <a:buFont typeface="+mj-lt"/>
              <a:buAutoNum type="arabicParenR"/>
            </a:pPr>
            <a:r>
              <a:rPr lang="en-US" sz="1200" dirty="0">
                <a:latin typeface="Trebuchet MS" panose="020B0603020202020204" pitchFamily="34" charset="0"/>
              </a:rPr>
              <a:t>1 secondary class x $22,500.</a:t>
            </a:r>
          </a:p>
          <a:p>
            <a:pPr>
              <a:spcBef>
                <a:spcPts val="0"/>
              </a:spcBef>
              <a:buClrTx/>
              <a:tabLst>
                <a:tab pos="259556" algn="l"/>
              </a:tabLst>
            </a:pPr>
            <a:r>
              <a:rPr lang="en-US" sz="1200" dirty="0">
                <a:latin typeface="Trebuchet MS" panose="020B0603020202020204" pitchFamily="34" charset="0"/>
              </a:rPr>
              <a:t>	each = $22,500.</a:t>
            </a:r>
          </a:p>
          <a:p>
            <a:pPr marL="126206" indent="-85725">
              <a:spcBef>
                <a:spcPts val="450"/>
              </a:spcBef>
              <a:buClrTx/>
            </a:pPr>
            <a:endParaRPr lang="en-US" sz="1200" b="1" dirty="0">
              <a:latin typeface="Trebuchet MS" panose="020B0603020202020204" pitchFamily="34" charset="0"/>
            </a:endParaRPr>
          </a:p>
          <a:p>
            <a:pPr marL="126206" indent="-85725">
              <a:spcBef>
                <a:spcPts val="450"/>
              </a:spcBef>
              <a:buClrTx/>
            </a:pPr>
            <a:r>
              <a:rPr lang="en-US" sz="1200" b="1" dirty="0">
                <a:latin typeface="Trebuchet MS" panose="020B0603020202020204" pitchFamily="34" charset="0"/>
              </a:rPr>
              <a:t>Results:  </a:t>
            </a:r>
          </a:p>
          <a:p>
            <a:pPr marL="126206" indent="-85725">
              <a:spcBef>
                <a:spcPts val="0"/>
              </a:spcBef>
              <a:buClrTx/>
            </a:pPr>
            <a:r>
              <a:rPr lang="en-US" sz="1200" b="1" dirty="0">
                <a:latin typeface="Trebuchet MS" panose="020B0603020202020204" pitchFamily="34" charset="0"/>
              </a:rPr>
              <a:t>	Elementary Cost = $67,500.</a:t>
            </a:r>
          </a:p>
          <a:p>
            <a:pPr indent="126206">
              <a:spcBef>
                <a:spcPts val="0"/>
              </a:spcBef>
              <a:buClrTx/>
            </a:pPr>
            <a:r>
              <a:rPr lang="en-US" sz="1200" b="1" dirty="0">
                <a:latin typeface="Trebuchet MS" panose="020B0603020202020204" pitchFamily="34" charset="0"/>
              </a:rPr>
              <a:t>Secondary Cost   = $22,500.</a:t>
            </a:r>
          </a:p>
        </p:txBody>
      </p:sp>
      <p:sp>
        <p:nvSpPr>
          <p:cNvPr id="5" name="Rectangle 4"/>
          <p:cNvSpPr/>
          <p:nvPr/>
        </p:nvSpPr>
        <p:spPr>
          <a:xfrm>
            <a:off x="-152400" y="-18980"/>
            <a:ext cx="9182100" cy="415498"/>
          </a:xfrm>
          <a:prstGeom prst="rect">
            <a:avLst/>
          </a:prstGeom>
          <a:solidFill>
            <a:schemeClr val="tx1">
              <a:alpha val="99000"/>
            </a:schemeClr>
          </a:solidFill>
        </p:spPr>
        <p:txBody>
          <a:bodyPr wrap="square">
            <a:spAutoFit/>
          </a:bodyPr>
          <a:lstStyle/>
          <a:p>
            <a:pPr lvl="1"/>
            <a:r>
              <a:rPr lang="en-US" sz="2100" b="1" dirty="0">
                <a:solidFill>
                  <a:schemeClr val="bg1"/>
                </a:solidFill>
                <a:latin typeface="Trebuchet MS" panose="020B0603020202020204" pitchFamily="34" charset="0"/>
              </a:rPr>
              <a:t>Teacher’s costs based on number of </a:t>
            </a:r>
            <a:r>
              <a:rPr lang="en-US" sz="2100" b="1" dirty="0" smtClean="0">
                <a:solidFill>
                  <a:schemeClr val="bg1"/>
                </a:solidFill>
                <a:latin typeface="Trebuchet MS" panose="020B0603020202020204" pitchFamily="34" charset="0"/>
              </a:rPr>
              <a:t>classes </a:t>
            </a:r>
            <a:r>
              <a:rPr lang="en-US" sz="2100" b="1" dirty="0">
                <a:solidFill>
                  <a:schemeClr val="bg1"/>
                </a:solidFill>
                <a:latin typeface="Trebuchet MS" panose="020B0603020202020204" pitchFamily="34" charset="0"/>
              </a:rPr>
              <a:t>taught at each level </a:t>
            </a:r>
          </a:p>
        </p:txBody>
      </p:sp>
    </p:spTree>
    <p:extLst>
      <p:ext uri="{BB962C8B-B14F-4D97-AF65-F5344CB8AC3E}">
        <p14:creationId xmlns:p14="http://schemas.microsoft.com/office/powerpoint/2010/main" val="172773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723900" y="552450"/>
            <a:ext cx="3022847" cy="3031138"/>
          </a:xfrm>
        </p:spPr>
        <p:txBody>
          <a:bodyPr/>
          <a:lstStyle/>
          <a:p>
            <a:r>
              <a:rPr lang="en-US" sz="1800" b="1" dirty="0">
                <a:latin typeface="Trebuchet MS" panose="020B0603020202020204" pitchFamily="34" charset="0"/>
              </a:rPr>
              <a:t>Division Data</a:t>
            </a:r>
          </a:p>
          <a:p>
            <a:r>
              <a:rPr lang="en-US" sz="1200" b="1" dirty="0">
                <a:solidFill>
                  <a:srgbClr val="000000"/>
                </a:solidFill>
                <a:latin typeface="Trebuchet MS" panose="020B0603020202020204" pitchFamily="34" charset="0"/>
              </a:rPr>
              <a:t>Teacher salary/benefits = $90,000</a:t>
            </a:r>
            <a:r>
              <a:rPr lang="en-US" sz="1200" dirty="0">
                <a:solidFill>
                  <a:srgbClr val="000000"/>
                </a:solidFill>
                <a:latin typeface="Trebuchet MS" panose="020B0603020202020204" pitchFamily="34" charset="0"/>
              </a:rPr>
              <a:t>. </a:t>
            </a:r>
          </a:p>
          <a:p>
            <a:pPr marL="171450" indent="-171450">
              <a:buClrTx/>
              <a:buFont typeface="Arial" panose="020B0604020202020204" pitchFamily="34" charset="0"/>
              <a:buChar char="•"/>
            </a:pPr>
            <a:r>
              <a:rPr lang="en-US" sz="1200" b="1" dirty="0">
                <a:solidFill>
                  <a:srgbClr val="000000"/>
                </a:solidFill>
                <a:latin typeface="Trebuchet MS" panose="020B0603020202020204" pitchFamily="34" charset="0"/>
              </a:rPr>
              <a:t>Works – 8 hours a day </a:t>
            </a:r>
          </a:p>
          <a:p>
            <a:pPr marL="171450" marR="10688" indent="-171450">
              <a:spcBef>
                <a:spcPts val="0"/>
              </a:spcBef>
              <a:buClrTx/>
              <a:buFont typeface="Arial" panose="020B0604020202020204" pitchFamily="34" charset="0"/>
              <a:buChar char="•"/>
            </a:pPr>
            <a:endParaRPr lang="en-US" sz="1200" dirty="0">
              <a:solidFill>
                <a:srgbClr val="000000"/>
              </a:solidFill>
              <a:latin typeface="Trebuchet MS" panose="020B0603020202020204" pitchFamily="34" charset="0"/>
            </a:endParaRPr>
          </a:p>
          <a:p>
            <a:pPr marL="457200" marR="10688" lvl="1" indent="-168275" defTabSz="85725">
              <a:spcBef>
                <a:spcPts val="0"/>
              </a:spcBef>
              <a:buClrTx/>
              <a:buFont typeface="Arial" panose="020B0604020202020204" pitchFamily="34" charset="0"/>
              <a:buChar char="•"/>
              <a:tabLst>
                <a:tab pos="385763" algn="l"/>
              </a:tabLst>
            </a:pPr>
            <a:r>
              <a:rPr lang="en-US" sz="1200" b="1" dirty="0" smtClean="0">
                <a:solidFill>
                  <a:srgbClr val="000000"/>
                </a:solidFill>
                <a:latin typeface="Trebuchet MS" panose="020B0603020202020204" pitchFamily="34" charset="0"/>
              </a:rPr>
              <a:t>Spends </a:t>
            </a:r>
            <a:r>
              <a:rPr lang="en-US" sz="1200" b="1" dirty="0">
                <a:solidFill>
                  <a:srgbClr val="000000"/>
                </a:solidFill>
                <a:latin typeface="Trebuchet MS" panose="020B0603020202020204" pitchFamily="34" charset="0"/>
              </a:rPr>
              <a:t>5 hours per day at Elementary </a:t>
            </a:r>
          </a:p>
          <a:p>
            <a:pPr marL="457200" marR="10688" lvl="1" indent="-168275" defTabSz="85725">
              <a:spcBef>
                <a:spcPts val="0"/>
              </a:spcBef>
              <a:buClrTx/>
              <a:buFont typeface="Arial" panose="020B0604020202020204" pitchFamily="34" charset="0"/>
              <a:buChar char="•"/>
              <a:tabLst>
                <a:tab pos="385763" algn="l"/>
              </a:tabLst>
            </a:pPr>
            <a:endParaRPr lang="en-US" sz="1200" dirty="0">
              <a:solidFill>
                <a:srgbClr val="000000"/>
              </a:solidFill>
              <a:latin typeface="Trebuchet MS" panose="020B0603020202020204" pitchFamily="34" charset="0"/>
            </a:endParaRPr>
          </a:p>
          <a:p>
            <a:pPr marL="457200" marR="10688" lvl="1" indent="-168275">
              <a:spcBef>
                <a:spcPts val="0"/>
              </a:spcBef>
              <a:buClrTx/>
              <a:buFont typeface="Arial" panose="020B0604020202020204" pitchFamily="34" charset="0"/>
              <a:buChar char="•"/>
              <a:tabLst>
                <a:tab pos="1671638" algn="l"/>
                <a:tab pos="1797844" algn="l"/>
                <a:tab pos="1931194" algn="l"/>
              </a:tabLst>
            </a:pPr>
            <a:r>
              <a:rPr lang="en-US" sz="1200" b="1" dirty="0" smtClean="0">
                <a:solidFill>
                  <a:srgbClr val="000000"/>
                </a:solidFill>
                <a:latin typeface="Trebuchet MS" panose="020B0603020202020204" pitchFamily="34" charset="0"/>
              </a:rPr>
              <a:t>Spends </a:t>
            </a:r>
            <a:r>
              <a:rPr lang="en-US" sz="1200" b="1" dirty="0">
                <a:solidFill>
                  <a:srgbClr val="000000"/>
                </a:solidFill>
                <a:latin typeface="Trebuchet MS" panose="020B0603020202020204" pitchFamily="34" charset="0"/>
              </a:rPr>
              <a:t>3 hours per day at Secondary </a:t>
            </a:r>
            <a:endParaRPr lang="en-US" sz="1200" dirty="0">
              <a:solidFill>
                <a:srgbClr val="000000"/>
              </a:solidFill>
              <a:latin typeface="Trebuchet MS" panose="020B0603020202020204" pitchFamily="34" charset="0"/>
            </a:endParaRPr>
          </a:p>
          <a:p>
            <a:pPr marL="457200" lvl="1" indent="-168275"/>
            <a:endParaRPr lang="en-US" sz="1400" dirty="0"/>
          </a:p>
          <a:p>
            <a:endParaRPr lang="en-US" dirty="0"/>
          </a:p>
        </p:txBody>
      </p:sp>
      <p:sp>
        <p:nvSpPr>
          <p:cNvPr id="3" name="Content Placeholder 2"/>
          <p:cNvSpPr>
            <a:spLocks noGrp="1"/>
          </p:cNvSpPr>
          <p:nvPr>
            <p:ph idx="12"/>
          </p:nvPr>
        </p:nvSpPr>
        <p:spPr>
          <a:xfrm>
            <a:off x="5425440" y="457200"/>
            <a:ext cx="2956560" cy="2980595"/>
          </a:xfrm>
        </p:spPr>
        <p:txBody>
          <a:bodyPr/>
          <a:lstStyle/>
          <a:p>
            <a:pPr>
              <a:spcBef>
                <a:spcPts val="0"/>
              </a:spcBef>
            </a:pPr>
            <a:r>
              <a:rPr lang="en-US" sz="1800" b="1" dirty="0">
                <a:latin typeface="Trebuchet MS" panose="020B0603020202020204" pitchFamily="34" charset="0"/>
              </a:rPr>
              <a:t>Calculation</a:t>
            </a:r>
          </a:p>
          <a:p>
            <a:pPr marL="228600" indent="-228600">
              <a:spcBef>
                <a:spcPts val="0"/>
              </a:spcBef>
              <a:buFont typeface="+mj-lt"/>
              <a:buAutoNum type="arabicParenR"/>
            </a:pPr>
            <a:endParaRPr lang="en-US" sz="1050" b="1" dirty="0">
              <a:latin typeface="Trebuchet MS" panose="020B0603020202020204" pitchFamily="34" charset="0"/>
            </a:endParaRPr>
          </a:p>
          <a:p>
            <a:pPr marL="257175" indent="-257175">
              <a:spcBef>
                <a:spcPts val="0"/>
              </a:spcBef>
              <a:buClrTx/>
              <a:buFont typeface="+mj-lt"/>
              <a:buAutoNum type="arabicParenR"/>
            </a:pPr>
            <a:r>
              <a:rPr lang="en-US" sz="900" dirty="0" smtClean="0">
                <a:latin typeface="Trebuchet MS" panose="020B0603020202020204" pitchFamily="34" charset="0"/>
              </a:rPr>
              <a:t>Teacher </a:t>
            </a:r>
            <a:r>
              <a:rPr lang="en-US" sz="900" dirty="0">
                <a:latin typeface="Trebuchet MS" panose="020B0603020202020204" pitchFamily="34" charset="0"/>
              </a:rPr>
              <a:t>works a total of 1,440 hours per year (36 weeks at 40 hours per week) $90,000 </a:t>
            </a:r>
            <a:r>
              <a:rPr lang="en-US" sz="900" dirty="0" smtClean="0">
                <a:latin typeface="Trebuchet MS" panose="020B0603020202020204" pitchFamily="34" charset="0"/>
              </a:rPr>
              <a:t>/1440 </a:t>
            </a:r>
            <a:r>
              <a:rPr lang="en-US" sz="900" dirty="0" err="1">
                <a:latin typeface="Trebuchet MS" panose="020B0603020202020204" pitchFamily="34" charset="0"/>
              </a:rPr>
              <a:t>hrs</a:t>
            </a:r>
            <a:r>
              <a:rPr lang="en-US" sz="900" dirty="0">
                <a:latin typeface="Trebuchet MS" panose="020B0603020202020204" pitchFamily="34" charset="0"/>
              </a:rPr>
              <a:t> = $62.50 per hour</a:t>
            </a:r>
          </a:p>
          <a:p>
            <a:pPr marL="228600" indent="-228600">
              <a:spcBef>
                <a:spcPts val="0"/>
              </a:spcBef>
              <a:buClrTx/>
              <a:buFont typeface="+mj-lt"/>
              <a:buAutoNum type="arabicParenR"/>
            </a:pPr>
            <a:endParaRPr lang="en-US" sz="900" dirty="0">
              <a:latin typeface="Trebuchet MS" panose="020B0603020202020204" pitchFamily="34" charset="0"/>
            </a:endParaRPr>
          </a:p>
          <a:p>
            <a:pPr marL="257175" indent="-257175">
              <a:spcBef>
                <a:spcPts val="0"/>
              </a:spcBef>
              <a:buClrTx/>
              <a:buFont typeface="+mj-lt"/>
              <a:buAutoNum type="arabicParenR"/>
            </a:pPr>
            <a:endParaRPr lang="en-US" sz="900" dirty="0">
              <a:latin typeface="Trebuchet MS" panose="020B0603020202020204" pitchFamily="34" charset="0"/>
            </a:endParaRPr>
          </a:p>
          <a:p>
            <a:pPr marL="257175" indent="-257175">
              <a:spcBef>
                <a:spcPts val="0"/>
              </a:spcBef>
              <a:buClrTx/>
              <a:buFont typeface="+mj-lt"/>
              <a:buAutoNum type="arabicParenR"/>
            </a:pPr>
            <a:r>
              <a:rPr lang="en-US" sz="900" dirty="0">
                <a:latin typeface="Trebuchet MS" panose="020B0603020202020204" pitchFamily="34" charset="0"/>
              </a:rPr>
              <a:t>Spends 5 hours per day at the elementary school: $62.50 x 5 hours per day = $312.50 x 5 days per week = $1,562.50 x 36 weeks = $56,250.</a:t>
            </a:r>
          </a:p>
          <a:p>
            <a:pPr marL="228600" indent="-228600">
              <a:spcBef>
                <a:spcPts val="0"/>
              </a:spcBef>
              <a:buClrTx/>
              <a:buFont typeface="+mj-lt"/>
              <a:buAutoNum type="arabicParenR"/>
            </a:pPr>
            <a:endParaRPr lang="en-US" sz="900" dirty="0">
              <a:latin typeface="Trebuchet MS" panose="020B0603020202020204" pitchFamily="34" charset="0"/>
            </a:endParaRPr>
          </a:p>
          <a:p>
            <a:pPr marL="257175" indent="-257175">
              <a:spcBef>
                <a:spcPts val="0"/>
              </a:spcBef>
              <a:buClrTx/>
              <a:buFont typeface="+mj-lt"/>
              <a:buAutoNum type="arabicParenR"/>
            </a:pPr>
            <a:r>
              <a:rPr lang="en-US" sz="900" dirty="0">
                <a:latin typeface="Trebuchet MS" panose="020B0603020202020204" pitchFamily="34" charset="0"/>
              </a:rPr>
              <a:t>Spends 3 hours a day at the secondary school: 62.50 x 3 hours per day = $187.50 x 5 days per week = 937.50  x 36 weeks = $33,750.</a:t>
            </a:r>
          </a:p>
          <a:p>
            <a:pPr marL="126206" indent="-85725">
              <a:spcBef>
                <a:spcPts val="450"/>
              </a:spcBef>
              <a:buClrTx/>
            </a:pPr>
            <a:r>
              <a:rPr lang="en-US" sz="1200" b="1" dirty="0">
                <a:latin typeface="Trebuchet MS" panose="020B0603020202020204" pitchFamily="34" charset="0"/>
              </a:rPr>
              <a:t>Results:  </a:t>
            </a:r>
          </a:p>
          <a:p>
            <a:pPr marL="126206" indent="-85725">
              <a:spcBef>
                <a:spcPts val="0"/>
              </a:spcBef>
              <a:buClrTx/>
            </a:pPr>
            <a:r>
              <a:rPr lang="en-US" sz="1200" b="1" dirty="0">
                <a:latin typeface="Trebuchet MS" panose="020B0603020202020204" pitchFamily="34" charset="0"/>
              </a:rPr>
              <a:t>	Elementary Cost = $56,250.</a:t>
            </a:r>
          </a:p>
          <a:p>
            <a:pPr indent="126206">
              <a:spcBef>
                <a:spcPts val="0"/>
              </a:spcBef>
              <a:buClrTx/>
            </a:pPr>
            <a:r>
              <a:rPr lang="en-US" sz="1200" b="1" dirty="0" smtClean="0">
                <a:latin typeface="Trebuchet MS" panose="020B0603020202020204" pitchFamily="34" charset="0"/>
              </a:rPr>
              <a:t>Secondary Cost   = </a:t>
            </a:r>
            <a:r>
              <a:rPr lang="en-US" sz="1200" b="1" u="sng" dirty="0" smtClean="0">
                <a:latin typeface="Trebuchet MS" panose="020B0603020202020204" pitchFamily="34" charset="0"/>
              </a:rPr>
              <a:t>$33,750</a:t>
            </a:r>
            <a:r>
              <a:rPr lang="en-US" sz="1200" b="1" dirty="0" smtClean="0">
                <a:latin typeface="Trebuchet MS" panose="020B0603020202020204" pitchFamily="34" charset="0"/>
              </a:rPr>
              <a:t>.</a:t>
            </a:r>
          </a:p>
          <a:p>
            <a:pPr lvl="3" indent="0">
              <a:spcBef>
                <a:spcPts val="0"/>
              </a:spcBef>
              <a:buClrTx/>
              <a:buNone/>
            </a:pPr>
            <a:r>
              <a:rPr lang="en-US" sz="1050" b="1" dirty="0">
                <a:latin typeface="Trebuchet MS" panose="020B0603020202020204" pitchFamily="34" charset="0"/>
              </a:rPr>
              <a:t> </a:t>
            </a:r>
            <a:r>
              <a:rPr lang="en-US" sz="1050" b="1" dirty="0" smtClean="0">
                <a:latin typeface="Trebuchet MS" panose="020B0603020202020204" pitchFamily="34" charset="0"/>
              </a:rPr>
              <a:t>  $</a:t>
            </a:r>
            <a:r>
              <a:rPr lang="en-US" sz="1200" b="1" dirty="0" smtClean="0">
                <a:latin typeface="Trebuchet MS" panose="020B0603020202020204" pitchFamily="34" charset="0"/>
              </a:rPr>
              <a:t>90,000</a:t>
            </a:r>
            <a:r>
              <a:rPr lang="en-US" sz="1050" b="1" dirty="0" smtClean="0">
                <a:latin typeface="Trebuchet MS" panose="020B0603020202020204" pitchFamily="34" charset="0"/>
              </a:rPr>
              <a:t>.</a:t>
            </a:r>
          </a:p>
          <a:p>
            <a:pPr indent="126206">
              <a:spcBef>
                <a:spcPts val="0"/>
              </a:spcBef>
              <a:buClrTx/>
            </a:pPr>
            <a:r>
              <a:rPr lang="en-US" sz="1200" b="1" dirty="0">
                <a:latin typeface="Trebuchet MS" panose="020B0603020202020204" pitchFamily="34" charset="0"/>
              </a:rPr>
              <a:t>		   </a:t>
            </a:r>
            <a:r>
              <a:rPr lang="en-US" sz="1200" b="1" dirty="0" smtClean="0">
                <a:latin typeface="Trebuchet MS" panose="020B0603020202020204" pitchFamily="34" charset="0"/>
              </a:rPr>
              <a:t>   </a:t>
            </a:r>
            <a:endParaRPr lang="en-US" sz="1200" b="1" dirty="0">
              <a:latin typeface="Trebuchet MS" panose="020B0603020202020204" pitchFamily="34" charset="0"/>
            </a:endParaRPr>
          </a:p>
        </p:txBody>
      </p:sp>
      <p:sp>
        <p:nvSpPr>
          <p:cNvPr id="5" name="Rectangle 4"/>
          <p:cNvSpPr/>
          <p:nvPr/>
        </p:nvSpPr>
        <p:spPr>
          <a:xfrm>
            <a:off x="0" y="-18980"/>
            <a:ext cx="9144000" cy="415498"/>
          </a:xfrm>
          <a:prstGeom prst="rect">
            <a:avLst/>
          </a:prstGeom>
          <a:solidFill>
            <a:schemeClr val="tx1">
              <a:alpha val="99000"/>
            </a:schemeClr>
          </a:solidFill>
        </p:spPr>
        <p:txBody>
          <a:bodyPr wrap="square">
            <a:spAutoFit/>
          </a:bodyPr>
          <a:lstStyle/>
          <a:p>
            <a:pPr lvl="1"/>
            <a:r>
              <a:rPr lang="en-US" sz="2100" b="1" dirty="0">
                <a:solidFill>
                  <a:schemeClr val="bg1"/>
                </a:solidFill>
                <a:latin typeface="Trebuchet MS" panose="020B0603020202020204" pitchFamily="34" charset="0"/>
              </a:rPr>
              <a:t>Teacher’s costs based on number </a:t>
            </a:r>
            <a:r>
              <a:rPr lang="en-US" sz="2100" b="1" dirty="0" smtClean="0">
                <a:solidFill>
                  <a:schemeClr val="bg1"/>
                </a:solidFill>
                <a:latin typeface="Trebuchet MS" panose="020B0603020202020204" pitchFamily="34" charset="0"/>
              </a:rPr>
              <a:t>of hours </a:t>
            </a:r>
            <a:r>
              <a:rPr lang="en-US" sz="2100" b="1" dirty="0">
                <a:solidFill>
                  <a:schemeClr val="bg1"/>
                </a:solidFill>
                <a:latin typeface="Trebuchet MS" panose="020B0603020202020204" pitchFamily="34" charset="0"/>
              </a:rPr>
              <a:t>spent per level </a:t>
            </a:r>
          </a:p>
        </p:txBody>
      </p:sp>
    </p:spTree>
    <p:extLst>
      <p:ext uri="{BB962C8B-B14F-4D97-AF65-F5344CB8AC3E}">
        <p14:creationId xmlns:p14="http://schemas.microsoft.com/office/powerpoint/2010/main" val="201978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1093-A88F-4294-A100-268A76715276}"/>
              </a:ext>
            </a:extLst>
          </p:cNvPr>
          <p:cNvSpPr>
            <a:spLocks noGrp="1"/>
          </p:cNvSpPr>
          <p:nvPr>
            <p:ph type="title"/>
          </p:nvPr>
        </p:nvSpPr>
        <p:spPr>
          <a:xfrm>
            <a:off x="11258" y="-95250"/>
            <a:ext cx="9144000" cy="857250"/>
          </a:xfrm>
        </p:spPr>
        <p:txBody>
          <a:bodyPr>
            <a:normAutofit/>
          </a:bodyPr>
          <a:lstStyle/>
          <a:p>
            <a:pPr algn="ctr"/>
            <a:r>
              <a:rPr lang="en-US" sz="3200" b="1" dirty="0" smtClean="0">
                <a:solidFill>
                  <a:srgbClr val="FF0000"/>
                </a:solidFill>
                <a:latin typeface="Trebuchet MS" panose="020B0603020202020204" pitchFamily="34" charset="0"/>
              </a:rPr>
              <a:t>Excess Cost Summary </a:t>
            </a:r>
            <a:endParaRPr lang="en-US" sz="3200" b="1" dirty="0">
              <a:solidFill>
                <a:srgbClr val="FF0000"/>
              </a:solidFill>
              <a:latin typeface="Trebuchet MS" panose="020B0603020202020204" pitchFamily="34" charset="0"/>
            </a:endParaRPr>
          </a:p>
        </p:txBody>
      </p:sp>
      <p:sp>
        <p:nvSpPr>
          <p:cNvPr id="3" name="Content Placeholder 2"/>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CE690A57-7588-478E-80B8-82783FD5118C}"/>
              </a:ext>
            </a:extLst>
          </p:cNvPr>
          <p:cNvSpPr>
            <a:spLocks noGrp="1"/>
          </p:cNvSpPr>
          <p:nvPr>
            <p:ph sz="half" idx="4294967295"/>
          </p:nvPr>
        </p:nvSpPr>
        <p:spPr>
          <a:xfrm>
            <a:off x="762000" y="1006444"/>
            <a:ext cx="7810500" cy="3279806"/>
          </a:xfrm>
          <a:prstGeom prst="rect">
            <a:avLst/>
          </a:prstGeom>
        </p:spPr>
        <p:txBody>
          <a:bodyPr/>
          <a:lstStyle/>
          <a:p>
            <a:pPr marL="257175" indent="-257175">
              <a:spcBef>
                <a:spcPts val="900"/>
              </a:spcBef>
              <a:buClrTx/>
              <a:buFont typeface="Arial" panose="020B0604020202020204" pitchFamily="34" charset="0"/>
              <a:buChar char="•"/>
            </a:pPr>
            <a:r>
              <a:rPr lang="en-US" sz="1500" dirty="0">
                <a:solidFill>
                  <a:schemeClr val="tx2"/>
                </a:solidFill>
                <a:latin typeface="Trebuchet MS" panose="020B0603020202020204" pitchFamily="34" charset="0"/>
              </a:rPr>
              <a:t>Use the </a:t>
            </a:r>
            <a:r>
              <a:rPr lang="en-US" sz="1500" dirty="0" smtClean="0">
                <a:solidFill>
                  <a:schemeClr val="tx2"/>
                </a:solidFill>
                <a:latin typeface="Trebuchet MS" panose="020B0603020202020204" pitchFamily="34" charset="0"/>
              </a:rPr>
              <a:t>Resources</a:t>
            </a:r>
          </a:p>
          <a:p>
            <a:pPr marL="257175" indent="-257175">
              <a:spcBef>
                <a:spcPts val="900"/>
              </a:spcBef>
              <a:buClrTx/>
              <a:buFont typeface="Arial" panose="020B0604020202020204" pitchFamily="34" charset="0"/>
              <a:buChar char="•"/>
            </a:pPr>
            <a:r>
              <a:rPr lang="en-US" sz="1500" dirty="0" smtClean="0">
                <a:solidFill>
                  <a:schemeClr val="tx2"/>
                </a:solidFill>
                <a:latin typeface="Trebuchet MS" panose="020B0603020202020204" pitchFamily="34" charset="0"/>
              </a:rPr>
              <a:t>Document the process used for calculations (policies and procedures) </a:t>
            </a:r>
            <a:endParaRPr lang="en-US" sz="1500" dirty="0">
              <a:solidFill>
                <a:schemeClr val="tx2"/>
              </a:solidFill>
              <a:latin typeface="Trebuchet MS" panose="020B0603020202020204" pitchFamily="34" charset="0"/>
            </a:endParaRPr>
          </a:p>
          <a:p>
            <a:pPr marL="257175" indent="-257175">
              <a:spcBef>
                <a:spcPts val="900"/>
              </a:spcBef>
              <a:buClrTx/>
              <a:buFont typeface="Arial" panose="020B0604020202020204" pitchFamily="34" charset="0"/>
              <a:buChar char="•"/>
            </a:pPr>
            <a:r>
              <a:rPr lang="en-US" sz="1500" dirty="0">
                <a:solidFill>
                  <a:schemeClr val="tx2"/>
                </a:solidFill>
                <a:latin typeface="Trebuchet MS" panose="020B0603020202020204" pitchFamily="34" charset="0"/>
              </a:rPr>
              <a:t>Collaborate </a:t>
            </a:r>
          </a:p>
          <a:p>
            <a:pPr marL="257175" indent="-257175">
              <a:spcBef>
                <a:spcPts val="900"/>
              </a:spcBef>
              <a:buClrTx/>
              <a:buFont typeface="Arial" panose="020B0604020202020204" pitchFamily="34" charset="0"/>
              <a:buChar char="•"/>
            </a:pPr>
            <a:r>
              <a:rPr lang="en-US" sz="1500" dirty="0">
                <a:solidFill>
                  <a:schemeClr val="tx2"/>
                </a:solidFill>
                <a:latin typeface="Trebuchet MS" panose="020B0603020202020204" pitchFamily="34" charset="0"/>
              </a:rPr>
              <a:t>Categorize elementary (K-7) and secondary (8-12) expenditures</a:t>
            </a:r>
          </a:p>
          <a:p>
            <a:pPr marL="257175" indent="-257175">
              <a:spcBef>
                <a:spcPts val="900"/>
              </a:spcBef>
              <a:buClrTx/>
              <a:buFont typeface="Arial" panose="020B0604020202020204" pitchFamily="34" charset="0"/>
              <a:buChar char="•"/>
            </a:pPr>
            <a:r>
              <a:rPr lang="en-US" sz="1500" dirty="0">
                <a:solidFill>
                  <a:schemeClr val="tx2"/>
                </a:solidFill>
                <a:latin typeface="Trebuchet MS" panose="020B0603020202020204" pitchFamily="34" charset="0"/>
              </a:rPr>
              <a:t>Identify expenditures and separate distinct costs for elementary and secondary categories</a:t>
            </a:r>
          </a:p>
          <a:p>
            <a:pPr marL="257175" indent="-257175">
              <a:spcBef>
                <a:spcPts val="900"/>
              </a:spcBef>
              <a:buClrTx/>
              <a:buFont typeface="Arial" panose="020B0604020202020204" pitchFamily="34" charset="0"/>
              <a:buChar char="•"/>
            </a:pPr>
            <a:r>
              <a:rPr lang="en-US" sz="1500" dirty="0">
                <a:solidFill>
                  <a:schemeClr val="tx2"/>
                </a:solidFill>
                <a:latin typeface="Trebuchet MS" panose="020B0603020202020204" pitchFamily="34" charset="0"/>
              </a:rPr>
              <a:t>The </a:t>
            </a:r>
            <a:r>
              <a:rPr lang="en-US" sz="1500" b="1" dirty="0" err="1">
                <a:solidFill>
                  <a:schemeClr val="tx1"/>
                </a:solidFill>
                <a:latin typeface="Trebuchet MS" panose="020B0603020202020204" pitchFamily="34" charset="0"/>
              </a:rPr>
              <a:t>Speced</a:t>
            </a:r>
            <a:r>
              <a:rPr lang="en-US" sz="1500" b="1" dirty="0">
                <a:solidFill>
                  <a:schemeClr val="tx1"/>
                </a:solidFill>
                <a:latin typeface="Trebuchet MS" panose="020B0603020202020204" pitchFamily="34" charset="0"/>
              </a:rPr>
              <a:t>-Excess Cost Application </a:t>
            </a:r>
            <a:r>
              <a:rPr lang="en-US" sz="1500" dirty="0" smtClean="0">
                <a:solidFill>
                  <a:schemeClr val="tx2"/>
                </a:solidFill>
                <a:latin typeface="Trebuchet MS" panose="020B0603020202020204" pitchFamily="34" charset="0"/>
              </a:rPr>
              <a:t>opens usually </a:t>
            </a:r>
            <a:r>
              <a:rPr lang="en-US" sz="1500" dirty="0">
                <a:solidFill>
                  <a:schemeClr val="tx2"/>
                </a:solidFill>
                <a:latin typeface="Trebuchet MS" panose="020B0603020202020204" pitchFamily="34" charset="0"/>
              </a:rPr>
              <a:t>in March. Review the Superintendent’s Memo for the exact date</a:t>
            </a:r>
          </a:p>
          <a:p>
            <a:pPr marL="257175" indent="-257175">
              <a:spcBef>
                <a:spcPts val="900"/>
              </a:spcBef>
              <a:buClrTx/>
              <a:buFont typeface="Arial" panose="020B0604020202020204" pitchFamily="34" charset="0"/>
              <a:buChar char="•"/>
            </a:pPr>
            <a:r>
              <a:rPr lang="en-US" sz="1500" dirty="0">
                <a:solidFill>
                  <a:schemeClr val="tx1"/>
                </a:solidFill>
                <a:latin typeface="Trebuchet MS" panose="020B0603020202020204" pitchFamily="34" charset="0"/>
              </a:rPr>
              <a:t>Make sure the Superintendent completes the Verification Process before the collection window closes</a:t>
            </a:r>
          </a:p>
          <a:p>
            <a:pPr marL="257175" indent="-257175">
              <a:spcBef>
                <a:spcPts val="900"/>
              </a:spcBef>
              <a:buClrTx/>
              <a:buFont typeface="Arial" panose="020B0604020202020204" pitchFamily="34" charset="0"/>
              <a:buChar char="•"/>
            </a:pPr>
            <a:endParaRPr lang="en-US" sz="750" dirty="0">
              <a:solidFill>
                <a:schemeClr val="tx1"/>
              </a:solidFill>
              <a:latin typeface="Trebuchet MS" panose="020B0603020202020204" pitchFamily="34" charset="0"/>
            </a:endParaRPr>
          </a:p>
          <a:p>
            <a:pPr>
              <a:spcBef>
                <a:spcPts val="900"/>
              </a:spcBef>
              <a:buClrTx/>
            </a:pPr>
            <a:endParaRPr lang="en-US" sz="1500" dirty="0">
              <a:solidFill>
                <a:schemeClr val="tx1"/>
              </a:solidFill>
              <a:latin typeface="Trebuchet MS" panose="020B0603020202020204" pitchFamily="34" charset="0"/>
            </a:endParaRPr>
          </a:p>
          <a:p>
            <a:pPr>
              <a:spcBef>
                <a:spcPts val="900"/>
              </a:spcBef>
              <a:buClrTx/>
            </a:pPr>
            <a:endParaRPr lang="en-US" sz="1500" dirty="0">
              <a:solidFill>
                <a:schemeClr val="tx1"/>
              </a:solidFill>
              <a:latin typeface="Trebuchet MS" panose="020B0603020202020204" pitchFamily="34" charset="0"/>
            </a:endParaRPr>
          </a:p>
          <a:p>
            <a:pPr>
              <a:spcBef>
                <a:spcPts val="450"/>
              </a:spcBef>
            </a:pPr>
            <a:endParaRPr lang="en-US" dirty="0"/>
          </a:p>
          <a:p>
            <a:pPr>
              <a:spcBef>
                <a:spcPts val="450"/>
              </a:spcBef>
            </a:pPr>
            <a:endParaRPr lang="en-US" dirty="0"/>
          </a:p>
          <a:p>
            <a:pPr>
              <a:spcBef>
                <a:spcPts val="450"/>
              </a:spcBef>
            </a:pPr>
            <a:endParaRPr lang="en-US" dirty="0"/>
          </a:p>
        </p:txBody>
      </p:sp>
    </p:spTree>
    <p:extLst>
      <p:ext uri="{BB962C8B-B14F-4D97-AF65-F5344CB8AC3E}">
        <p14:creationId xmlns:p14="http://schemas.microsoft.com/office/powerpoint/2010/main" val="368913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77" y="-212163"/>
            <a:ext cx="9220200" cy="1261802"/>
          </a:xfrm>
        </p:spPr>
        <p:txBody>
          <a:bodyPr/>
          <a:lstStyle/>
          <a:p>
            <a:pPr algn="ctr"/>
            <a:r>
              <a:rPr lang="en-US" sz="3200" b="1" dirty="0" smtClean="0">
                <a:solidFill>
                  <a:srgbClr val="FF0000"/>
                </a:solidFill>
                <a:latin typeface="Trebuchet MS" panose="020B0603020202020204" pitchFamily="34" charset="0"/>
              </a:rPr>
              <a:t>Proportionate Set-Aside (PSA) </a:t>
            </a:r>
            <a:br>
              <a:rPr lang="en-US" sz="3200" b="1" dirty="0" smtClean="0">
                <a:solidFill>
                  <a:srgbClr val="FF0000"/>
                </a:solidFill>
                <a:latin typeface="Trebuchet MS" panose="020B0603020202020204" pitchFamily="34" charset="0"/>
              </a:rPr>
            </a:br>
            <a:r>
              <a:rPr lang="en-US" sz="3200" b="1" dirty="0" smtClean="0">
                <a:solidFill>
                  <a:srgbClr val="FF0000"/>
                </a:solidFill>
                <a:latin typeface="Trebuchet MS" panose="020B0603020202020204" pitchFamily="34" charset="0"/>
              </a:rPr>
              <a:t>IDEA Equity Services </a:t>
            </a:r>
            <a:endParaRPr lang="en-US" sz="3200" b="1" dirty="0">
              <a:solidFill>
                <a:srgbClr val="FF0000"/>
              </a:solidFill>
              <a:latin typeface="Trebuchet MS" panose="020B0603020202020204" pitchFamily="34" charset="0"/>
            </a:endParaRPr>
          </a:p>
        </p:txBody>
      </p:sp>
      <p:sp>
        <p:nvSpPr>
          <p:cNvPr id="3" name="Text Placeholder 2"/>
          <p:cNvSpPr>
            <a:spLocks noGrp="1"/>
          </p:cNvSpPr>
          <p:nvPr>
            <p:ph type="body" idx="1"/>
          </p:nvPr>
        </p:nvSpPr>
        <p:spPr/>
        <p:txBody>
          <a:bodyPr/>
          <a:lstStyle/>
          <a:p>
            <a:pPr algn="ctr">
              <a:spcBef>
                <a:spcPts val="0"/>
              </a:spcBef>
            </a:pPr>
            <a:r>
              <a:rPr lang="en-US" sz="2400" dirty="0" smtClean="0">
                <a:solidFill>
                  <a:schemeClr val="tx2"/>
                </a:solidFill>
                <a:latin typeface="Trebuchet MS" panose="020B0603020202020204" pitchFamily="34" charset="0"/>
                <a:hlinkClick r:id="rId3"/>
              </a:rPr>
              <a:t>34 </a:t>
            </a:r>
            <a:r>
              <a:rPr lang="en-US" sz="2400" dirty="0">
                <a:solidFill>
                  <a:schemeClr val="tx2"/>
                </a:solidFill>
                <a:latin typeface="Trebuchet MS" panose="020B0603020202020204" pitchFamily="34" charset="0"/>
                <a:hlinkClick r:id="rId3"/>
              </a:rPr>
              <a:t>CFR §300.130 </a:t>
            </a:r>
            <a:endParaRPr lang="en-US" sz="2400" dirty="0">
              <a:solidFill>
                <a:schemeClr val="tx2"/>
              </a:solidFill>
              <a:latin typeface="Trebuchet MS" panose="020B0603020202020204" pitchFamily="34" charset="0"/>
            </a:endParaRPr>
          </a:p>
        </p:txBody>
      </p:sp>
      <p:sp>
        <p:nvSpPr>
          <p:cNvPr id="4" name="Content Placeholder 3"/>
          <p:cNvSpPr>
            <a:spLocks noGrp="1"/>
          </p:cNvSpPr>
          <p:nvPr>
            <p:ph sz="half" idx="2"/>
          </p:nvPr>
        </p:nvSpPr>
        <p:spPr>
          <a:xfrm>
            <a:off x="5524500" y="1578904"/>
            <a:ext cx="3512768" cy="2707346"/>
          </a:xfrm>
        </p:spPr>
        <p:txBody>
          <a:bodyPr/>
          <a:lstStyle/>
          <a:p>
            <a:r>
              <a:rPr lang="en-US" sz="1800" dirty="0">
                <a:latin typeface="Trebuchet MS" panose="020B0603020202020204" pitchFamily="34" charset="0"/>
              </a:rPr>
              <a:t>To meet the requirements of IDEA, every year each LEA must expend a proportionate share of federal IDEA Part B funds on equitable services for parentally placed private school children with disabilities which includes students who are </a:t>
            </a:r>
            <a:r>
              <a:rPr lang="en-US" sz="1800" dirty="0" smtClean="0">
                <a:latin typeface="Trebuchet MS" panose="020B0603020202020204" pitchFamily="34" charset="0"/>
              </a:rPr>
              <a:t>home schooled</a:t>
            </a:r>
            <a:endParaRPr lang="en-US" sz="1800" dirty="0"/>
          </a:p>
        </p:txBody>
      </p:sp>
    </p:spTree>
    <p:extLst>
      <p:ext uri="{BB962C8B-B14F-4D97-AF65-F5344CB8AC3E}">
        <p14:creationId xmlns:p14="http://schemas.microsoft.com/office/powerpoint/2010/main" val="79005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971550"/>
          </a:xfrm>
        </p:spPr>
        <p:txBody>
          <a:bodyPr>
            <a:normAutofit fontScale="90000"/>
          </a:bodyPr>
          <a:lstStyle/>
          <a:p>
            <a:pPr algn="ctr"/>
            <a:r>
              <a:rPr lang="en-US" sz="3200" b="1" dirty="0">
                <a:solidFill>
                  <a:srgbClr val="FF0000"/>
                </a:solidFill>
                <a:latin typeface="Trebuchet MS" panose="020B0603020202020204" pitchFamily="34" charset="0"/>
              </a:rPr>
              <a:t>Formula for Determining The PSA </a:t>
            </a:r>
            <a:r>
              <a:rPr lang="en-US" sz="3200" b="1" dirty="0" smtClean="0">
                <a:solidFill>
                  <a:srgbClr val="FF0000"/>
                </a:solidFill>
                <a:latin typeface="Trebuchet MS" panose="020B0603020202020204" pitchFamily="34" charset="0"/>
              </a:rPr>
              <a:t>Equity Service Set-Aside </a:t>
            </a:r>
            <a:r>
              <a:rPr lang="en-US" sz="3200" b="1" dirty="0">
                <a:solidFill>
                  <a:srgbClr val="FF0000"/>
                </a:solidFill>
                <a:latin typeface="Trebuchet MS" panose="020B0603020202020204" pitchFamily="34" charset="0"/>
              </a:rPr>
              <a:t>Amount*</a:t>
            </a:r>
          </a:p>
        </p:txBody>
      </p:sp>
      <p:sp>
        <p:nvSpPr>
          <p:cNvPr id="4" name="Content Placeholder 3"/>
          <p:cNvSpPr>
            <a:spLocks noGrp="1"/>
          </p:cNvSpPr>
          <p:nvPr>
            <p:ph sz="half" idx="4294967295"/>
          </p:nvPr>
        </p:nvSpPr>
        <p:spPr>
          <a:xfrm>
            <a:off x="800100" y="1238250"/>
            <a:ext cx="7886700" cy="2808288"/>
          </a:xfrm>
          <a:prstGeom prst="rect">
            <a:avLst/>
          </a:prstGeom>
        </p:spPr>
        <p:txBody>
          <a:bodyPr/>
          <a:lstStyle/>
          <a:p>
            <a:pPr>
              <a:spcBef>
                <a:spcPts val="0"/>
              </a:spcBef>
            </a:pPr>
            <a:r>
              <a:rPr lang="en-US" sz="1400" dirty="0">
                <a:latin typeface="Trebuchet MS" panose="020B0603020202020204" pitchFamily="34" charset="0"/>
              </a:rPr>
              <a:t>The formula for determining the proportionate share of the LEA's </a:t>
            </a:r>
            <a:r>
              <a:rPr lang="en-US" sz="1400" dirty="0" smtClean="0">
                <a:latin typeface="Trebuchet MS" panose="020B0603020202020204" pitchFamily="34" charset="0"/>
              </a:rPr>
              <a:t>IDEA Part B 611 &amp; 619 allocation </a:t>
            </a:r>
            <a:r>
              <a:rPr lang="en-US" sz="1400" dirty="0">
                <a:latin typeface="Trebuchet MS" panose="020B0603020202020204" pitchFamily="34" charset="0"/>
              </a:rPr>
              <a:t>is based </a:t>
            </a:r>
            <a:r>
              <a:rPr lang="en-US" sz="1400" dirty="0" smtClean="0">
                <a:latin typeface="Trebuchet MS" panose="020B0603020202020204" pitchFamily="34" charset="0"/>
              </a:rPr>
              <a:t>on</a:t>
            </a:r>
          </a:p>
          <a:p>
            <a:pPr>
              <a:spcBef>
                <a:spcPts val="0"/>
              </a:spcBef>
            </a:pPr>
            <a:endParaRPr lang="en-US" sz="1400" dirty="0">
              <a:latin typeface="Trebuchet MS" panose="020B0603020202020204" pitchFamily="34" charset="0"/>
            </a:endParaRPr>
          </a:p>
          <a:p>
            <a:pPr marL="427435" indent="-427435">
              <a:spcBef>
                <a:spcPts val="0"/>
              </a:spcBef>
            </a:pPr>
            <a:r>
              <a:rPr lang="en-US" sz="1400" dirty="0" smtClean="0">
                <a:latin typeface="Trebuchet MS" panose="020B0603020202020204" pitchFamily="34" charset="0"/>
              </a:rPr>
              <a:t> 1)  The </a:t>
            </a:r>
            <a:r>
              <a:rPr lang="en-US" sz="1400" dirty="0">
                <a:latin typeface="Trebuchet MS" panose="020B0603020202020204" pitchFamily="34" charset="0"/>
              </a:rPr>
              <a:t>total number of eligible (not on the number </a:t>
            </a:r>
            <a:r>
              <a:rPr lang="en-US" sz="1400" dirty="0" smtClean="0">
                <a:latin typeface="Trebuchet MS" panose="020B0603020202020204" pitchFamily="34" charset="0"/>
              </a:rPr>
              <a:t>served)parentally </a:t>
            </a:r>
            <a:r>
              <a:rPr lang="en-US" sz="1400" dirty="0">
                <a:latin typeface="Trebuchet MS" panose="020B0603020202020204" pitchFamily="34" charset="0"/>
              </a:rPr>
              <a:t>placed children with disabilities aged 3 </a:t>
            </a:r>
            <a:r>
              <a:rPr lang="en-US" sz="1400" dirty="0" smtClean="0">
                <a:latin typeface="Trebuchet MS" panose="020B0603020202020204" pitchFamily="34" charset="0"/>
              </a:rPr>
              <a:t>through </a:t>
            </a:r>
            <a:r>
              <a:rPr lang="en-US" sz="1400" dirty="0">
                <a:latin typeface="Trebuchet MS" panose="020B0603020202020204" pitchFamily="34" charset="0"/>
              </a:rPr>
              <a:t>21 attending private schools </a:t>
            </a:r>
            <a:r>
              <a:rPr lang="en-US" sz="1400" dirty="0" smtClean="0">
                <a:latin typeface="Trebuchet MS" panose="020B0603020202020204" pitchFamily="34" charset="0"/>
              </a:rPr>
              <a:t>located</a:t>
            </a:r>
          </a:p>
          <a:p>
            <a:pPr marL="685800" indent="-427435">
              <a:spcBef>
                <a:spcPts val="0"/>
              </a:spcBef>
            </a:pPr>
            <a:r>
              <a:rPr lang="en-US" sz="1400" dirty="0">
                <a:latin typeface="Trebuchet MS" panose="020B0603020202020204" pitchFamily="34" charset="0"/>
              </a:rPr>
              <a:t> </a:t>
            </a:r>
            <a:r>
              <a:rPr lang="en-US" sz="1400" dirty="0" smtClean="0">
                <a:latin typeface="Trebuchet MS" panose="020B0603020202020204" pitchFamily="34" charset="0"/>
              </a:rPr>
              <a:t> in the district</a:t>
            </a:r>
          </a:p>
          <a:p>
            <a:pPr>
              <a:spcBef>
                <a:spcPts val="0"/>
              </a:spcBef>
            </a:pPr>
            <a:r>
              <a:rPr lang="en-US" sz="1400" dirty="0">
                <a:latin typeface="Trebuchet MS" panose="020B0603020202020204" pitchFamily="34" charset="0"/>
              </a:rPr>
              <a:t> </a:t>
            </a:r>
          </a:p>
          <a:p>
            <a:pPr>
              <a:spcBef>
                <a:spcPts val="0"/>
              </a:spcBef>
            </a:pPr>
            <a:r>
              <a:rPr lang="en-US" sz="1400" dirty="0" smtClean="0">
                <a:latin typeface="Trebuchet MS" panose="020B0603020202020204" pitchFamily="34" charset="0"/>
              </a:rPr>
              <a:t> 2)  </a:t>
            </a:r>
            <a:r>
              <a:rPr lang="en-US" sz="1400" dirty="0">
                <a:latin typeface="Trebuchet MS" panose="020B0603020202020204" pitchFamily="34" charset="0"/>
              </a:rPr>
              <a:t>I</a:t>
            </a:r>
            <a:r>
              <a:rPr lang="en-US" sz="1400" dirty="0" smtClean="0">
                <a:latin typeface="Trebuchet MS" panose="020B0603020202020204" pitchFamily="34" charset="0"/>
              </a:rPr>
              <a:t>n </a:t>
            </a:r>
            <a:r>
              <a:rPr lang="en-US" sz="1400" dirty="0">
                <a:latin typeface="Trebuchet MS" panose="020B0603020202020204" pitchFamily="34" charset="0"/>
              </a:rPr>
              <a:t>relation to the total number of eligible </a:t>
            </a:r>
            <a:r>
              <a:rPr lang="en-US" sz="1400" u="sng" dirty="0">
                <a:latin typeface="Trebuchet MS" panose="020B0603020202020204" pitchFamily="34" charset="0"/>
              </a:rPr>
              <a:t>public </a:t>
            </a:r>
            <a:r>
              <a:rPr lang="en-US" sz="1400" u="sng" dirty="0" smtClean="0">
                <a:latin typeface="Trebuchet MS" panose="020B0603020202020204" pitchFamily="34" charset="0"/>
              </a:rPr>
              <a:t>and</a:t>
            </a:r>
          </a:p>
          <a:p>
            <a:pPr>
              <a:spcBef>
                <a:spcPts val="0"/>
              </a:spcBef>
            </a:pPr>
            <a:r>
              <a:rPr lang="en-US" sz="1400" dirty="0" smtClean="0">
                <a:latin typeface="Trebuchet MS" panose="020B0603020202020204" pitchFamily="34" charset="0"/>
              </a:rPr>
              <a:t>      private school </a:t>
            </a:r>
            <a:r>
              <a:rPr lang="en-US" sz="1400" dirty="0">
                <a:latin typeface="Trebuchet MS" panose="020B0603020202020204" pitchFamily="34" charset="0"/>
              </a:rPr>
              <a:t>children with disabilities aged 3 </a:t>
            </a:r>
            <a:endParaRPr lang="en-US" sz="1400" dirty="0" smtClean="0">
              <a:latin typeface="Trebuchet MS" panose="020B0603020202020204" pitchFamily="34" charset="0"/>
            </a:endParaRPr>
          </a:p>
          <a:p>
            <a:pPr>
              <a:spcBef>
                <a:spcPts val="0"/>
              </a:spcBef>
            </a:pPr>
            <a:r>
              <a:rPr lang="en-US" sz="1400" dirty="0">
                <a:latin typeface="Trebuchet MS" panose="020B0603020202020204" pitchFamily="34" charset="0"/>
              </a:rPr>
              <a:t> </a:t>
            </a:r>
            <a:r>
              <a:rPr lang="en-US" sz="1400" dirty="0" smtClean="0">
                <a:latin typeface="Trebuchet MS" panose="020B0603020202020204" pitchFamily="34" charset="0"/>
              </a:rPr>
              <a:t>     through 21 in the </a:t>
            </a:r>
            <a:r>
              <a:rPr lang="en-US" sz="1400" dirty="0">
                <a:latin typeface="Trebuchet MS" panose="020B0603020202020204" pitchFamily="34" charset="0"/>
              </a:rPr>
              <a:t>LEA's </a:t>
            </a:r>
            <a:r>
              <a:rPr lang="en-US" sz="1400" dirty="0" smtClean="0">
                <a:latin typeface="Trebuchet MS" panose="020B0603020202020204" pitchFamily="34" charset="0"/>
              </a:rPr>
              <a:t>jurisdiction</a:t>
            </a:r>
          </a:p>
          <a:p>
            <a:pPr>
              <a:spcBef>
                <a:spcPts val="0"/>
              </a:spcBef>
            </a:pPr>
            <a:endParaRPr lang="en-US" sz="1400" dirty="0">
              <a:latin typeface="Trebuchet MS" panose="020B0603020202020204" pitchFamily="34" charset="0"/>
            </a:endParaRPr>
          </a:p>
          <a:p>
            <a:pPr>
              <a:spcBef>
                <a:spcPts val="0"/>
              </a:spcBef>
            </a:pPr>
            <a:endParaRPr lang="en-US" sz="1400" dirty="0">
              <a:latin typeface="Trebuchet MS" panose="020B0603020202020204" pitchFamily="34" charset="0"/>
            </a:endParaRPr>
          </a:p>
          <a:p>
            <a:pPr>
              <a:spcBef>
                <a:spcPts val="450"/>
              </a:spcBef>
            </a:pPr>
            <a:r>
              <a:rPr lang="en-US" sz="1400" b="1" u="sng" dirty="0">
                <a:solidFill>
                  <a:srgbClr val="00B0F0"/>
                </a:solidFill>
                <a:latin typeface="Trebuchet MS" panose="020B0603020202020204" pitchFamily="34" charset="0"/>
                <a:hlinkClick r:id="rId3"/>
              </a:rPr>
              <a:t>*Appendix B to Part 300 – Proportionate Share Calculations - IDEA</a:t>
            </a:r>
            <a:r>
              <a:rPr lang="en-US" sz="1400" dirty="0">
                <a:solidFill>
                  <a:srgbClr val="00B0F0"/>
                </a:solidFill>
                <a:latin typeface="Trebuchet MS" panose="020B0603020202020204" pitchFamily="34" charset="0"/>
                <a:hlinkClick r:id="rId3"/>
              </a:rPr>
              <a:t> </a:t>
            </a:r>
            <a:endParaRPr lang="en-US" sz="1400" dirty="0">
              <a:solidFill>
                <a:srgbClr val="00B0F0"/>
              </a:solidFill>
              <a:latin typeface="Trebuchet MS" panose="020B0603020202020204" pitchFamily="34" charset="0"/>
            </a:endParaRPr>
          </a:p>
          <a:p>
            <a:endParaRPr lang="en-US" dirty="0"/>
          </a:p>
        </p:txBody>
      </p:sp>
    </p:spTree>
    <p:extLst>
      <p:ext uri="{BB962C8B-B14F-4D97-AF65-F5344CB8AC3E}">
        <p14:creationId xmlns:p14="http://schemas.microsoft.com/office/powerpoint/2010/main" val="8690254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238250"/>
          </a:xfrm>
        </p:spPr>
        <p:txBody>
          <a:bodyPr>
            <a:normAutofit fontScale="90000"/>
          </a:bodyPr>
          <a:lstStyle/>
          <a:p>
            <a:r>
              <a:rPr lang="en-US" sz="2800" b="1" dirty="0">
                <a:solidFill>
                  <a:srgbClr val="FF0000"/>
                </a:solidFill>
                <a:latin typeface="Trebuchet MS" panose="020B0603020202020204" pitchFamily="34" charset="0"/>
              </a:rPr>
              <a:t>Proportionate Share Calculation for Parentally-Placed Private School Children with Disabilities for a School </a:t>
            </a:r>
            <a:r>
              <a:rPr lang="en-US" sz="2800" b="1" dirty="0" smtClean="0">
                <a:solidFill>
                  <a:srgbClr val="FF0000"/>
                </a:solidFill>
                <a:latin typeface="Trebuchet MS" panose="020B0603020202020204" pitchFamily="34" charset="0"/>
              </a:rPr>
              <a:t>Division (slide 1 of 3) </a:t>
            </a:r>
            <a:endParaRPr lang="en-US" sz="2800" b="1" dirty="0">
              <a:solidFill>
                <a:srgbClr val="FF0000"/>
              </a:solidFill>
              <a:latin typeface="Trebuchet MS" panose="020B0603020202020204" pitchFamily="34" charset="0"/>
            </a:endParaRPr>
          </a:p>
        </p:txBody>
      </p:sp>
      <p:sp>
        <p:nvSpPr>
          <p:cNvPr id="4" name="Content Placeholder 3"/>
          <p:cNvSpPr>
            <a:spLocks noGrp="1"/>
          </p:cNvSpPr>
          <p:nvPr>
            <p:ph sz="half" idx="4294967295"/>
          </p:nvPr>
        </p:nvSpPr>
        <p:spPr>
          <a:xfrm>
            <a:off x="0" y="971550"/>
            <a:ext cx="6729413" cy="3454400"/>
          </a:xfrm>
          <a:prstGeom prst="rect">
            <a:avLst/>
          </a:prstGeom>
        </p:spPr>
        <p:txBody>
          <a:bodyPr/>
          <a:lstStyle/>
          <a:p>
            <a:pPr>
              <a:spcBef>
                <a:spcPts val="0"/>
              </a:spcBef>
            </a:pPr>
            <a:endParaRPr lang="en-US" sz="1350" dirty="0"/>
          </a:p>
          <a:p>
            <a:pPr>
              <a:spcBef>
                <a:spcPts val="0"/>
              </a:spcBef>
            </a:pPr>
            <a:endParaRPr lang="en-US" sz="1350" dirty="0"/>
          </a:p>
          <a:p>
            <a:pPr>
              <a:spcBef>
                <a:spcPts val="0"/>
              </a:spcBef>
            </a:pPr>
            <a:endParaRPr lang="en-US" sz="1350" b="1" u="sng" dirty="0"/>
          </a:p>
          <a:p>
            <a:pPr>
              <a:spcBef>
                <a:spcPts val="0"/>
              </a:spcBef>
            </a:pPr>
            <a:endParaRPr lang="en-US" sz="1350" b="1" u="sng" dirty="0"/>
          </a:p>
          <a:p>
            <a:pPr>
              <a:spcBef>
                <a:spcPts val="0"/>
              </a:spcBef>
            </a:pPr>
            <a:endParaRPr lang="en-US" sz="1350" b="1" u="sng" dirty="0"/>
          </a:p>
          <a:p>
            <a:pPr>
              <a:spcBef>
                <a:spcPts val="0"/>
              </a:spcBef>
            </a:pPr>
            <a:endParaRPr lang="en-US" sz="1350" b="1" u="sng" dirty="0"/>
          </a:p>
          <a:p>
            <a:pPr>
              <a:spcBef>
                <a:spcPts val="0"/>
              </a:spcBef>
            </a:pPr>
            <a:endParaRPr lang="en-US" sz="1350" b="1" u="sng" dirty="0"/>
          </a:p>
          <a:p>
            <a:pPr>
              <a:spcBef>
                <a:spcPts val="0"/>
              </a:spcBef>
            </a:pPr>
            <a:endParaRPr lang="en-US" sz="1350" b="1" u="sng" dirty="0"/>
          </a:p>
          <a:p>
            <a:pPr>
              <a:spcBef>
                <a:spcPts val="0"/>
              </a:spcBef>
            </a:pPr>
            <a:endParaRPr lang="en-US" sz="1350" b="1" u="sng" dirty="0"/>
          </a:p>
          <a:p>
            <a:pPr>
              <a:spcBef>
                <a:spcPts val="0"/>
              </a:spcBef>
            </a:pPr>
            <a:endParaRPr lang="en-US" sz="1350" b="1" u="sng" dirty="0"/>
          </a:p>
          <a:p>
            <a:pPr>
              <a:spcBef>
                <a:spcPts val="0"/>
              </a:spcBef>
            </a:pPr>
            <a:endParaRPr lang="en-US" sz="1350" b="1" u="sng" dirty="0"/>
          </a:p>
          <a:p>
            <a:pPr>
              <a:spcBef>
                <a:spcPts val="0"/>
              </a:spcBef>
            </a:pPr>
            <a:endParaRPr lang="en-US" sz="1350" b="1" u="sng" dirty="0"/>
          </a:p>
          <a:p>
            <a:pPr>
              <a:spcBef>
                <a:spcPts val="0"/>
              </a:spcBef>
            </a:pPr>
            <a:endParaRPr lang="en-US" sz="1350" b="1" u="sng" dirty="0"/>
          </a:p>
          <a:p>
            <a:pPr>
              <a:spcBef>
                <a:spcPts val="0"/>
              </a:spcBef>
            </a:pPr>
            <a:endParaRPr lang="en-US" sz="1350" b="1" u="sng" dirty="0"/>
          </a:p>
          <a:p>
            <a:pPr>
              <a:spcBef>
                <a:spcPts val="0"/>
              </a:spcBef>
            </a:pPr>
            <a:endParaRPr lang="en-US" sz="1350" b="1" u="sng" dirty="0"/>
          </a:p>
          <a:p>
            <a:pPr>
              <a:spcBef>
                <a:spcPts val="0"/>
              </a:spcBef>
            </a:pPr>
            <a:endParaRPr lang="en-US" sz="1050" b="1" u="sng" dirty="0">
              <a:solidFill>
                <a:srgbClr val="00B0F0"/>
              </a:solidFill>
              <a:latin typeface="Georgia" panose="02040502050405020303" pitchFamily="18" charset="0"/>
              <a:hlinkClick r:id="rId3"/>
            </a:endParaRPr>
          </a:p>
          <a:p>
            <a:pPr>
              <a:spcBef>
                <a:spcPts val="0"/>
              </a:spcBef>
            </a:pPr>
            <a:r>
              <a:rPr lang="en-US" sz="1050" u="sng" dirty="0">
                <a:solidFill>
                  <a:srgbClr val="00B0F0"/>
                </a:solidFill>
                <a:latin typeface="Trebuchet MS" panose="020B0603020202020204" pitchFamily="34" charset="0"/>
                <a:hlinkClick r:id="rId3"/>
              </a:rPr>
              <a:t>*Appendix B to Part 300 – Proportionate Share Calculations - IDEA</a:t>
            </a:r>
            <a:r>
              <a:rPr lang="en-US" sz="1050" dirty="0">
                <a:solidFill>
                  <a:srgbClr val="00B0F0"/>
                </a:solidFill>
                <a:latin typeface="Trebuchet MS" panose="020B0603020202020204" pitchFamily="34" charset="0"/>
                <a:hlinkClick r:id="rId3"/>
              </a:rPr>
              <a:t> </a:t>
            </a:r>
            <a:endParaRPr lang="en-US" sz="1050" dirty="0">
              <a:solidFill>
                <a:srgbClr val="00B0F0"/>
              </a:solidFill>
              <a:latin typeface="Trebuchet MS" panose="020B0603020202020204" pitchFamily="34" charset="0"/>
            </a:endParaRPr>
          </a:p>
          <a:p>
            <a:pPr>
              <a:spcBef>
                <a:spcPts val="0"/>
              </a:spcBef>
            </a:pPr>
            <a:endParaRPr lang="en-US" sz="1350" b="1" u="sng" dirty="0"/>
          </a:p>
          <a:p>
            <a:pPr>
              <a:spcBef>
                <a:spcPts val="0"/>
              </a:spcBef>
            </a:pPr>
            <a:endParaRPr lang="en-US" sz="1350" b="1" u="sng" dirty="0"/>
          </a:p>
          <a:p>
            <a:pPr>
              <a:spcBef>
                <a:spcPts val="0"/>
              </a:spcBef>
            </a:pPr>
            <a:endParaRPr lang="en-US" sz="1350" b="1" u="sng" dirty="0"/>
          </a:p>
        </p:txBody>
      </p:sp>
      <p:graphicFrame>
        <p:nvGraphicFramePr>
          <p:cNvPr id="5" name="Table 4"/>
          <p:cNvGraphicFramePr>
            <a:graphicFrameLocks noGrp="1"/>
          </p:cNvGraphicFramePr>
          <p:nvPr>
            <p:extLst>
              <p:ext uri="{D42A27DB-BD31-4B8C-83A1-F6EECF244321}">
                <p14:modId xmlns:p14="http://schemas.microsoft.com/office/powerpoint/2010/main" val="772615885"/>
              </p:ext>
            </p:extLst>
          </p:nvPr>
        </p:nvGraphicFramePr>
        <p:xfrm>
          <a:off x="685800" y="1390650"/>
          <a:ext cx="7962900" cy="2792614"/>
        </p:xfrm>
        <a:graphic>
          <a:graphicData uri="http://schemas.openxmlformats.org/drawingml/2006/table">
            <a:tbl>
              <a:tblPr/>
              <a:tblGrid>
                <a:gridCol w="6170224">
                  <a:extLst>
                    <a:ext uri="{9D8B030D-6E8A-4147-A177-3AD203B41FA5}">
                      <a16:colId xmlns:a16="http://schemas.microsoft.com/office/drawing/2014/main" val="1033111720"/>
                    </a:ext>
                  </a:extLst>
                </a:gridCol>
                <a:gridCol w="1792676">
                  <a:extLst>
                    <a:ext uri="{9D8B030D-6E8A-4147-A177-3AD203B41FA5}">
                      <a16:colId xmlns:a16="http://schemas.microsoft.com/office/drawing/2014/main" val="2642935157"/>
                    </a:ext>
                  </a:extLst>
                </a:gridCol>
              </a:tblGrid>
              <a:tr h="785080">
                <a:tc>
                  <a:txBody>
                    <a:bodyPr/>
                    <a:lstStyle/>
                    <a:p>
                      <a:pPr marL="342900" indent="-342900" algn="l" fontAlgn="ctr">
                        <a:buFont typeface="Arial" panose="020B0604020202020204" pitchFamily="34" charset="0"/>
                        <a:buChar char="•"/>
                      </a:pPr>
                      <a:r>
                        <a:rPr lang="en-US" sz="1600" b="0" i="0" u="none" strike="noStrike" dirty="0">
                          <a:solidFill>
                            <a:srgbClr val="000000"/>
                          </a:solidFill>
                          <a:effectLst/>
                          <a:latin typeface="Trebuchet MS" panose="020B0603020202020204" pitchFamily="34" charset="0"/>
                        </a:rPr>
                        <a:t>Number of eligible children with disabilities in </a:t>
                      </a:r>
                      <a:r>
                        <a:rPr lang="en-US" sz="1600" b="0" i="0" u="none" strike="noStrike" dirty="0" smtClean="0">
                          <a:solidFill>
                            <a:srgbClr val="000000"/>
                          </a:solidFill>
                          <a:effectLst/>
                          <a:latin typeface="Trebuchet MS" panose="020B0603020202020204" pitchFamily="34" charset="0"/>
                        </a:rPr>
                        <a:t>the public school</a:t>
                      </a:r>
                      <a:r>
                        <a:rPr lang="en-US" sz="1600" b="0" i="0" u="none" strike="noStrike" baseline="0" dirty="0" smtClean="0">
                          <a:solidFill>
                            <a:srgbClr val="000000"/>
                          </a:solidFill>
                          <a:effectLst/>
                          <a:latin typeface="Trebuchet MS" panose="020B0603020202020204" pitchFamily="34" charset="0"/>
                        </a:rPr>
                        <a:t> division </a:t>
                      </a:r>
                      <a:endParaRPr lang="en-US" sz="1600" b="0" i="0" u="none" strike="noStrike" dirty="0">
                        <a:solidFill>
                          <a:srgbClr val="000000"/>
                        </a:solidFill>
                        <a:effectLst/>
                        <a:latin typeface="Trebuchet MS" panose="020B0603020202020204" pitchFamily="34" charset="0"/>
                      </a:endParaRPr>
                    </a:p>
                  </a:txBody>
                  <a:tcPr marL="6288" marR="6288" marT="6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rebuchet MS" panose="020B0603020202020204" pitchFamily="34" charset="0"/>
                        </a:rPr>
                        <a:t>300</a:t>
                      </a:r>
                    </a:p>
                  </a:txBody>
                  <a:tcPr marL="6288" marR="6288" marT="6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20661"/>
                  </a:ext>
                </a:extLst>
              </a:tr>
              <a:tr h="944083">
                <a:tc>
                  <a:txBody>
                    <a:bodyPr/>
                    <a:lstStyle/>
                    <a:p>
                      <a:pPr marL="342900" indent="-342900" algn="l" rtl="0" fontAlgn="ctr">
                        <a:buFont typeface="Arial" panose="020B0604020202020204" pitchFamily="34" charset="0"/>
                        <a:buChar char="•"/>
                      </a:pPr>
                      <a:r>
                        <a:rPr lang="en-US" sz="1600" b="0" i="0" u="none" strike="noStrike" dirty="0">
                          <a:solidFill>
                            <a:srgbClr val="000000"/>
                          </a:solidFill>
                          <a:effectLst/>
                          <a:latin typeface="Trebuchet MS" panose="020B0603020202020204" pitchFamily="34" charset="0"/>
                        </a:rPr>
                        <a:t>Number of parentally-placed eligible children with disabilities in private elementary and secondary schools located in the </a:t>
                      </a:r>
                      <a:r>
                        <a:rPr lang="en-US" sz="1600" b="0" i="0" u="none" strike="noStrike" dirty="0" smtClean="0">
                          <a:solidFill>
                            <a:srgbClr val="000000"/>
                          </a:solidFill>
                          <a:effectLst/>
                          <a:latin typeface="Trebuchet MS" panose="020B0603020202020204" pitchFamily="34" charset="0"/>
                        </a:rPr>
                        <a:t>school</a:t>
                      </a:r>
                      <a:r>
                        <a:rPr lang="en-US" sz="1600" b="0" i="0" u="none" strike="noStrike" baseline="0" dirty="0" smtClean="0">
                          <a:solidFill>
                            <a:srgbClr val="000000"/>
                          </a:solidFill>
                          <a:effectLst/>
                          <a:latin typeface="Trebuchet MS" panose="020B0603020202020204" pitchFamily="34" charset="0"/>
                        </a:rPr>
                        <a:t> division</a:t>
                      </a:r>
                      <a:endParaRPr lang="en-US" sz="1600" b="0" i="0" u="none" strike="noStrike" dirty="0">
                        <a:solidFill>
                          <a:srgbClr val="000000"/>
                        </a:solidFill>
                        <a:effectLst/>
                        <a:latin typeface="Trebuchet MS" panose="020B0603020202020204" pitchFamily="34" charset="0"/>
                      </a:endParaRPr>
                    </a:p>
                  </a:txBody>
                  <a:tcPr marL="6288" marR="6288" marT="6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rebuchet MS" panose="020B0603020202020204" pitchFamily="34" charset="0"/>
                        </a:rPr>
                        <a:t>20</a:t>
                      </a:r>
                    </a:p>
                  </a:txBody>
                  <a:tcPr marL="6288" marR="6288" marT="6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766406"/>
                  </a:ext>
                </a:extLst>
              </a:tr>
              <a:tr h="314695">
                <a:tc>
                  <a:txBody>
                    <a:bodyPr/>
                    <a:lstStyle/>
                    <a:p>
                      <a:pPr marL="342900" indent="-342900" algn="l" fontAlgn="ctr">
                        <a:buFont typeface="Arial" panose="020B0604020202020204" pitchFamily="34" charset="0"/>
                        <a:buChar char="•"/>
                      </a:pPr>
                      <a:r>
                        <a:rPr lang="en-US" sz="1600" b="0" i="0" u="none" strike="noStrike" dirty="0">
                          <a:solidFill>
                            <a:srgbClr val="000000"/>
                          </a:solidFill>
                          <a:effectLst/>
                          <a:latin typeface="Trebuchet MS" panose="020B0603020202020204" pitchFamily="34" charset="0"/>
                        </a:rPr>
                        <a:t>Total number of eligible </a:t>
                      </a:r>
                      <a:r>
                        <a:rPr lang="en-US" sz="1600" b="0" i="0" u="none" strike="noStrike" dirty="0" smtClean="0">
                          <a:solidFill>
                            <a:srgbClr val="000000"/>
                          </a:solidFill>
                          <a:effectLst/>
                          <a:latin typeface="Trebuchet MS" panose="020B0603020202020204" pitchFamily="34" charset="0"/>
                        </a:rPr>
                        <a:t>children</a:t>
                      </a:r>
                      <a:endParaRPr lang="en-US" sz="1600" b="0" i="0" u="none" strike="noStrike" dirty="0">
                        <a:solidFill>
                          <a:srgbClr val="000000"/>
                        </a:solidFill>
                        <a:effectLst/>
                        <a:latin typeface="Trebuchet MS" panose="020B0603020202020204" pitchFamily="34" charset="0"/>
                      </a:endParaRPr>
                    </a:p>
                  </a:txBody>
                  <a:tcPr marL="6288" marR="6288" marT="6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rebuchet MS" panose="020B0603020202020204" pitchFamily="34" charset="0"/>
                        </a:rPr>
                        <a:t>320</a:t>
                      </a:r>
                    </a:p>
                  </a:txBody>
                  <a:tcPr marL="6288" marR="6288" marT="6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740832"/>
                  </a:ext>
                </a:extLst>
              </a:tr>
              <a:tr h="748756">
                <a:tc>
                  <a:txBody>
                    <a:bodyPr/>
                    <a:lstStyle/>
                    <a:p>
                      <a:pPr marL="342900" indent="-342900" algn="l" fontAlgn="ctr">
                        <a:buFont typeface="Arial" panose="020B0604020202020204" pitchFamily="34" charset="0"/>
                        <a:buChar char="•"/>
                      </a:pPr>
                      <a:r>
                        <a:rPr lang="en-US" sz="1600" b="0" i="0" u="none" strike="noStrike" dirty="0">
                          <a:solidFill>
                            <a:srgbClr val="000000"/>
                          </a:solidFill>
                          <a:effectLst/>
                          <a:latin typeface="Trebuchet MS" panose="020B0603020202020204" pitchFamily="34" charset="0"/>
                        </a:rPr>
                        <a:t>Federal Flow-Through IDEA Part </a:t>
                      </a:r>
                      <a:r>
                        <a:rPr lang="en-US" sz="1600" b="0" i="0" u="none" strike="noStrike" dirty="0" smtClean="0">
                          <a:solidFill>
                            <a:srgbClr val="000000"/>
                          </a:solidFill>
                          <a:effectLst/>
                          <a:latin typeface="Trebuchet MS" panose="020B0603020202020204" pitchFamily="34" charset="0"/>
                        </a:rPr>
                        <a:t>B 611 &amp; 619 </a:t>
                      </a:r>
                      <a:r>
                        <a:rPr lang="en-US" sz="1600" b="0" i="0" u="none" strike="noStrike" dirty="0">
                          <a:solidFill>
                            <a:srgbClr val="000000"/>
                          </a:solidFill>
                          <a:effectLst/>
                          <a:latin typeface="Trebuchet MS" panose="020B0603020202020204" pitchFamily="34" charset="0"/>
                        </a:rPr>
                        <a:t>Funds to a school </a:t>
                      </a:r>
                      <a:r>
                        <a:rPr lang="en-US" sz="1600" b="0" i="0" u="none" strike="noStrike" dirty="0" smtClean="0">
                          <a:solidFill>
                            <a:srgbClr val="000000"/>
                          </a:solidFill>
                          <a:effectLst/>
                          <a:latin typeface="Trebuchet MS" panose="020B0603020202020204" pitchFamily="34" charset="0"/>
                        </a:rPr>
                        <a:t>division</a:t>
                      </a:r>
                      <a:r>
                        <a:rPr lang="en-US" sz="1600" b="0" i="0" u="none" strike="noStrike" baseline="0" dirty="0" smtClean="0">
                          <a:solidFill>
                            <a:srgbClr val="000000"/>
                          </a:solidFill>
                          <a:effectLst/>
                          <a:latin typeface="Trebuchet MS" panose="020B0603020202020204" pitchFamily="34" charset="0"/>
                        </a:rPr>
                        <a:t> =</a:t>
                      </a:r>
                      <a:r>
                        <a:rPr lang="en-US" sz="1600" b="0" i="0" u="none" strike="noStrike" dirty="0" smtClean="0">
                          <a:solidFill>
                            <a:srgbClr val="000000"/>
                          </a:solidFill>
                          <a:effectLst/>
                          <a:latin typeface="Trebuchet MS" panose="020B0603020202020204" pitchFamily="34" charset="0"/>
                        </a:rPr>
                        <a:t> </a:t>
                      </a:r>
                      <a:r>
                        <a:rPr lang="en-US" sz="1600" b="0" i="1" u="none" strike="noStrike" dirty="0">
                          <a:solidFill>
                            <a:srgbClr val="000000"/>
                          </a:solidFill>
                          <a:effectLst/>
                          <a:latin typeface="Trebuchet MS" panose="020B0603020202020204" pitchFamily="34" charset="0"/>
                        </a:rPr>
                        <a:t>Total Allocation </a:t>
                      </a:r>
                    </a:p>
                  </a:txBody>
                  <a:tcPr marL="6288" marR="6288" marT="6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Trebuchet MS" panose="020B0603020202020204" pitchFamily="34" charset="0"/>
                        </a:rPr>
                        <a:t> $   152,500.00 </a:t>
                      </a:r>
                    </a:p>
                  </a:txBody>
                  <a:tcPr marL="6288" marR="6288" marT="6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895988"/>
                  </a:ext>
                </a:extLst>
              </a:tr>
            </a:tbl>
          </a:graphicData>
        </a:graphic>
      </p:graphicFrame>
    </p:spTree>
    <p:extLst>
      <p:ext uri="{BB962C8B-B14F-4D97-AF65-F5344CB8AC3E}">
        <p14:creationId xmlns:p14="http://schemas.microsoft.com/office/powerpoint/2010/main" val="16910012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9816"/>
          </a:xfrm>
        </p:spPr>
        <p:txBody>
          <a:bodyPr>
            <a:normAutofit/>
          </a:bodyPr>
          <a:lstStyle/>
          <a:p>
            <a:r>
              <a:rPr lang="en-US" sz="3200" b="1" dirty="0" smtClean="0">
                <a:solidFill>
                  <a:srgbClr val="FF0000"/>
                </a:solidFill>
                <a:latin typeface="Trebuchet MS" panose="020B0603020202020204" pitchFamily="34" charset="0"/>
              </a:rPr>
              <a:t>IDEA Federal Funding: A Few Facts</a:t>
            </a:r>
            <a:endParaRPr lang="en-US" sz="3200" b="1" dirty="0">
              <a:solidFill>
                <a:srgbClr val="FF0000"/>
              </a:solidFill>
              <a:latin typeface="Trebuchet MS" panose="020B0603020202020204" pitchFamily="34" charset="0"/>
            </a:endParaRPr>
          </a:p>
        </p:txBody>
      </p:sp>
      <p:sp>
        <p:nvSpPr>
          <p:cNvPr id="4" name="TextBox 3"/>
          <p:cNvSpPr txBox="1"/>
          <p:nvPr/>
        </p:nvSpPr>
        <p:spPr>
          <a:xfrm>
            <a:off x="585335" y="879941"/>
            <a:ext cx="7965440" cy="3293209"/>
          </a:xfrm>
          <a:prstGeom prst="rect">
            <a:avLst/>
          </a:prstGeom>
          <a:noFill/>
        </p:spPr>
        <p:txBody>
          <a:bodyPr wrap="square" rtlCol="0">
            <a:spAutoFit/>
          </a:bodyPr>
          <a:lstStyle/>
          <a:p>
            <a:pPr marL="285750" indent="-285750">
              <a:buFont typeface="Wingdings" panose="05000000000000000000" pitchFamily="2" charset="2"/>
              <a:buChar char="ü"/>
              <a:defRPr/>
            </a:pPr>
            <a:r>
              <a:rPr lang="en-US" sz="1600" dirty="0">
                <a:latin typeface="Trebuchet MS" panose="020B0603020202020204" pitchFamily="34" charset="0"/>
              </a:rPr>
              <a:t>Federal funds are available both for preschool (619) and school-age (611) special education </a:t>
            </a:r>
            <a:r>
              <a:rPr lang="en-US" sz="1600" dirty="0" smtClean="0">
                <a:latin typeface="Trebuchet MS" panose="020B0603020202020204" pitchFamily="34" charset="0"/>
              </a:rPr>
              <a:t>programs </a:t>
            </a:r>
          </a:p>
          <a:p>
            <a:pPr marL="285750" indent="-285750">
              <a:buFont typeface="Wingdings" panose="05000000000000000000" pitchFamily="2" charset="2"/>
              <a:buChar char="ü"/>
              <a:defRPr/>
            </a:pPr>
            <a:endParaRPr lang="en-US" sz="1600" dirty="0" smtClean="0">
              <a:latin typeface="Trebuchet MS" panose="020B0603020202020204" pitchFamily="34" charset="0"/>
            </a:endParaRPr>
          </a:p>
          <a:p>
            <a:pPr marL="285750" indent="-285750">
              <a:buFont typeface="Wingdings" panose="05000000000000000000" pitchFamily="2" charset="2"/>
              <a:buChar char="ü"/>
              <a:defRPr/>
            </a:pPr>
            <a:r>
              <a:rPr lang="en-US" sz="1600" dirty="0" smtClean="0">
                <a:latin typeface="Trebuchet MS" panose="020B0603020202020204" pitchFamily="34" charset="0"/>
              </a:rPr>
              <a:t>The </a:t>
            </a:r>
            <a:r>
              <a:rPr lang="en-US" sz="1600" dirty="0">
                <a:latin typeface="Trebuchet MS" panose="020B0603020202020204" pitchFamily="34" charset="0"/>
              </a:rPr>
              <a:t>amounts received by each school division are determined by a </a:t>
            </a:r>
            <a:r>
              <a:rPr lang="en-US" sz="1600" dirty="0">
                <a:latin typeface="Trebuchet MS" panose="020B0603020202020204" pitchFamily="34" charset="0"/>
                <a:hlinkClick r:id="rId2"/>
              </a:rPr>
              <a:t>formula</a:t>
            </a:r>
            <a:r>
              <a:rPr lang="en-US" sz="1600" dirty="0">
                <a:latin typeface="Trebuchet MS" panose="020B0603020202020204" pitchFamily="34" charset="0"/>
              </a:rPr>
              <a:t> that considers historical federal funding, total school enrollment, and poverty </a:t>
            </a:r>
            <a:r>
              <a:rPr lang="en-US" sz="1600" dirty="0" smtClean="0">
                <a:latin typeface="Trebuchet MS" panose="020B0603020202020204" pitchFamily="34" charset="0"/>
              </a:rPr>
              <a:t>level </a:t>
            </a:r>
            <a:endParaRPr lang="en-US" sz="1600" dirty="0">
              <a:latin typeface="Trebuchet MS" panose="020B0603020202020204" pitchFamily="34" charset="0"/>
            </a:endParaRPr>
          </a:p>
          <a:p>
            <a:pPr marL="285750" indent="-285750">
              <a:buFont typeface="Wingdings" panose="05000000000000000000" pitchFamily="2" charset="2"/>
              <a:buChar char="ü"/>
              <a:defRPr/>
            </a:pPr>
            <a:endParaRPr lang="en-US" sz="1600" dirty="0">
              <a:latin typeface="Trebuchet MS" panose="020B0603020202020204" pitchFamily="34" charset="0"/>
            </a:endParaRPr>
          </a:p>
          <a:p>
            <a:pPr marL="285750" indent="-285750">
              <a:buFont typeface="Wingdings" panose="05000000000000000000" pitchFamily="2" charset="2"/>
              <a:buChar char="ü"/>
              <a:defRPr/>
            </a:pPr>
            <a:r>
              <a:rPr lang="en-US" sz="1600" dirty="0">
                <a:latin typeface="Trebuchet MS" panose="020B0603020202020204" pitchFamily="34" charset="0"/>
              </a:rPr>
              <a:t>School divisions </a:t>
            </a:r>
            <a:r>
              <a:rPr lang="en-US" sz="1600" i="1" dirty="0">
                <a:latin typeface="Trebuchet MS" panose="020B0603020202020204" pitchFamily="34" charset="0"/>
              </a:rPr>
              <a:t>must apply annually </a:t>
            </a:r>
            <a:r>
              <a:rPr lang="en-US" sz="1600" dirty="0">
                <a:latin typeface="Trebuchet MS" panose="020B0603020202020204" pitchFamily="34" charset="0"/>
              </a:rPr>
              <a:t>for any federal </a:t>
            </a:r>
            <a:r>
              <a:rPr lang="en-US" sz="1600" dirty="0" smtClean="0">
                <a:latin typeface="Trebuchet MS" panose="020B0603020202020204" pitchFamily="34" charset="0"/>
              </a:rPr>
              <a:t>funds </a:t>
            </a:r>
          </a:p>
          <a:p>
            <a:pPr marL="285750" indent="-285750">
              <a:buFont typeface="Wingdings" panose="05000000000000000000" pitchFamily="2" charset="2"/>
              <a:buChar char="ü"/>
              <a:defRPr/>
            </a:pPr>
            <a:endParaRPr lang="en-US" sz="1600" dirty="0">
              <a:latin typeface="Trebuchet MS" panose="020B0603020202020204" pitchFamily="34" charset="0"/>
            </a:endParaRPr>
          </a:p>
          <a:p>
            <a:pPr marL="285750" indent="-285750">
              <a:buFont typeface="Wingdings" panose="05000000000000000000" pitchFamily="2" charset="2"/>
              <a:buChar char="ü"/>
              <a:defRPr/>
            </a:pPr>
            <a:r>
              <a:rPr lang="en-US" sz="1600" dirty="0" smtClean="0">
                <a:latin typeface="Trebuchet MS" panose="020B0603020202020204" pitchFamily="34" charset="0"/>
              </a:rPr>
              <a:t>School divisions cannot </a:t>
            </a:r>
            <a:r>
              <a:rPr lang="en-US" sz="1600" u="sng" dirty="0">
                <a:latin typeface="Trebuchet MS" panose="020B0603020202020204" pitchFamily="34" charset="0"/>
              </a:rPr>
              <a:t>commingle</a:t>
            </a:r>
            <a:r>
              <a:rPr lang="en-US" sz="1600" dirty="0">
                <a:latin typeface="Trebuchet MS" panose="020B0603020202020204" pitchFamily="34" charset="0"/>
              </a:rPr>
              <a:t> federal special education funds with other </a:t>
            </a:r>
            <a:r>
              <a:rPr lang="en-US" sz="1600" dirty="0" smtClean="0">
                <a:latin typeface="Trebuchet MS" panose="020B0603020202020204" pitchFamily="34" charset="0"/>
              </a:rPr>
              <a:t>funds </a:t>
            </a:r>
          </a:p>
          <a:p>
            <a:pPr marL="285750" indent="-285750">
              <a:buFont typeface="Wingdings" panose="05000000000000000000" pitchFamily="2" charset="2"/>
              <a:buChar char="ü"/>
              <a:defRPr/>
            </a:pPr>
            <a:endParaRPr lang="en-US" sz="1600" dirty="0">
              <a:latin typeface="Trebuchet MS" panose="020B0603020202020204" pitchFamily="34" charset="0"/>
            </a:endParaRPr>
          </a:p>
          <a:p>
            <a:pPr marL="285750" indent="-285750">
              <a:buFont typeface="Wingdings" panose="05000000000000000000" pitchFamily="2" charset="2"/>
              <a:buChar char="ü"/>
              <a:defRPr/>
            </a:pPr>
            <a:r>
              <a:rPr lang="en-US" sz="1600" dirty="0" smtClean="0">
                <a:latin typeface="Trebuchet MS" panose="020B0603020202020204" pitchFamily="34" charset="0"/>
              </a:rPr>
              <a:t>Upon </a:t>
            </a:r>
            <a:r>
              <a:rPr lang="en-US" sz="1600" i="1" dirty="0">
                <a:latin typeface="Trebuchet MS" panose="020B0603020202020204" pitchFamily="34" charset="0"/>
              </a:rPr>
              <a:t>approval from </a:t>
            </a:r>
            <a:r>
              <a:rPr lang="en-US" sz="1600" i="1" dirty="0" smtClean="0">
                <a:latin typeface="Trebuchet MS" panose="020B0603020202020204" pitchFamily="34" charset="0"/>
              </a:rPr>
              <a:t>VDOE, </a:t>
            </a:r>
            <a:r>
              <a:rPr lang="en-US" sz="1600" dirty="0">
                <a:latin typeface="Trebuchet MS" panose="020B0603020202020204" pitchFamily="34" charset="0"/>
              </a:rPr>
              <a:t>the school division </a:t>
            </a:r>
            <a:r>
              <a:rPr lang="en-US" sz="1600" dirty="0" smtClean="0">
                <a:latin typeface="Trebuchet MS" panose="020B0603020202020204" pitchFamily="34" charset="0"/>
              </a:rPr>
              <a:t>may spend </a:t>
            </a:r>
            <a:r>
              <a:rPr lang="en-US" sz="1600" dirty="0">
                <a:latin typeface="Trebuchet MS" panose="020B0603020202020204" pitchFamily="34" charset="0"/>
              </a:rPr>
              <a:t>the money and then is reimbursed for approved </a:t>
            </a:r>
            <a:r>
              <a:rPr lang="en-US" sz="1600" dirty="0" smtClean="0">
                <a:latin typeface="Trebuchet MS" panose="020B0603020202020204" pitchFamily="34" charset="0"/>
              </a:rPr>
              <a:t>expenditures </a:t>
            </a:r>
            <a:endParaRPr lang="en-US" dirty="0"/>
          </a:p>
        </p:txBody>
      </p:sp>
    </p:spTree>
    <p:extLst>
      <p:ext uri="{BB962C8B-B14F-4D97-AF65-F5344CB8AC3E}">
        <p14:creationId xmlns:p14="http://schemas.microsoft.com/office/powerpoint/2010/main" val="1563349957"/>
      </p:ext>
    </p:extLst>
  </p:cSld>
  <p:clrMapOvr>
    <a:masterClrMapping/>
  </p:clrMapOvr>
  <p:transition spd="slow">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0150"/>
          </a:xfrm>
        </p:spPr>
        <p:txBody>
          <a:bodyPr>
            <a:noAutofit/>
          </a:bodyPr>
          <a:lstStyle/>
          <a:p>
            <a:r>
              <a:rPr lang="en-US" sz="2800" b="1" dirty="0">
                <a:solidFill>
                  <a:srgbClr val="FF0000"/>
                </a:solidFill>
                <a:latin typeface="Trebuchet MS" panose="020B0603020202020204" pitchFamily="34" charset="0"/>
              </a:rPr>
              <a:t>Proportionate Share Calculation for Parentally-Placed Private School Children with Disabilities for a School </a:t>
            </a:r>
            <a:r>
              <a:rPr lang="en-US" sz="2800" b="1" dirty="0" smtClean="0">
                <a:solidFill>
                  <a:srgbClr val="FF0000"/>
                </a:solidFill>
                <a:latin typeface="Trebuchet MS" panose="020B0603020202020204" pitchFamily="34" charset="0"/>
              </a:rPr>
              <a:t>Division (slide 2 of 3) </a:t>
            </a:r>
            <a:endParaRPr lang="en-US" sz="2800" b="1" dirty="0">
              <a:solidFill>
                <a:srgbClr val="FF0000"/>
              </a:solidFill>
              <a:latin typeface="Trebuchet MS" panose="020B0603020202020204" pitchFamily="34" charset="0"/>
            </a:endParaRPr>
          </a:p>
        </p:txBody>
      </p:sp>
      <p:sp>
        <p:nvSpPr>
          <p:cNvPr id="4" name="Content Placeholder 3"/>
          <p:cNvSpPr>
            <a:spLocks noGrp="1"/>
          </p:cNvSpPr>
          <p:nvPr>
            <p:ph sz="half" idx="4294967295"/>
          </p:nvPr>
        </p:nvSpPr>
        <p:spPr>
          <a:xfrm>
            <a:off x="228600" y="1200150"/>
            <a:ext cx="6731000" cy="3176404"/>
          </a:xfrm>
          <a:prstGeom prst="rect">
            <a:avLst/>
          </a:prstGeom>
        </p:spPr>
        <p:txBody>
          <a:bodyPr/>
          <a:lstStyle/>
          <a:p>
            <a:pPr>
              <a:spcBef>
                <a:spcPts val="0"/>
              </a:spcBef>
            </a:pPr>
            <a:r>
              <a:rPr lang="en-US" sz="1350" b="1" dirty="0" smtClean="0">
                <a:latin typeface="Trebuchet MS" panose="020B0603020202020204" pitchFamily="34" charset="0"/>
              </a:rPr>
              <a:t>Calculating </a:t>
            </a:r>
            <a:r>
              <a:rPr lang="en-US" sz="1350" b="1" dirty="0">
                <a:latin typeface="Trebuchet MS" panose="020B0603020202020204" pitchFamily="34" charset="0"/>
              </a:rPr>
              <a:t>Proportionate Share</a:t>
            </a:r>
          </a:p>
          <a:p>
            <a:pPr>
              <a:spcBef>
                <a:spcPts val="0"/>
              </a:spcBef>
            </a:pPr>
            <a:endParaRPr lang="en-US" sz="1350" b="1" dirty="0">
              <a:latin typeface="Georgia" panose="02040502050405020303" pitchFamily="18" charset="0"/>
            </a:endParaRPr>
          </a:p>
          <a:p>
            <a:pPr>
              <a:spcBef>
                <a:spcPts val="0"/>
              </a:spcBef>
            </a:pPr>
            <a:endParaRPr lang="en-US" sz="1500" b="1" u="sng" dirty="0">
              <a:latin typeface="Georgia" panose="02040502050405020303" pitchFamily="18" charset="0"/>
            </a:endParaRPr>
          </a:p>
          <a:p>
            <a:pPr>
              <a:spcBef>
                <a:spcPts val="0"/>
              </a:spcBef>
            </a:pPr>
            <a:endParaRPr lang="en-US" sz="1500" b="1" u="sng" dirty="0">
              <a:latin typeface="Georgia" panose="02040502050405020303" pitchFamily="18" charset="0"/>
            </a:endParaRPr>
          </a:p>
          <a:p>
            <a:pPr>
              <a:spcBef>
                <a:spcPts val="0"/>
              </a:spcBef>
            </a:pPr>
            <a:endParaRPr lang="en-US" sz="1350" b="1" u="sng" dirty="0">
              <a:latin typeface="Georgia" panose="02040502050405020303" pitchFamily="18" charset="0"/>
            </a:endParaRPr>
          </a:p>
          <a:p>
            <a:pPr>
              <a:spcBef>
                <a:spcPts val="0"/>
              </a:spcBef>
            </a:pPr>
            <a:endParaRPr lang="en-US" sz="1050" b="1" u="sng" dirty="0">
              <a:solidFill>
                <a:srgbClr val="00B0F0"/>
              </a:solidFill>
              <a:latin typeface="Georgia" panose="02040502050405020303" pitchFamily="18" charset="0"/>
              <a:hlinkClick r:id="rId3"/>
            </a:endParaRPr>
          </a:p>
          <a:p>
            <a:pPr>
              <a:spcBef>
                <a:spcPts val="0"/>
              </a:spcBef>
            </a:pPr>
            <a:endParaRPr lang="en-US" sz="1050" b="1" u="sng" dirty="0">
              <a:solidFill>
                <a:srgbClr val="00B0F0"/>
              </a:solidFill>
              <a:latin typeface="Georgia" panose="02040502050405020303" pitchFamily="18" charset="0"/>
              <a:hlinkClick r:id="rId3"/>
            </a:endParaRPr>
          </a:p>
          <a:p>
            <a:pPr>
              <a:spcBef>
                <a:spcPts val="0"/>
              </a:spcBef>
            </a:pPr>
            <a:endParaRPr lang="en-US" sz="1050" b="1" u="sng" dirty="0">
              <a:solidFill>
                <a:srgbClr val="00B0F0"/>
              </a:solidFill>
              <a:latin typeface="Georgia" panose="02040502050405020303" pitchFamily="18" charset="0"/>
              <a:hlinkClick r:id="rId3"/>
            </a:endParaRPr>
          </a:p>
          <a:p>
            <a:pPr>
              <a:spcBef>
                <a:spcPts val="0"/>
              </a:spcBef>
            </a:pPr>
            <a:endParaRPr lang="en-US" sz="1050" b="1" u="sng" dirty="0">
              <a:solidFill>
                <a:srgbClr val="00B0F0"/>
              </a:solidFill>
              <a:latin typeface="Georgia" panose="02040502050405020303" pitchFamily="18" charset="0"/>
              <a:hlinkClick r:id="rId3"/>
            </a:endParaRPr>
          </a:p>
          <a:p>
            <a:pPr>
              <a:spcBef>
                <a:spcPts val="0"/>
              </a:spcBef>
            </a:pPr>
            <a:endParaRPr lang="en-US" sz="1050" b="1" u="sng" dirty="0">
              <a:solidFill>
                <a:srgbClr val="00B0F0"/>
              </a:solidFill>
              <a:latin typeface="Georgia" panose="02040502050405020303" pitchFamily="18" charset="0"/>
              <a:hlinkClick r:id="rId3"/>
            </a:endParaRPr>
          </a:p>
          <a:p>
            <a:pPr>
              <a:spcBef>
                <a:spcPts val="0"/>
              </a:spcBef>
            </a:pPr>
            <a:endParaRPr lang="en-US" sz="1050" b="1" u="sng" dirty="0">
              <a:solidFill>
                <a:srgbClr val="00B0F0"/>
              </a:solidFill>
              <a:latin typeface="Georgia" panose="02040502050405020303" pitchFamily="18" charset="0"/>
              <a:hlinkClick r:id="rId3"/>
            </a:endParaRPr>
          </a:p>
          <a:p>
            <a:pPr>
              <a:spcBef>
                <a:spcPts val="0"/>
              </a:spcBef>
            </a:pPr>
            <a:endParaRPr lang="en-US" sz="1050" b="1" u="sng" dirty="0">
              <a:solidFill>
                <a:srgbClr val="00B0F0"/>
              </a:solidFill>
              <a:latin typeface="Georgia" panose="02040502050405020303" pitchFamily="18" charset="0"/>
              <a:hlinkClick r:id="rId3"/>
            </a:endParaRPr>
          </a:p>
          <a:p>
            <a:pPr>
              <a:spcBef>
                <a:spcPts val="0"/>
              </a:spcBef>
            </a:pPr>
            <a:endParaRPr lang="en-US" sz="1050" b="1" u="sng" dirty="0">
              <a:solidFill>
                <a:srgbClr val="00B0F0"/>
              </a:solidFill>
              <a:latin typeface="Georgia" panose="02040502050405020303" pitchFamily="18" charset="0"/>
              <a:hlinkClick r:id="rId3"/>
            </a:endParaRPr>
          </a:p>
          <a:p>
            <a:pPr>
              <a:spcBef>
                <a:spcPts val="0"/>
              </a:spcBef>
            </a:pPr>
            <a:endParaRPr lang="en-US" sz="1050" b="1" u="sng" dirty="0">
              <a:solidFill>
                <a:srgbClr val="00B0F0"/>
              </a:solidFill>
              <a:latin typeface="Georgia" panose="02040502050405020303" pitchFamily="18" charset="0"/>
              <a:hlinkClick r:id="rId3"/>
            </a:endParaRPr>
          </a:p>
          <a:p>
            <a:pPr>
              <a:spcBef>
                <a:spcPts val="0"/>
              </a:spcBef>
            </a:pPr>
            <a:endParaRPr lang="en-US" sz="1050" b="1" u="sng" dirty="0" smtClean="0">
              <a:solidFill>
                <a:srgbClr val="00B0F0"/>
              </a:solidFill>
              <a:hlinkClick r:id=""/>
            </a:endParaRPr>
          </a:p>
          <a:p>
            <a:pPr>
              <a:spcBef>
                <a:spcPts val="0"/>
              </a:spcBef>
            </a:pPr>
            <a:endParaRPr lang="en-US" sz="1050" b="1" u="sng" dirty="0">
              <a:solidFill>
                <a:srgbClr val="00B0F0"/>
              </a:solidFill>
              <a:hlinkClick r:id=""/>
            </a:endParaRPr>
          </a:p>
          <a:p>
            <a:pPr>
              <a:spcBef>
                <a:spcPts val="0"/>
              </a:spcBef>
            </a:pPr>
            <a:endParaRPr lang="en-US" sz="1050" b="1" u="sng" dirty="0">
              <a:solidFill>
                <a:srgbClr val="00B0F0"/>
              </a:solidFill>
              <a:hlinkClick r:id=""/>
            </a:endParaRPr>
          </a:p>
          <a:p>
            <a:pPr>
              <a:spcBef>
                <a:spcPts val="0"/>
              </a:spcBef>
            </a:pPr>
            <a:r>
              <a:rPr lang="en-US" sz="1050" b="1" u="sng" dirty="0">
                <a:solidFill>
                  <a:srgbClr val="00B0F0"/>
                </a:solidFill>
                <a:latin typeface="Trebuchet MS" panose="020B0603020202020204" pitchFamily="34" charset="0"/>
                <a:hlinkClick r:id="rId3"/>
              </a:rPr>
              <a:t> *Appendix B to Part 300 – Proportionate Share Calculations - IDEA</a:t>
            </a:r>
            <a:r>
              <a:rPr lang="en-US" sz="1050" dirty="0">
                <a:solidFill>
                  <a:srgbClr val="00B0F0"/>
                </a:solidFill>
                <a:latin typeface="Trebuchet MS" panose="020B0603020202020204" pitchFamily="34" charset="0"/>
                <a:hlinkClick r:id="rId3"/>
              </a:rPr>
              <a:t> </a:t>
            </a:r>
            <a:endParaRPr lang="en-US" sz="1050" dirty="0">
              <a:solidFill>
                <a:srgbClr val="00B0F0"/>
              </a:solidFill>
              <a:latin typeface="Trebuchet MS" panose="020B0603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42229929"/>
              </p:ext>
            </p:extLst>
          </p:nvPr>
        </p:nvGraphicFramePr>
        <p:xfrm>
          <a:off x="838201" y="1543050"/>
          <a:ext cx="7772400" cy="2604904"/>
        </p:xfrm>
        <a:graphic>
          <a:graphicData uri="http://schemas.openxmlformats.org/drawingml/2006/table">
            <a:tbl>
              <a:tblPr/>
              <a:tblGrid>
                <a:gridCol w="5701891">
                  <a:extLst>
                    <a:ext uri="{9D8B030D-6E8A-4147-A177-3AD203B41FA5}">
                      <a16:colId xmlns:a16="http://schemas.microsoft.com/office/drawing/2014/main" val="2104668075"/>
                    </a:ext>
                  </a:extLst>
                </a:gridCol>
                <a:gridCol w="2070509">
                  <a:extLst>
                    <a:ext uri="{9D8B030D-6E8A-4147-A177-3AD203B41FA5}">
                      <a16:colId xmlns:a16="http://schemas.microsoft.com/office/drawing/2014/main" val="2594494769"/>
                    </a:ext>
                  </a:extLst>
                </a:gridCol>
              </a:tblGrid>
              <a:tr h="437671">
                <a:tc>
                  <a:txBody>
                    <a:bodyPr/>
                    <a:lstStyle/>
                    <a:p>
                      <a:pPr algn="l" fontAlgn="b"/>
                      <a:r>
                        <a:rPr lang="en-US" sz="1500" b="0" i="0" u="none" strike="noStrike" dirty="0">
                          <a:solidFill>
                            <a:srgbClr val="000000"/>
                          </a:solidFill>
                          <a:effectLst/>
                          <a:latin typeface="Trebuchet MS" panose="020B0603020202020204" pitchFamily="34" charset="0"/>
                        </a:rPr>
                        <a:t>Total IDEA Part </a:t>
                      </a:r>
                      <a:r>
                        <a:rPr lang="en-US" sz="1500" b="0" i="0" u="none" strike="noStrike" dirty="0" smtClean="0">
                          <a:solidFill>
                            <a:srgbClr val="000000"/>
                          </a:solidFill>
                          <a:effectLst/>
                          <a:latin typeface="Trebuchet MS" panose="020B0603020202020204" pitchFamily="34" charset="0"/>
                        </a:rPr>
                        <a:t>B 611 &amp; 619  </a:t>
                      </a:r>
                      <a:r>
                        <a:rPr lang="en-US" sz="1500" b="0" i="0" u="none" strike="noStrike" dirty="0">
                          <a:solidFill>
                            <a:srgbClr val="000000"/>
                          </a:solidFill>
                          <a:effectLst/>
                          <a:latin typeface="Trebuchet MS" panose="020B0603020202020204" pitchFamily="34" charset="0"/>
                        </a:rPr>
                        <a:t>Allocation </a:t>
                      </a:r>
                      <a:r>
                        <a:rPr lang="en-US" sz="1500" b="0" i="0" u="none" strike="noStrike" dirty="0" smtClean="0">
                          <a:solidFill>
                            <a:srgbClr val="000000"/>
                          </a:solidFill>
                          <a:effectLst/>
                          <a:latin typeface="Trebuchet MS" panose="020B0603020202020204" pitchFamily="34" charset="0"/>
                        </a:rPr>
                        <a:t>to </a:t>
                      </a:r>
                      <a:r>
                        <a:rPr lang="en-US" sz="1500" b="0" i="0" u="none" strike="noStrike" dirty="0">
                          <a:solidFill>
                            <a:srgbClr val="000000"/>
                          </a:solidFill>
                          <a:effectLst/>
                          <a:latin typeface="Trebuchet MS" panose="020B0603020202020204" pitchFamily="34" charset="0"/>
                        </a:rPr>
                        <a:t>a school division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tabLst>
                          <a:tab pos="1658938" algn="l"/>
                        </a:tabLst>
                      </a:pPr>
                      <a:r>
                        <a:rPr lang="en-US" sz="1500" b="0" i="0" u="none" strike="noStrike" dirty="0" smtClean="0">
                          <a:solidFill>
                            <a:srgbClr val="000000"/>
                          </a:solidFill>
                          <a:effectLst/>
                          <a:latin typeface="Trebuchet MS" panose="020B0603020202020204" pitchFamily="34" charset="0"/>
                        </a:rPr>
                        <a:t>$ 152,500. </a:t>
                      </a:r>
                      <a:endParaRPr lang="en-US" sz="1500" b="0" i="0" u="none" strike="noStrike" dirty="0">
                        <a:solidFill>
                          <a:srgbClr val="000000"/>
                        </a:solidFill>
                        <a:effectLst/>
                        <a:latin typeface="Trebuchet MS" panose="020B0603020202020204" pitchFamily="34" charset="0"/>
                      </a:endParaRP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836427"/>
                  </a:ext>
                </a:extLst>
              </a:tr>
              <a:tr h="429832">
                <a:tc>
                  <a:txBody>
                    <a:bodyPr/>
                    <a:lstStyle/>
                    <a:p>
                      <a:pPr algn="l" fontAlgn="b"/>
                      <a:r>
                        <a:rPr lang="en-US" sz="1500" b="0" i="0" u="none" strike="noStrike">
                          <a:solidFill>
                            <a:srgbClr val="000000"/>
                          </a:solidFill>
                          <a:effectLst/>
                          <a:latin typeface="Trebuchet MS" panose="020B0603020202020204" pitchFamily="34" charset="0"/>
                        </a:rPr>
                        <a:t>Divided by the total number of eligible children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r>
                        <a:rPr lang="en-US" sz="1500" b="0" i="0" u="none" strike="noStrike" dirty="0" smtClean="0">
                          <a:solidFill>
                            <a:srgbClr val="000000"/>
                          </a:solidFill>
                          <a:effectLst/>
                          <a:latin typeface="Trebuchet MS" panose="020B0603020202020204" pitchFamily="34" charset="0"/>
                        </a:rPr>
                        <a:t>320.</a:t>
                      </a:r>
                      <a:endParaRPr lang="en-US" sz="1500" b="0" i="0" u="none" strike="noStrike" dirty="0">
                        <a:solidFill>
                          <a:srgbClr val="000000"/>
                        </a:solidFill>
                        <a:effectLst/>
                        <a:latin typeface="Trebuchet MS" panose="020B0603020202020204" pitchFamily="34" charset="0"/>
                      </a:endParaRP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053486"/>
                  </a:ext>
                </a:extLst>
              </a:tr>
              <a:tr h="464536">
                <a:tc>
                  <a:txBody>
                    <a:bodyPr/>
                    <a:lstStyle/>
                    <a:p>
                      <a:pPr algn="l" fontAlgn="b"/>
                      <a:r>
                        <a:rPr lang="en-US" sz="1500" b="0" i="0" u="none" strike="noStrike" dirty="0">
                          <a:solidFill>
                            <a:srgbClr val="000000"/>
                          </a:solidFill>
                          <a:effectLst/>
                          <a:latin typeface="Trebuchet MS" panose="020B0603020202020204" pitchFamily="34" charset="0"/>
                        </a:rPr>
                        <a:t>Average allocation per eligible child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500" b="0" i="0" u="none" strike="noStrike" dirty="0" smtClean="0">
                          <a:solidFill>
                            <a:srgbClr val="000000"/>
                          </a:solidFill>
                          <a:effectLst/>
                          <a:latin typeface="Trebuchet MS" panose="020B0603020202020204" pitchFamily="34" charset="0"/>
                        </a:rPr>
                        <a:t>$        </a:t>
                      </a:r>
                      <a:r>
                        <a:rPr lang="en-US" sz="1500" b="0" i="0" u="none" strike="noStrike" dirty="0">
                          <a:solidFill>
                            <a:srgbClr val="000000"/>
                          </a:solidFill>
                          <a:effectLst/>
                          <a:latin typeface="Trebuchet MS" panose="020B0603020202020204" pitchFamily="34" charset="0"/>
                        </a:rPr>
                        <a:t>476.5625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50940"/>
                  </a:ext>
                </a:extLst>
              </a:tr>
              <a:tr h="672791">
                <a:tc>
                  <a:txBody>
                    <a:bodyPr/>
                    <a:lstStyle/>
                    <a:p>
                      <a:pPr algn="l" fontAlgn="b"/>
                      <a:r>
                        <a:rPr lang="en-US" sz="1500" b="0" i="0" u="none" strike="noStrike" dirty="0">
                          <a:solidFill>
                            <a:srgbClr val="000000"/>
                          </a:solidFill>
                          <a:effectLst/>
                          <a:latin typeface="Trebuchet MS" panose="020B0603020202020204" pitchFamily="34" charset="0"/>
                        </a:rPr>
                        <a:t>Multiplied by the number of </a:t>
                      </a:r>
                      <a:r>
                        <a:rPr lang="en-US" sz="1500" b="0" i="0" u="none" strike="noStrike" dirty="0" smtClean="0">
                          <a:solidFill>
                            <a:srgbClr val="000000"/>
                          </a:solidFill>
                          <a:effectLst/>
                          <a:latin typeface="Trebuchet MS" panose="020B0603020202020204" pitchFamily="34" charset="0"/>
                        </a:rPr>
                        <a:t>parentally-placed children </a:t>
                      </a:r>
                      <a:r>
                        <a:rPr lang="en-US" sz="1500" b="0" i="0" u="none" strike="noStrike" dirty="0">
                          <a:solidFill>
                            <a:srgbClr val="000000"/>
                          </a:solidFill>
                          <a:effectLst/>
                          <a:latin typeface="Trebuchet MS" panose="020B0603020202020204" pitchFamily="34" charset="0"/>
                        </a:rPr>
                        <a:t>with disabilities</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r>
                        <a:rPr lang="en-US" sz="1500" b="0" i="0" u="none" strike="noStrike" dirty="0" smtClean="0">
                          <a:solidFill>
                            <a:srgbClr val="000000"/>
                          </a:solidFill>
                          <a:effectLst/>
                          <a:latin typeface="Trebuchet MS" panose="020B0603020202020204" pitchFamily="34" charset="0"/>
                        </a:rPr>
                        <a:t>     20</a:t>
                      </a:r>
                      <a:endParaRPr lang="en-US" sz="1500" b="0" i="0" u="none" strike="noStrike" dirty="0">
                        <a:solidFill>
                          <a:srgbClr val="000000"/>
                        </a:solidFill>
                        <a:effectLst/>
                        <a:latin typeface="Trebuchet MS" panose="020B0603020202020204" pitchFamily="34" charset="0"/>
                      </a:endParaRP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612629"/>
                  </a:ext>
                </a:extLst>
              </a:tr>
              <a:tr h="600074">
                <a:tc>
                  <a:txBody>
                    <a:bodyPr/>
                    <a:lstStyle/>
                    <a:p>
                      <a:pPr algn="l" fontAlgn="b"/>
                      <a:r>
                        <a:rPr lang="en-US" sz="1500" b="0" i="0" u="none" strike="noStrike" dirty="0" smtClean="0">
                          <a:solidFill>
                            <a:srgbClr val="000000"/>
                          </a:solidFill>
                          <a:effectLst/>
                          <a:latin typeface="Trebuchet MS" panose="020B0603020202020204" pitchFamily="34" charset="0"/>
                        </a:rPr>
                        <a:t>Total amount </a:t>
                      </a:r>
                      <a:r>
                        <a:rPr lang="en-US" sz="1500" b="0" i="0" u="none" strike="noStrike" dirty="0">
                          <a:solidFill>
                            <a:srgbClr val="000000"/>
                          </a:solidFill>
                          <a:effectLst/>
                          <a:latin typeface="Trebuchet MS" panose="020B0603020202020204" pitchFamily="34" charset="0"/>
                        </a:rPr>
                        <a:t>to be expended for parentally-placed children with disabilities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500" b="0" i="0" u="sng" strike="noStrike" dirty="0">
                          <a:solidFill>
                            <a:srgbClr val="000000"/>
                          </a:solidFill>
                          <a:effectLst/>
                          <a:latin typeface="Trebuchet MS" panose="020B0603020202020204" pitchFamily="34" charset="0"/>
                        </a:rPr>
                        <a:t> </a:t>
                      </a:r>
                      <a:r>
                        <a:rPr lang="en-US" sz="1500" b="0" i="0" u="sng" strike="noStrike" dirty="0" smtClean="0">
                          <a:solidFill>
                            <a:srgbClr val="000000"/>
                          </a:solidFill>
                          <a:effectLst/>
                          <a:latin typeface="Trebuchet MS" panose="020B0603020202020204" pitchFamily="34" charset="0"/>
                        </a:rPr>
                        <a:t>$    9,531.25 </a:t>
                      </a:r>
                      <a:endParaRPr lang="en-US" sz="1500" b="0" i="0" u="sng" strike="noStrike" dirty="0">
                        <a:solidFill>
                          <a:srgbClr val="000000"/>
                        </a:solidFill>
                        <a:effectLst/>
                        <a:latin typeface="Trebuchet MS" panose="020B0603020202020204" pitchFamily="34" charset="0"/>
                      </a:endParaRP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822433"/>
                  </a:ext>
                </a:extLst>
              </a:tr>
            </a:tbl>
          </a:graphicData>
        </a:graphic>
      </p:graphicFrame>
    </p:spTree>
    <p:extLst>
      <p:ext uri="{BB962C8B-B14F-4D97-AF65-F5344CB8AC3E}">
        <p14:creationId xmlns:p14="http://schemas.microsoft.com/office/powerpoint/2010/main" val="15567190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314450"/>
          </a:xfrm>
        </p:spPr>
        <p:txBody>
          <a:bodyPr/>
          <a:lstStyle/>
          <a:p>
            <a:pPr algn="ctr"/>
            <a:r>
              <a:rPr lang="en-US" sz="2800" b="1" dirty="0">
                <a:solidFill>
                  <a:srgbClr val="FF0000"/>
                </a:solidFill>
                <a:latin typeface="Trebuchet MS" panose="020B0603020202020204" pitchFamily="34" charset="0"/>
              </a:rPr>
              <a:t>Proportionate Share Calculation for Parentally-Placed Private School Children with Disabilities for a School </a:t>
            </a:r>
            <a:r>
              <a:rPr lang="en-US" sz="2800" b="1" dirty="0" smtClean="0">
                <a:solidFill>
                  <a:srgbClr val="FF0000"/>
                </a:solidFill>
                <a:latin typeface="Trebuchet MS" panose="020B0603020202020204" pitchFamily="34" charset="0"/>
              </a:rPr>
              <a:t>Division (slide 3 of 3)</a:t>
            </a:r>
            <a:endParaRPr lang="en-US" sz="2800" b="1" dirty="0">
              <a:solidFill>
                <a:srgbClr val="FF0000"/>
              </a:solidFill>
              <a:latin typeface="Trebuchet MS" panose="020B0603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18039191"/>
              </p:ext>
            </p:extLst>
          </p:nvPr>
        </p:nvGraphicFramePr>
        <p:xfrm>
          <a:off x="800100" y="1619251"/>
          <a:ext cx="7848600" cy="2667000"/>
        </p:xfrm>
        <a:graphic>
          <a:graphicData uri="http://schemas.openxmlformats.org/drawingml/2006/table">
            <a:tbl>
              <a:tblPr/>
              <a:tblGrid>
                <a:gridCol w="5613563">
                  <a:extLst>
                    <a:ext uri="{9D8B030D-6E8A-4147-A177-3AD203B41FA5}">
                      <a16:colId xmlns:a16="http://schemas.microsoft.com/office/drawing/2014/main" val="1423540304"/>
                    </a:ext>
                  </a:extLst>
                </a:gridCol>
                <a:gridCol w="2235037">
                  <a:extLst>
                    <a:ext uri="{9D8B030D-6E8A-4147-A177-3AD203B41FA5}">
                      <a16:colId xmlns:a16="http://schemas.microsoft.com/office/drawing/2014/main" val="770739673"/>
                    </a:ext>
                  </a:extLst>
                </a:gridCol>
              </a:tblGrid>
              <a:tr h="304122">
                <a:tc>
                  <a:txBody>
                    <a:bodyPr/>
                    <a:lstStyle/>
                    <a:p>
                      <a:pPr algn="l" fontAlgn="b"/>
                      <a:r>
                        <a:rPr lang="en-US" sz="1800" b="0" i="0" u="none" strike="noStrike" dirty="0">
                          <a:solidFill>
                            <a:srgbClr val="000000"/>
                          </a:solidFill>
                          <a:effectLst/>
                          <a:latin typeface="Trebuchet MS" panose="020B0603020202020204" pitchFamily="34" charset="0"/>
                        </a:rPr>
                        <a:t>Total </a:t>
                      </a:r>
                      <a:r>
                        <a:rPr lang="en-US" sz="1800" b="0" i="0" u="none" strike="noStrike" dirty="0" smtClean="0">
                          <a:solidFill>
                            <a:srgbClr val="000000"/>
                          </a:solidFill>
                          <a:effectLst/>
                          <a:latin typeface="Trebuchet MS" panose="020B0603020202020204" pitchFamily="34" charset="0"/>
                        </a:rPr>
                        <a:t>Allocation</a:t>
                      </a:r>
                      <a:r>
                        <a:rPr lang="en-US" sz="1800" b="0" i="0" u="none" strike="noStrike" baseline="0" dirty="0" smtClean="0">
                          <a:solidFill>
                            <a:srgbClr val="000000"/>
                          </a:solidFill>
                          <a:effectLst/>
                          <a:latin typeface="Trebuchet MS" panose="020B0603020202020204" pitchFamily="34" charset="0"/>
                        </a:rPr>
                        <a:t> of IDEA Part B 611 &amp; 619</a:t>
                      </a:r>
                      <a:endParaRPr lang="en-US" sz="1800" b="0" i="0" u="none" strike="noStrike" dirty="0">
                        <a:solidFill>
                          <a:srgbClr val="000000"/>
                        </a:solidFill>
                        <a:effectLst/>
                        <a:latin typeface="Trebuchet MS" panose="020B0603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Trebuchet MS" panose="020B0603020202020204" pitchFamily="34" charset="0"/>
                        </a:rPr>
                        <a:t> $   152,500.00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11056"/>
                  </a:ext>
                </a:extLst>
              </a:tr>
              <a:tr h="615881">
                <a:tc>
                  <a:txBody>
                    <a:bodyPr/>
                    <a:lstStyle/>
                    <a:p>
                      <a:pPr algn="l" fontAlgn="b"/>
                      <a:r>
                        <a:rPr lang="en-US" sz="1800" b="0" i="0" u="none" strike="noStrike" dirty="0">
                          <a:solidFill>
                            <a:srgbClr val="000000"/>
                          </a:solidFill>
                          <a:effectLst/>
                          <a:latin typeface="Trebuchet MS" panose="020B0603020202020204" pitchFamily="34" charset="0"/>
                        </a:rPr>
                        <a:t>(minus) Proportion Set-Aside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sng" strike="noStrike" dirty="0">
                          <a:solidFill>
                            <a:srgbClr val="000000"/>
                          </a:solidFill>
                          <a:effectLst/>
                          <a:latin typeface="Trebuchet MS" panose="020B0603020202020204" pitchFamily="34" charset="0"/>
                        </a:rPr>
                        <a:t> $       </a:t>
                      </a:r>
                      <a:r>
                        <a:rPr lang="en-US" sz="1800" b="0" i="0" u="sng" strike="noStrike" dirty="0" smtClean="0">
                          <a:solidFill>
                            <a:srgbClr val="000000"/>
                          </a:solidFill>
                          <a:effectLst/>
                          <a:latin typeface="Trebuchet MS" panose="020B0603020202020204" pitchFamily="34" charset="0"/>
                        </a:rPr>
                        <a:t>9,531.25 </a:t>
                      </a:r>
                      <a:endParaRPr lang="en-US" sz="1800" b="0" i="0" u="sng" strike="noStrike" dirty="0">
                        <a:solidFill>
                          <a:srgbClr val="000000"/>
                        </a:solidFill>
                        <a:effectLst/>
                        <a:latin typeface="Trebuchet MS" panose="020B0603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770295"/>
                  </a:ext>
                </a:extLst>
              </a:tr>
              <a:tr h="633599">
                <a:tc>
                  <a:txBody>
                    <a:bodyPr/>
                    <a:lstStyle/>
                    <a:p>
                      <a:pPr algn="l" fontAlgn="b"/>
                      <a:r>
                        <a:rPr lang="en-US" sz="1800" b="0" i="0" u="none" strike="noStrike" dirty="0">
                          <a:solidFill>
                            <a:srgbClr val="000000"/>
                          </a:solidFill>
                          <a:effectLst/>
                          <a:latin typeface="Trebuchet MS" panose="020B0603020202020204" pitchFamily="34" charset="0"/>
                        </a:rPr>
                        <a:t>Total Award Available to School Division*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Trebuchet MS" panose="020B0603020202020204" pitchFamily="34" charset="0"/>
                        </a:rPr>
                        <a:t> </a:t>
                      </a:r>
                      <a:r>
                        <a:rPr lang="en-US" sz="1800" b="1" i="0" u="none" strike="noStrike" dirty="0">
                          <a:solidFill>
                            <a:srgbClr val="000000"/>
                          </a:solidFill>
                          <a:effectLst/>
                          <a:latin typeface="Trebuchet MS" panose="020B0603020202020204" pitchFamily="34" charset="0"/>
                        </a:rPr>
                        <a:t>$ </a:t>
                      </a:r>
                      <a:r>
                        <a:rPr lang="en-US" sz="1800" b="1" i="0" u="none" strike="noStrike" dirty="0" smtClean="0">
                          <a:solidFill>
                            <a:srgbClr val="000000"/>
                          </a:solidFill>
                          <a:effectLst/>
                          <a:latin typeface="Trebuchet MS" panose="020B0603020202020204" pitchFamily="34" charset="0"/>
                        </a:rPr>
                        <a:t>  </a:t>
                      </a:r>
                      <a:r>
                        <a:rPr lang="en-US" sz="1800" b="1" i="0" u="sng" strike="noStrike" dirty="0">
                          <a:solidFill>
                            <a:schemeClr val="tx1"/>
                          </a:solidFill>
                          <a:effectLst/>
                          <a:latin typeface="Trebuchet MS" panose="020B0603020202020204" pitchFamily="34" charset="0"/>
                        </a:rPr>
                        <a:t>142,968.75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28208"/>
                  </a:ext>
                </a:extLst>
              </a:tr>
              <a:tr h="346975">
                <a:tc>
                  <a:txBody>
                    <a:bodyPr/>
                    <a:lstStyle/>
                    <a:p>
                      <a:pPr algn="l" fontAlgn="b"/>
                      <a:endParaRPr lang="en-US" sz="1800" b="0" i="0" u="none" strike="noStrike" dirty="0">
                        <a:solidFill>
                          <a:srgbClr val="000000"/>
                        </a:solidFill>
                        <a:effectLst/>
                        <a:latin typeface="Georgia" panose="02040502050405020303" pitchFamily="18"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dirty="0">
                        <a:solidFill>
                          <a:srgbClr val="000000"/>
                        </a:solidFill>
                        <a:effectLst/>
                        <a:latin typeface="Georgia" panose="02040502050405020303" pitchFamily="18"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36832"/>
                  </a:ext>
                </a:extLst>
              </a:tr>
              <a:tr h="376632">
                <a:tc>
                  <a:txBody>
                    <a:bodyPr/>
                    <a:lstStyle/>
                    <a:p>
                      <a:pPr algn="l" fontAlgn="b"/>
                      <a:endParaRPr lang="en-US" sz="1800" b="0" i="0" u="none" strike="noStrike" dirty="0">
                        <a:solidFill>
                          <a:srgbClr val="000000"/>
                        </a:solidFill>
                        <a:effectLst/>
                        <a:latin typeface="Georgia" panose="02040502050405020303" pitchFamily="18" charset="0"/>
                      </a:endParaRPr>
                    </a:p>
                  </a:txBody>
                  <a:tcPr marL="7144" marR="7144" marT="7144" marB="0" anchor="b">
                    <a:lnL>
                      <a:noFill/>
                    </a:lnL>
                    <a:lnR>
                      <a:noFill/>
                    </a:lnR>
                    <a:lnT>
                      <a:noFill/>
                    </a:lnT>
                    <a:lnB>
                      <a:noFill/>
                    </a:lnB>
                  </a:tcPr>
                </a:tc>
                <a:tc>
                  <a:txBody>
                    <a:bodyPr/>
                    <a:lstStyle/>
                    <a:p>
                      <a:pPr algn="l" fontAlgn="b"/>
                      <a:endParaRPr lang="en-US" sz="1800" b="0" i="0" u="none" strike="noStrike">
                        <a:solidFill>
                          <a:srgbClr val="000000"/>
                        </a:solidFill>
                        <a:effectLst/>
                        <a:latin typeface="Georgia" panose="02040502050405020303" pitchFamily="18" charset="0"/>
                      </a:endParaRPr>
                    </a:p>
                  </a:txBody>
                  <a:tcPr marL="7144" marR="7144" marT="7144" marB="0" anchor="b">
                    <a:lnL>
                      <a:noFill/>
                    </a:lnL>
                    <a:lnR>
                      <a:noFill/>
                    </a:lnR>
                    <a:lnT>
                      <a:noFill/>
                    </a:lnT>
                    <a:lnB>
                      <a:noFill/>
                    </a:lnB>
                  </a:tcPr>
                </a:tc>
                <a:extLst>
                  <a:ext uri="{0D108BD9-81ED-4DB2-BD59-A6C34878D82A}">
                    <a16:rowId xmlns:a16="http://schemas.microsoft.com/office/drawing/2014/main" val="1354165598"/>
                  </a:ext>
                </a:extLst>
              </a:tr>
              <a:tr h="389791">
                <a:tc gridSpan="2">
                  <a:txBody>
                    <a:bodyPr/>
                    <a:lstStyle/>
                    <a:p>
                      <a:pPr>
                        <a:spcBef>
                          <a:spcPts val="0"/>
                        </a:spcBef>
                      </a:pPr>
                      <a:r>
                        <a:rPr lang="en-US" sz="1400" b="0" i="0" u="none" strike="noStrike" dirty="0" smtClean="0">
                          <a:solidFill>
                            <a:srgbClr val="000000"/>
                          </a:solidFill>
                          <a:effectLst/>
                          <a:latin typeface="Georgia" panose="02040502050405020303" pitchFamily="18" charset="0"/>
                        </a:rPr>
                        <a:t>*</a:t>
                      </a:r>
                      <a:r>
                        <a:rPr lang="en-US" sz="1100" b="1" u="sng" dirty="0" smtClean="0">
                          <a:solidFill>
                            <a:srgbClr val="00B0F0"/>
                          </a:solidFill>
                          <a:latin typeface="Trebuchet MS" panose="020B0603020202020204" pitchFamily="34" charset="0"/>
                          <a:hlinkClick r:id="rId3"/>
                        </a:rPr>
                        <a:t>Appendix B to Part 300 – Proportionate Share  calculations - IDEA</a:t>
                      </a:r>
                      <a:r>
                        <a:rPr lang="en-US" sz="1100" dirty="0" smtClean="0">
                          <a:solidFill>
                            <a:srgbClr val="00B0F0"/>
                          </a:solidFill>
                          <a:latin typeface="Trebuchet MS" panose="020B0603020202020204" pitchFamily="34" charset="0"/>
                          <a:hlinkClick r:id="rId3"/>
                        </a:rPr>
                        <a:t> </a:t>
                      </a:r>
                      <a:endParaRPr lang="en-US" sz="1100" dirty="0" smtClean="0">
                        <a:solidFill>
                          <a:srgbClr val="00B0F0"/>
                        </a:solidFill>
                        <a:latin typeface="Trebuchet MS" panose="020B0603020202020204" pitchFamily="34" charset="0"/>
                      </a:endParaRPr>
                    </a:p>
                  </a:txBody>
                  <a:tcPr marL="7144" marR="7144" marT="7144" marB="0" anchor="b">
                    <a:lnL>
                      <a:noFill/>
                    </a:lnL>
                    <a:lnR>
                      <a:noFill/>
                    </a:lnR>
                    <a:lnT>
                      <a:noFill/>
                    </a:lnT>
                    <a:lnB>
                      <a:noFill/>
                    </a:lnB>
                  </a:tcPr>
                </a:tc>
                <a:tc hMerge="1">
                  <a:txBody>
                    <a:bodyPr/>
                    <a:lstStyle/>
                    <a:p>
                      <a:pPr algn="l" fontAlgn="b"/>
                      <a:endParaRPr lang="en-US" sz="2400" b="0" i="0" u="none" strike="noStrike" dirty="0">
                        <a:solidFill>
                          <a:srgbClr val="000000"/>
                        </a:solidFill>
                        <a:effectLst/>
                        <a:latin typeface="Georgia" panose="02040502050405020303"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476571784"/>
                  </a:ext>
                </a:extLst>
              </a:tr>
            </a:tbl>
          </a:graphicData>
        </a:graphic>
      </p:graphicFrame>
    </p:spTree>
    <p:extLst>
      <p:ext uri="{BB962C8B-B14F-4D97-AF65-F5344CB8AC3E}">
        <p14:creationId xmlns:p14="http://schemas.microsoft.com/office/powerpoint/2010/main" val="1733190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906525"/>
          </a:xfrm>
        </p:spPr>
        <p:txBody>
          <a:bodyPr>
            <a:noAutofit/>
          </a:bodyPr>
          <a:lstStyle/>
          <a:p>
            <a:pPr algn="ctr"/>
            <a:r>
              <a:rPr lang="en-US" sz="3200" b="1" dirty="0">
                <a:solidFill>
                  <a:srgbClr val="FF0000"/>
                </a:solidFill>
                <a:latin typeface="Trebuchet MS" panose="020B0603020202020204" pitchFamily="34" charset="0"/>
              </a:rPr>
              <a:t>Timeline Rule for Spending </a:t>
            </a:r>
            <a:r>
              <a:rPr lang="en-US" sz="3200" b="1" dirty="0" smtClean="0">
                <a:solidFill>
                  <a:srgbClr val="FF0000"/>
                </a:solidFill>
                <a:latin typeface="Trebuchet MS" panose="020B0603020202020204" pitchFamily="34" charset="0"/>
              </a:rPr>
              <a:t/>
            </a:r>
            <a:br>
              <a:rPr lang="en-US" sz="3200" b="1" dirty="0" smtClean="0">
                <a:solidFill>
                  <a:srgbClr val="FF0000"/>
                </a:solidFill>
                <a:latin typeface="Trebuchet MS" panose="020B0603020202020204" pitchFamily="34" charset="0"/>
              </a:rPr>
            </a:br>
            <a:r>
              <a:rPr lang="en-US" sz="3200" b="1" dirty="0" smtClean="0">
                <a:solidFill>
                  <a:srgbClr val="FF0000"/>
                </a:solidFill>
                <a:latin typeface="Trebuchet MS" panose="020B0603020202020204" pitchFamily="34" charset="0"/>
              </a:rPr>
              <a:t>PSA/Equity Service </a:t>
            </a:r>
            <a:r>
              <a:rPr lang="en-US" sz="3200" b="1" dirty="0">
                <a:solidFill>
                  <a:srgbClr val="FF0000"/>
                </a:solidFill>
                <a:latin typeface="Trebuchet MS" panose="020B0603020202020204" pitchFamily="34" charset="0"/>
              </a:rPr>
              <a:t>Funds  </a:t>
            </a: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582617176"/>
              </p:ext>
            </p:extLst>
          </p:nvPr>
        </p:nvGraphicFramePr>
        <p:xfrm>
          <a:off x="148047" y="943242"/>
          <a:ext cx="8847907" cy="3146384"/>
        </p:xfrm>
        <a:graphic>
          <a:graphicData uri="http://schemas.openxmlformats.org/drawingml/2006/table">
            <a:tbl>
              <a:tblPr/>
              <a:tblGrid>
                <a:gridCol w="2111192">
                  <a:extLst>
                    <a:ext uri="{9D8B030D-6E8A-4147-A177-3AD203B41FA5}">
                      <a16:colId xmlns:a16="http://schemas.microsoft.com/office/drawing/2014/main" val="1458428985"/>
                    </a:ext>
                  </a:extLst>
                </a:gridCol>
                <a:gridCol w="2228430">
                  <a:extLst>
                    <a:ext uri="{9D8B030D-6E8A-4147-A177-3AD203B41FA5}">
                      <a16:colId xmlns:a16="http://schemas.microsoft.com/office/drawing/2014/main" val="902434155"/>
                    </a:ext>
                  </a:extLst>
                </a:gridCol>
                <a:gridCol w="2074154">
                  <a:extLst>
                    <a:ext uri="{9D8B030D-6E8A-4147-A177-3AD203B41FA5}">
                      <a16:colId xmlns:a16="http://schemas.microsoft.com/office/drawing/2014/main" val="2889062560"/>
                    </a:ext>
                  </a:extLst>
                </a:gridCol>
                <a:gridCol w="2434131">
                  <a:extLst>
                    <a:ext uri="{9D8B030D-6E8A-4147-A177-3AD203B41FA5}">
                      <a16:colId xmlns:a16="http://schemas.microsoft.com/office/drawing/2014/main" val="525596648"/>
                    </a:ext>
                  </a:extLst>
                </a:gridCol>
              </a:tblGrid>
              <a:tr h="297301">
                <a:tc gridSpan="4">
                  <a:txBody>
                    <a:bodyPr/>
                    <a:lstStyle/>
                    <a:p>
                      <a:pPr algn="l" fontAlgn="ctr"/>
                      <a:r>
                        <a:rPr lang="en-US" sz="1800" b="1" i="0" u="none" strike="noStrike" dirty="0">
                          <a:solidFill>
                            <a:srgbClr val="000000"/>
                          </a:solidFill>
                          <a:effectLst/>
                          <a:latin typeface="Trebuchet MS" panose="020B0603020202020204" pitchFamily="34" charset="0"/>
                        </a:rPr>
                        <a:t>Example - 27 months to expend </a:t>
                      </a:r>
                      <a:r>
                        <a:rPr lang="en-US" sz="1800" b="1" i="0" u="none" strike="noStrike" dirty="0" smtClean="0">
                          <a:solidFill>
                            <a:srgbClr val="000000"/>
                          </a:solidFill>
                          <a:effectLst/>
                          <a:latin typeface="Trebuchet MS" panose="020B0603020202020204" pitchFamily="34" charset="0"/>
                        </a:rPr>
                        <a:t>an IDEA award</a:t>
                      </a:r>
                      <a:endParaRPr lang="en-US" sz="1800" b="1" i="0" u="none" strike="noStrike" dirty="0">
                        <a:solidFill>
                          <a:srgbClr val="000000"/>
                        </a:solidFill>
                        <a:effectLst/>
                        <a:latin typeface="Trebuchet MS" panose="020B0603020202020204" pitchFamily="34" charset="0"/>
                      </a:endParaRPr>
                    </a:p>
                  </a:txBody>
                  <a:tcPr marL="5547" marR="5547" marT="5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5808809"/>
                  </a:ext>
                </a:extLst>
              </a:tr>
              <a:tr h="676733">
                <a:tc>
                  <a:txBody>
                    <a:bodyPr/>
                    <a:lstStyle/>
                    <a:p>
                      <a:pPr algn="l" fontAlgn="b"/>
                      <a:r>
                        <a:rPr lang="en-US" sz="700" b="0" i="0" u="none" strike="noStrike" dirty="0">
                          <a:solidFill>
                            <a:srgbClr val="000000"/>
                          </a:solidFill>
                          <a:effectLst/>
                          <a:latin typeface="Trebuchet MS" panose="020B0603020202020204" pitchFamily="34" charset="0"/>
                        </a:rPr>
                        <a:t> </a:t>
                      </a:r>
                    </a:p>
                  </a:txBody>
                  <a:tcPr marL="5547" marR="5547" marT="55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t"/>
                      <a:r>
                        <a:rPr lang="en-US" sz="1400" b="0" i="0" u="none" strike="noStrike" dirty="0">
                          <a:solidFill>
                            <a:srgbClr val="000000"/>
                          </a:solidFill>
                          <a:effectLst/>
                          <a:latin typeface="Trebuchet MS" panose="020B0603020202020204" pitchFamily="34" charset="0"/>
                        </a:rPr>
                        <a:t>Year 1 -                </a:t>
                      </a:r>
                      <a:endParaRPr lang="en-US" sz="1400" b="0" i="0" u="none" strike="noStrike" dirty="0" smtClean="0">
                        <a:solidFill>
                          <a:srgbClr val="000000"/>
                        </a:solidFill>
                        <a:effectLst/>
                        <a:latin typeface="Trebuchet MS" panose="020B0603020202020204" pitchFamily="34" charset="0"/>
                      </a:endParaRPr>
                    </a:p>
                    <a:p>
                      <a:pPr algn="ctr" fontAlgn="t"/>
                      <a:r>
                        <a:rPr lang="en-US" sz="1400" b="0" i="0" u="none" strike="noStrike" dirty="0" smtClean="0">
                          <a:solidFill>
                            <a:srgbClr val="000000"/>
                          </a:solidFill>
                          <a:effectLst/>
                          <a:latin typeface="Trebuchet MS" panose="020B0603020202020204" pitchFamily="34" charset="0"/>
                        </a:rPr>
                        <a:t>July</a:t>
                      </a:r>
                      <a:r>
                        <a:rPr lang="en-US" sz="1400" b="0" i="0" u="none" strike="noStrike" baseline="0" dirty="0" smtClean="0">
                          <a:solidFill>
                            <a:srgbClr val="000000"/>
                          </a:solidFill>
                          <a:effectLst/>
                          <a:latin typeface="Trebuchet MS" panose="020B0603020202020204" pitchFamily="34" charset="0"/>
                        </a:rPr>
                        <a:t> </a:t>
                      </a:r>
                      <a:r>
                        <a:rPr lang="en-US" sz="1400" b="0" i="0" u="none" strike="noStrike" dirty="0" smtClean="0">
                          <a:solidFill>
                            <a:srgbClr val="000000"/>
                          </a:solidFill>
                          <a:effectLst/>
                          <a:latin typeface="Trebuchet MS" panose="020B0603020202020204" pitchFamily="34" charset="0"/>
                        </a:rPr>
                        <a:t> 1 </a:t>
                      </a:r>
                      <a:r>
                        <a:rPr lang="en-US" sz="1400" b="0" i="0" u="none" strike="noStrike" dirty="0">
                          <a:solidFill>
                            <a:srgbClr val="000000"/>
                          </a:solidFill>
                          <a:effectLst/>
                          <a:latin typeface="Trebuchet MS" panose="020B0603020202020204" pitchFamily="34" charset="0"/>
                        </a:rPr>
                        <a:t>- </a:t>
                      </a:r>
                      <a:r>
                        <a:rPr lang="en-US" sz="1400" b="0" i="0" u="none" strike="noStrike" dirty="0" smtClean="0">
                          <a:solidFill>
                            <a:srgbClr val="000000"/>
                          </a:solidFill>
                          <a:effectLst/>
                          <a:latin typeface="Trebuchet MS" panose="020B0603020202020204" pitchFamily="34" charset="0"/>
                        </a:rPr>
                        <a:t>June 30 </a:t>
                      </a:r>
                      <a:endParaRPr lang="en-US" sz="1400" b="0" i="0" u="none" strike="noStrike" dirty="0">
                        <a:solidFill>
                          <a:srgbClr val="000000"/>
                        </a:solidFill>
                        <a:effectLst/>
                        <a:latin typeface="Trebuchet MS" panose="020B0603020202020204" pitchFamily="34" charset="0"/>
                      </a:endParaRPr>
                    </a:p>
                  </a:txBody>
                  <a:tcPr marL="5547" marR="5547" marT="55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Trebuchet MS" panose="020B0603020202020204" pitchFamily="34" charset="0"/>
                        </a:rPr>
                        <a:t>Year 2 </a:t>
                      </a:r>
                      <a:r>
                        <a:rPr lang="en-US" sz="1400" b="0" i="0" u="none" strike="noStrike" dirty="0" smtClean="0">
                          <a:solidFill>
                            <a:srgbClr val="000000"/>
                          </a:solidFill>
                          <a:effectLst/>
                          <a:latin typeface="Trebuchet MS" panose="020B0603020202020204" pitchFamily="34" charset="0"/>
                        </a:rPr>
                        <a:t>– </a:t>
                      </a:r>
                    </a:p>
                    <a:p>
                      <a:pPr algn="ctr" fontAlgn="t"/>
                      <a:r>
                        <a:rPr lang="en-US" sz="1400" b="0" i="0" u="none" strike="noStrike" dirty="0" smtClean="0">
                          <a:solidFill>
                            <a:srgbClr val="000000"/>
                          </a:solidFill>
                          <a:effectLst/>
                          <a:latin typeface="Trebuchet MS" panose="020B0603020202020204" pitchFamily="34" charset="0"/>
                        </a:rPr>
                        <a:t>July </a:t>
                      </a:r>
                      <a:r>
                        <a:rPr lang="en-US" sz="1400" b="0" i="0" u="none" strike="noStrike" dirty="0">
                          <a:solidFill>
                            <a:srgbClr val="000000"/>
                          </a:solidFill>
                          <a:effectLst/>
                          <a:latin typeface="Trebuchet MS" panose="020B0603020202020204" pitchFamily="34" charset="0"/>
                        </a:rPr>
                        <a:t>1 - </a:t>
                      </a:r>
                      <a:r>
                        <a:rPr lang="en-US" sz="1400" b="0" i="0" u="none" strike="noStrike" dirty="0" smtClean="0">
                          <a:solidFill>
                            <a:srgbClr val="000000"/>
                          </a:solidFill>
                          <a:effectLst/>
                          <a:latin typeface="Trebuchet MS" panose="020B0603020202020204" pitchFamily="34" charset="0"/>
                        </a:rPr>
                        <a:t>June 30</a:t>
                      </a:r>
                      <a:endParaRPr lang="en-US" sz="1400" b="0" i="0" u="none" strike="noStrike" dirty="0">
                        <a:solidFill>
                          <a:srgbClr val="000000"/>
                        </a:solidFill>
                        <a:effectLst/>
                        <a:latin typeface="Trebuchet MS" panose="020B0603020202020204" pitchFamily="34" charset="0"/>
                      </a:endParaRPr>
                    </a:p>
                  </a:txBody>
                  <a:tcPr marL="5547" marR="5547" marT="55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Trebuchet MS" panose="020B0603020202020204" pitchFamily="34" charset="0"/>
                        </a:rPr>
                        <a:t>Final 3 </a:t>
                      </a:r>
                      <a:r>
                        <a:rPr lang="en-US" sz="1400" b="0" i="0" u="none" strike="noStrike" dirty="0" smtClean="0">
                          <a:solidFill>
                            <a:srgbClr val="000000"/>
                          </a:solidFill>
                          <a:effectLst/>
                          <a:latin typeface="Trebuchet MS" panose="020B0603020202020204" pitchFamily="34" charset="0"/>
                        </a:rPr>
                        <a:t>Months-</a:t>
                      </a:r>
                    </a:p>
                    <a:p>
                      <a:pPr algn="ctr" fontAlgn="t"/>
                      <a:r>
                        <a:rPr lang="en-US" sz="1400" b="0" i="0" u="none" strike="noStrike" dirty="0" smtClean="0">
                          <a:solidFill>
                            <a:srgbClr val="000000"/>
                          </a:solidFill>
                          <a:effectLst/>
                          <a:latin typeface="Trebuchet MS" panose="020B0603020202020204" pitchFamily="34" charset="0"/>
                        </a:rPr>
                        <a:t>July, August,</a:t>
                      </a:r>
                    </a:p>
                    <a:p>
                      <a:pPr algn="ctr" fontAlgn="t"/>
                      <a:r>
                        <a:rPr lang="en-US" sz="1400" b="0" i="0" u="none" strike="noStrike" dirty="0" smtClean="0">
                          <a:solidFill>
                            <a:srgbClr val="000000"/>
                          </a:solidFill>
                          <a:effectLst/>
                          <a:latin typeface="Trebuchet MS" panose="020B0603020202020204" pitchFamily="34" charset="0"/>
                        </a:rPr>
                        <a:t>September                    </a:t>
                      </a:r>
                      <a:endParaRPr lang="en-US" sz="1400" b="0" i="0" u="none" strike="noStrike" dirty="0">
                        <a:solidFill>
                          <a:srgbClr val="000000"/>
                        </a:solidFill>
                        <a:effectLst/>
                        <a:latin typeface="Trebuchet MS" panose="020B0603020202020204" pitchFamily="34" charset="0"/>
                      </a:endParaRPr>
                    </a:p>
                  </a:txBody>
                  <a:tcPr marL="5547" marR="5547" marT="554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775077"/>
                  </a:ext>
                </a:extLst>
              </a:tr>
              <a:tr h="491573">
                <a:tc>
                  <a:txBody>
                    <a:bodyPr/>
                    <a:lstStyle/>
                    <a:p>
                      <a:pPr algn="l" fontAlgn="b"/>
                      <a:r>
                        <a:rPr lang="en-US" sz="700" b="0" i="0" u="none" strike="noStrike" dirty="0">
                          <a:solidFill>
                            <a:srgbClr val="000000"/>
                          </a:solidFill>
                          <a:effectLst/>
                          <a:latin typeface="Trebuchet MS" panose="020B0603020202020204" pitchFamily="34" charset="0"/>
                        </a:rPr>
                        <a:t> </a:t>
                      </a:r>
                    </a:p>
                  </a:txBody>
                  <a:tcPr marL="5547" marR="5547" marT="55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500" b="0" i="0" u="none" strike="noStrike" dirty="0">
                          <a:solidFill>
                            <a:srgbClr val="000000"/>
                          </a:solidFill>
                          <a:effectLst/>
                          <a:latin typeface="Trebuchet MS" panose="020B0603020202020204" pitchFamily="34" charset="0"/>
                        </a:rPr>
                        <a:t>Award Year</a:t>
                      </a:r>
                    </a:p>
                  </a:txBody>
                  <a:tcPr marL="5547" marR="5547" marT="5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Trebuchet MS" panose="020B0603020202020204" pitchFamily="34" charset="0"/>
                        </a:rPr>
                        <a:t>Carry-over Year </a:t>
                      </a:r>
                    </a:p>
                  </a:txBody>
                  <a:tcPr marL="5547" marR="5547" marT="5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Trebuchet MS" panose="020B0603020202020204" pitchFamily="34" charset="0"/>
                        </a:rPr>
                        <a:t>Must be obligated by September </a:t>
                      </a:r>
                      <a:r>
                        <a:rPr lang="en-US" sz="1500" b="0" i="0" u="none" strike="noStrike" dirty="0" smtClean="0">
                          <a:solidFill>
                            <a:srgbClr val="000000"/>
                          </a:solidFill>
                          <a:effectLst/>
                          <a:latin typeface="Trebuchet MS" panose="020B0603020202020204" pitchFamily="34" charset="0"/>
                        </a:rPr>
                        <a:t>30</a:t>
                      </a:r>
                      <a:endParaRPr lang="en-US" sz="1500" b="0" i="0" u="none" strike="noStrike" dirty="0">
                        <a:solidFill>
                          <a:srgbClr val="000000"/>
                        </a:solidFill>
                        <a:effectLst/>
                        <a:latin typeface="Trebuchet MS" panose="020B0603020202020204" pitchFamily="34" charset="0"/>
                      </a:endParaRPr>
                    </a:p>
                  </a:txBody>
                  <a:tcPr marL="5547" marR="5547" marT="55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276381"/>
                  </a:ext>
                </a:extLst>
              </a:tr>
              <a:tr h="491573">
                <a:tc>
                  <a:txBody>
                    <a:bodyPr/>
                    <a:lstStyle/>
                    <a:p>
                      <a:pPr algn="l" fontAlgn="b"/>
                      <a:r>
                        <a:rPr lang="en-US" sz="1500" b="0" i="0" u="none" strike="noStrike">
                          <a:solidFill>
                            <a:srgbClr val="000000"/>
                          </a:solidFill>
                          <a:effectLst/>
                          <a:latin typeface="Trebuchet MS" panose="020B0603020202020204" pitchFamily="34" charset="0"/>
                        </a:rPr>
                        <a:t>Proporationate Set Aside  Total </a:t>
                      </a:r>
                    </a:p>
                  </a:txBody>
                  <a:tcPr marL="5547" marR="5547" marT="55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Trebuchet MS" panose="020B0603020202020204" pitchFamily="34" charset="0"/>
                        </a:rPr>
                        <a:t> $        9,531.25 </a:t>
                      </a:r>
                    </a:p>
                  </a:txBody>
                  <a:tcPr marL="5547" marR="5547" marT="5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800" b="0" i="0" u="none" strike="noStrike" dirty="0">
                          <a:solidFill>
                            <a:srgbClr val="000000"/>
                          </a:solidFill>
                          <a:effectLst/>
                          <a:latin typeface="Trebuchet MS" panose="020B0603020202020204" pitchFamily="34" charset="0"/>
                        </a:rPr>
                        <a:t> </a:t>
                      </a:r>
                    </a:p>
                  </a:txBody>
                  <a:tcPr marL="5547" marR="5547" marT="5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4">
                  <a:txBody>
                    <a:bodyPr/>
                    <a:lstStyle/>
                    <a:p>
                      <a:pPr algn="ctr" fontAlgn="b"/>
                      <a:r>
                        <a:rPr lang="en-US" sz="1800" b="0" i="0" u="none" strike="noStrike" dirty="0">
                          <a:solidFill>
                            <a:srgbClr val="000000"/>
                          </a:solidFill>
                          <a:effectLst/>
                          <a:latin typeface="Trebuchet MS" panose="020B0603020202020204" pitchFamily="34" charset="0"/>
                        </a:rPr>
                        <a:t> </a:t>
                      </a:r>
                    </a:p>
                  </a:txBody>
                  <a:tcPr marL="5547" marR="5547" marT="55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268257160"/>
                  </a:ext>
                </a:extLst>
              </a:tr>
              <a:tr h="297301">
                <a:tc>
                  <a:txBody>
                    <a:bodyPr/>
                    <a:lstStyle/>
                    <a:p>
                      <a:pPr algn="l" fontAlgn="b"/>
                      <a:r>
                        <a:rPr lang="en-US" sz="1500" b="0" i="0" u="none" strike="noStrike">
                          <a:solidFill>
                            <a:srgbClr val="000000"/>
                          </a:solidFill>
                          <a:effectLst/>
                          <a:latin typeface="Trebuchet MS" panose="020B0603020202020204" pitchFamily="34" charset="0"/>
                        </a:rPr>
                        <a:t>Spent </a:t>
                      </a:r>
                    </a:p>
                  </a:txBody>
                  <a:tcPr marL="5547" marR="5547" marT="55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Trebuchet MS" panose="020B0603020202020204" pitchFamily="34" charset="0"/>
                        </a:rPr>
                        <a:t> $     </a:t>
                      </a:r>
                      <a:r>
                        <a:rPr lang="en-US" sz="1800" b="0" i="0" u="none" strike="noStrike" dirty="0" smtClean="0">
                          <a:solidFill>
                            <a:srgbClr val="000000"/>
                          </a:solidFill>
                          <a:effectLst/>
                          <a:latin typeface="Trebuchet MS" panose="020B0603020202020204" pitchFamily="34" charset="0"/>
                        </a:rPr>
                        <a:t>   </a:t>
                      </a:r>
                      <a:r>
                        <a:rPr lang="en-US" sz="1800" b="0" i="0" u="none" strike="noStrike" dirty="0">
                          <a:solidFill>
                            <a:srgbClr val="000000"/>
                          </a:solidFill>
                          <a:effectLst/>
                          <a:latin typeface="Trebuchet MS" panose="020B0603020202020204" pitchFamily="34" charset="0"/>
                        </a:rPr>
                        <a:t>8,000.00 </a:t>
                      </a:r>
                    </a:p>
                  </a:txBody>
                  <a:tcPr marL="5547" marR="5547" marT="5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62715060"/>
                  </a:ext>
                </a:extLst>
              </a:tr>
              <a:tr h="297301">
                <a:tc>
                  <a:txBody>
                    <a:bodyPr/>
                    <a:lstStyle/>
                    <a:p>
                      <a:pPr algn="l" fontAlgn="b"/>
                      <a:r>
                        <a:rPr lang="en-US" sz="1500" b="0" i="0" u="none" strike="noStrike">
                          <a:solidFill>
                            <a:srgbClr val="000000"/>
                          </a:solidFill>
                          <a:effectLst/>
                          <a:latin typeface="Trebuchet MS" panose="020B0603020202020204" pitchFamily="34" charset="0"/>
                        </a:rPr>
                        <a:t>Remaining </a:t>
                      </a:r>
                    </a:p>
                  </a:txBody>
                  <a:tcPr marL="5547" marR="5547" marT="55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Trebuchet MS" panose="020B0603020202020204" pitchFamily="34" charset="0"/>
                        </a:rPr>
                        <a:t> $        1,531.25 </a:t>
                      </a:r>
                    </a:p>
                  </a:txBody>
                  <a:tcPr marL="5547" marR="5547" marT="5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Trebuchet MS" panose="020B0603020202020204" pitchFamily="34" charset="0"/>
                        </a:rPr>
                        <a:t> $      1,531.25 </a:t>
                      </a:r>
                    </a:p>
                  </a:txBody>
                  <a:tcPr marL="5547" marR="5547" marT="5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44228586"/>
                  </a:ext>
                </a:extLst>
              </a:tr>
              <a:tr h="297301">
                <a:tc>
                  <a:txBody>
                    <a:bodyPr/>
                    <a:lstStyle/>
                    <a:p>
                      <a:pPr algn="l" fontAlgn="b"/>
                      <a:r>
                        <a:rPr lang="en-US" sz="1500" b="0" i="0" u="none" strike="noStrike">
                          <a:solidFill>
                            <a:srgbClr val="000000"/>
                          </a:solidFill>
                          <a:effectLst/>
                          <a:latin typeface="Trebuchet MS" panose="020B0603020202020204" pitchFamily="34" charset="0"/>
                        </a:rPr>
                        <a:t>Spent </a:t>
                      </a:r>
                    </a:p>
                  </a:txBody>
                  <a:tcPr marL="5547" marR="5547" marT="55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Trebuchet MS" panose="020B0603020202020204" pitchFamily="34" charset="0"/>
                        </a:rPr>
                        <a:t> </a:t>
                      </a:r>
                    </a:p>
                  </a:txBody>
                  <a:tcPr marL="5547" marR="5547" marT="5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Trebuchet MS" panose="020B0603020202020204" pitchFamily="34" charset="0"/>
                        </a:rPr>
                        <a:t> $ </a:t>
                      </a:r>
                      <a:r>
                        <a:rPr lang="en-US" sz="1800" b="0" i="0" u="none" strike="noStrike" dirty="0" smtClean="0">
                          <a:solidFill>
                            <a:srgbClr val="000000"/>
                          </a:solidFill>
                          <a:effectLst/>
                          <a:latin typeface="Trebuchet MS" panose="020B0603020202020204" pitchFamily="34" charset="0"/>
                        </a:rPr>
                        <a:t>     </a:t>
                      </a:r>
                      <a:r>
                        <a:rPr lang="en-US" sz="1800" b="0" i="0" u="none" strike="noStrike" dirty="0">
                          <a:solidFill>
                            <a:srgbClr val="000000"/>
                          </a:solidFill>
                          <a:effectLst/>
                          <a:latin typeface="Trebuchet MS" panose="020B0603020202020204" pitchFamily="34" charset="0"/>
                        </a:rPr>
                        <a:t>1,000.00 </a:t>
                      </a:r>
                    </a:p>
                  </a:txBody>
                  <a:tcPr marL="5547" marR="5547" marT="5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04487853"/>
                  </a:ext>
                </a:extLst>
              </a:tr>
              <a:tr h="297301">
                <a:tc>
                  <a:txBody>
                    <a:bodyPr/>
                    <a:lstStyle/>
                    <a:p>
                      <a:pPr algn="l" fontAlgn="b"/>
                      <a:r>
                        <a:rPr lang="en-US" sz="1500" b="0" i="0" u="none" strike="noStrike" dirty="0">
                          <a:solidFill>
                            <a:srgbClr val="000000"/>
                          </a:solidFill>
                          <a:effectLst/>
                          <a:latin typeface="Trebuchet MS" panose="020B0603020202020204" pitchFamily="34" charset="0"/>
                        </a:rPr>
                        <a:t>Remaining  </a:t>
                      </a:r>
                    </a:p>
                  </a:txBody>
                  <a:tcPr marL="5547" marR="5547" marT="55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Trebuchet MS" panose="020B0603020202020204" pitchFamily="34" charset="0"/>
                        </a:rPr>
                        <a:t> </a:t>
                      </a:r>
                    </a:p>
                  </a:txBody>
                  <a:tcPr marL="5547" marR="5547" marT="5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Trebuchet MS" panose="020B0603020202020204" pitchFamily="34" charset="0"/>
                        </a:rPr>
                        <a:t> $         531.25 </a:t>
                      </a:r>
                    </a:p>
                  </a:txBody>
                  <a:tcPr marL="5547" marR="5547" marT="5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Trebuchet MS" panose="020B0603020202020204" pitchFamily="34" charset="0"/>
                        </a:rPr>
                        <a:t> $              </a:t>
                      </a:r>
                      <a:r>
                        <a:rPr lang="en-US" sz="1800" b="0" i="0" u="none" strike="noStrike" dirty="0" smtClean="0">
                          <a:solidFill>
                            <a:srgbClr val="000000"/>
                          </a:solidFill>
                          <a:effectLst/>
                          <a:latin typeface="Trebuchet MS" panose="020B0603020202020204" pitchFamily="34" charset="0"/>
                        </a:rPr>
                        <a:t>531.25* </a:t>
                      </a:r>
                      <a:endParaRPr lang="en-US" sz="1800" b="0" i="0" u="none" strike="noStrike" dirty="0">
                        <a:solidFill>
                          <a:srgbClr val="000000"/>
                        </a:solidFill>
                        <a:effectLst/>
                        <a:latin typeface="Trebuchet MS" panose="020B0603020202020204" pitchFamily="34" charset="0"/>
                      </a:endParaRPr>
                    </a:p>
                  </a:txBody>
                  <a:tcPr marL="5547" marR="5547" marT="55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978350"/>
                  </a:ext>
                </a:extLst>
              </a:tr>
            </a:tbl>
          </a:graphicData>
        </a:graphic>
      </p:graphicFrame>
      <p:sp>
        <p:nvSpPr>
          <p:cNvPr id="8" name="TextBox 7"/>
          <p:cNvSpPr txBox="1"/>
          <p:nvPr/>
        </p:nvSpPr>
        <p:spPr>
          <a:xfrm>
            <a:off x="144101" y="4126342"/>
            <a:ext cx="8416425" cy="300082"/>
          </a:xfrm>
          <a:prstGeom prst="rect">
            <a:avLst/>
          </a:prstGeom>
          <a:noFill/>
        </p:spPr>
        <p:txBody>
          <a:bodyPr wrap="square" rtlCol="0">
            <a:spAutoFit/>
          </a:bodyPr>
          <a:lstStyle/>
          <a:p>
            <a:r>
              <a:rPr lang="en-US" sz="1050" dirty="0">
                <a:latin typeface="Trebuchet MS" panose="020B0603020202020204" pitchFamily="34" charset="0"/>
              </a:rPr>
              <a:t>*All Unexpended funds may be used by the LEA for public schools items that are allowed under </a:t>
            </a:r>
            <a:r>
              <a:rPr lang="en-US" sz="1050" dirty="0" smtClean="0">
                <a:latin typeface="Trebuchet MS" panose="020B0603020202020204" pitchFamily="34" charset="0"/>
              </a:rPr>
              <a:t>Federal </a:t>
            </a:r>
            <a:r>
              <a:rPr lang="en-US" sz="1050" dirty="0">
                <a:latin typeface="Trebuchet MS" panose="020B0603020202020204" pitchFamily="34" charset="0"/>
              </a:rPr>
              <a:t>Idea Part B </a:t>
            </a:r>
            <a:r>
              <a:rPr lang="en-US" sz="1050" dirty="0" smtClean="0">
                <a:latin typeface="Trebuchet MS" panose="020B0603020202020204" pitchFamily="34" charset="0"/>
              </a:rPr>
              <a:t>regulations</a:t>
            </a:r>
            <a:r>
              <a:rPr lang="en-US" sz="1350" dirty="0" smtClean="0">
                <a:latin typeface="Trebuchet MS" panose="020B0603020202020204" pitchFamily="34" charset="0"/>
              </a:rPr>
              <a:t> </a:t>
            </a:r>
            <a:endParaRPr lang="en-US" sz="1350" dirty="0">
              <a:latin typeface="Trebuchet MS" panose="020B0603020202020204" pitchFamily="34" charset="0"/>
            </a:endParaRPr>
          </a:p>
        </p:txBody>
      </p:sp>
    </p:spTree>
    <p:extLst>
      <p:ext uri="{BB962C8B-B14F-4D97-AF65-F5344CB8AC3E}">
        <p14:creationId xmlns:p14="http://schemas.microsoft.com/office/powerpoint/2010/main" val="3075074647"/>
      </p:ext>
    </p:extLst>
  </p:cSld>
  <p:clrMapOvr>
    <a:masterClrMapping/>
  </p:clrMapOvr>
  <p:transition spd="slow">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428750"/>
          </a:xfrm>
        </p:spPr>
        <p:txBody>
          <a:bodyPr>
            <a:noAutofit/>
          </a:bodyPr>
          <a:lstStyle/>
          <a:p>
            <a:r>
              <a:rPr lang="en-US" sz="3200" b="1" dirty="0">
                <a:solidFill>
                  <a:srgbClr val="FF0000"/>
                </a:solidFill>
                <a:latin typeface="Trebuchet MS" panose="020B0603020202020204" pitchFamily="34" charset="0"/>
              </a:rPr>
              <a:t>How to Access the PSA Application (Speed-PSA): Use the Proportionate Set-Aside Guidance Document* </a:t>
            </a:r>
          </a:p>
        </p:txBody>
      </p:sp>
      <p:sp>
        <p:nvSpPr>
          <p:cNvPr id="4" name="Content Placeholder 3"/>
          <p:cNvSpPr>
            <a:spLocks noGrp="1"/>
          </p:cNvSpPr>
          <p:nvPr>
            <p:ph sz="half" idx="4294967295"/>
          </p:nvPr>
        </p:nvSpPr>
        <p:spPr>
          <a:xfrm>
            <a:off x="990600" y="1442683"/>
            <a:ext cx="7678737" cy="2209800"/>
          </a:xfrm>
          <a:prstGeom prst="rect">
            <a:avLst/>
          </a:prstGeom>
        </p:spPr>
        <p:txBody>
          <a:bodyPr/>
          <a:lstStyle/>
          <a:p>
            <a:pPr>
              <a:spcBef>
                <a:spcPts val="0"/>
              </a:spcBef>
              <a:tabLst>
                <a:tab pos="342900" algn="l"/>
                <a:tab pos="470297" algn="l"/>
              </a:tabLst>
            </a:pPr>
            <a:r>
              <a:rPr lang="en-US" sz="2000" dirty="0" smtClean="0">
                <a:latin typeface="Trebuchet MS" panose="020B0603020202020204" pitchFamily="34" charset="0"/>
              </a:rPr>
              <a:t>1)  Sign into SSWS </a:t>
            </a:r>
            <a:r>
              <a:rPr lang="en-US" sz="2000" dirty="0">
                <a:latin typeface="Trebuchet MS" panose="020B0603020202020204" pitchFamily="34" charset="0"/>
              </a:rPr>
              <a:t>(Page 4, Figures 2 &amp; 3)</a:t>
            </a:r>
          </a:p>
          <a:p>
            <a:pPr>
              <a:spcBef>
                <a:spcPts val="0"/>
              </a:spcBef>
            </a:pPr>
            <a:endParaRPr lang="en-US" sz="2000" dirty="0" smtClean="0">
              <a:latin typeface="Trebuchet MS" panose="020B0603020202020204" pitchFamily="34" charset="0"/>
            </a:endParaRPr>
          </a:p>
          <a:p>
            <a:pPr>
              <a:spcBef>
                <a:spcPts val="0"/>
              </a:spcBef>
            </a:pPr>
            <a:r>
              <a:rPr lang="en-US" sz="2000" dirty="0" smtClean="0">
                <a:latin typeface="Trebuchet MS" panose="020B0603020202020204" pitchFamily="34" charset="0"/>
              </a:rPr>
              <a:t>2)  Click on Special Education Proportionate Set-</a:t>
            </a:r>
          </a:p>
          <a:p>
            <a:pPr>
              <a:spcBef>
                <a:spcPts val="0"/>
              </a:spcBef>
              <a:tabLst>
                <a:tab pos="940594" algn="l"/>
              </a:tabLst>
            </a:pPr>
            <a:r>
              <a:rPr lang="en-US" sz="2000" dirty="0">
                <a:latin typeface="Trebuchet MS" panose="020B0603020202020204" pitchFamily="34" charset="0"/>
              </a:rPr>
              <a:t>	</a:t>
            </a:r>
            <a:r>
              <a:rPr lang="en-US" sz="2000" dirty="0" smtClean="0">
                <a:latin typeface="Trebuchet MS" panose="020B0603020202020204" pitchFamily="34" charset="0"/>
              </a:rPr>
              <a:t>Aside (Speed-PSA) Application </a:t>
            </a:r>
            <a:r>
              <a:rPr lang="en-US" sz="2000" dirty="0">
                <a:latin typeface="Trebuchet MS" panose="020B0603020202020204" pitchFamily="34" charset="0"/>
              </a:rPr>
              <a:t>(Page 5, Figure 4)</a:t>
            </a:r>
            <a:r>
              <a:rPr lang="en-US" sz="2000" dirty="0" smtClean="0">
                <a:latin typeface="Trebuchet MS" panose="020B0603020202020204" pitchFamily="34" charset="0"/>
              </a:rPr>
              <a:t> </a:t>
            </a:r>
          </a:p>
          <a:p>
            <a:pPr>
              <a:spcBef>
                <a:spcPts val="0"/>
              </a:spcBef>
              <a:tabLst>
                <a:tab pos="940594" algn="l"/>
              </a:tabLst>
            </a:pPr>
            <a:endParaRPr lang="en-US" sz="2000" dirty="0" smtClean="0">
              <a:latin typeface="Trebuchet MS" panose="020B0603020202020204" pitchFamily="34" charset="0"/>
            </a:endParaRPr>
          </a:p>
          <a:p>
            <a:pPr>
              <a:spcBef>
                <a:spcPts val="0"/>
              </a:spcBef>
              <a:tabLst>
                <a:tab pos="940594" algn="l"/>
              </a:tabLst>
            </a:pPr>
            <a:r>
              <a:rPr lang="en-US" sz="2000" dirty="0" smtClean="0">
                <a:latin typeface="Trebuchet MS" panose="020B0603020202020204" pitchFamily="34" charset="0"/>
              </a:rPr>
              <a:t>3)  A window will come up that indicates the date the</a:t>
            </a:r>
          </a:p>
          <a:p>
            <a:pPr>
              <a:spcBef>
                <a:spcPts val="0"/>
              </a:spcBef>
              <a:tabLst>
                <a:tab pos="940594" algn="l"/>
              </a:tabLst>
            </a:pPr>
            <a:r>
              <a:rPr lang="en-US" sz="2000" dirty="0">
                <a:latin typeface="Trebuchet MS" panose="020B0603020202020204" pitchFamily="34" charset="0"/>
              </a:rPr>
              <a:t> </a:t>
            </a:r>
            <a:r>
              <a:rPr lang="en-US" sz="2000" dirty="0" smtClean="0">
                <a:latin typeface="Trebuchet MS" panose="020B0603020202020204" pitchFamily="34" charset="0"/>
              </a:rPr>
              <a:t>             submission window will close </a:t>
            </a:r>
            <a:r>
              <a:rPr lang="en-US" sz="2000" dirty="0">
                <a:latin typeface="Trebuchet MS" panose="020B0603020202020204" pitchFamily="34" charset="0"/>
              </a:rPr>
              <a:t>(Page 5, Figure 5) </a:t>
            </a:r>
          </a:p>
          <a:p>
            <a:pPr marL="1203722" indent="342900">
              <a:spcBef>
                <a:spcPts val="0"/>
              </a:spcBef>
              <a:buClrTx/>
              <a:buFont typeface="+mj-lt"/>
              <a:buAutoNum type="alphaLcParenR"/>
              <a:tabLst>
                <a:tab pos="940594" algn="l"/>
              </a:tabLst>
            </a:pPr>
            <a:r>
              <a:rPr lang="en-US" sz="2000" dirty="0" smtClean="0">
                <a:latin typeface="Trebuchet MS" panose="020B0603020202020204" pitchFamily="34" charset="0"/>
              </a:rPr>
              <a:t>Worksheet</a:t>
            </a:r>
          </a:p>
          <a:p>
            <a:pPr marL="1203722" indent="342900">
              <a:spcBef>
                <a:spcPts val="0"/>
              </a:spcBef>
              <a:buClrTx/>
              <a:buFont typeface="+mj-lt"/>
              <a:buAutoNum type="alphaLcParenR"/>
              <a:tabLst>
                <a:tab pos="940594" algn="l"/>
                <a:tab pos="1459706" algn="l"/>
              </a:tabLst>
            </a:pPr>
            <a:r>
              <a:rPr lang="en-US" sz="2000" dirty="0" smtClean="0">
                <a:latin typeface="Trebuchet MS" panose="020B0603020202020204" pitchFamily="34" charset="0"/>
              </a:rPr>
              <a:t>Reports  </a:t>
            </a:r>
            <a:endParaRPr lang="en-US" sz="2000" dirty="0">
              <a:latin typeface="Trebuchet MS" panose="020B0603020202020204" pitchFamily="34" charset="0"/>
            </a:endParaRPr>
          </a:p>
        </p:txBody>
      </p:sp>
      <p:sp>
        <p:nvSpPr>
          <p:cNvPr id="7" name="Rectangle 6"/>
          <p:cNvSpPr/>
          <p:nvPr/>
        </p:nvSpPr>
        <p:spPr>
          <a:xfrm>
            <a:off x="190500" y="4265399"/>
            <a:ext cx="7572376" cy="207749"/>
          </a:xfrm>
          <a:prstGeom prst="rect">
            <a:avLst/>
          </a:prstGeom>
        </p:spPr>
        <p:txBody>
          <a:bodyPr wrap="square">
            <a:spAutoFit/>
          </a:bodyPr>
          <a:lstStyle/>
          <a:p>
            <a:r>
              <a:rPr lang="en-US" sz="750" b="1" dirty="0">
                <a:latin typeface="Trebuchet MS" panose="020B0603020202020204" pitchFamily="34" charset="0"/>
              </a:rPr>
              <a:t>*Proportionate Set-Aside Guidance Document, Virginia Department of Education, </a:t>
            </a:r>
            <a:r>
              <a:rPr lang="en-US" sz="750" b="1" dirty="0" smtClean="0">
                <a:latin typeface="Trebuchet MS" panose="020B0603020202020204" pitchFamily="34" charset="0"/>
              </a:rPr>
              <a:t>Individuals </a:t>
            </a:r>
            <a:r>
              <a:rPr lang="en-US" sz="750" b="1" dirty="0">
                <a:latin typeface="Trebuchet MS" panose="020B0603020202020204" pitchFamily="34" charset="0"/>
              </a:rPr>
              <a:t>with Disabilities Education Act (IDEA)</a:t>
            </a:r>
          </a:p>
        </p:txBody>
      </p:sp>
    </p:spTree>
    <p:extLst>
      <p:ext uri="{BB962C8B-B14F-4D97-AF65-F5344CB8AC3E}">
        <p14:creationId xmlns:p14="http://schemas.microsoft.com/office/powerpoint/2010/main" val="32785816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2" name="Title 1"/>
          <p:cNvSpPr>
            <a:spLocks noGrp="1"/>
          </p:cNvSpPr>
          <p:nvPr>
            <p:ph type="title"/>
          </p:nvPr>
        </p:nvSpPr>
        <p:spPr>
          <a:xfrm>
            <a:off x="1" y="0"/>
            <a:ext cx="9142412" cy="1352550"/>
          </a:xfrm>
        </p:spPr>
        <p:txBody>
          <a:bodyPr>
            <a:normAutofit fontScale="90000"/>
          </a:bodyPr>
          <a:lstStyle/>
          <a:p>
            <a:r>
              <a:rPr lang="en-US" sz="2100" dirty="0"/>
              <a:t/>
            </a:r>
            <a:br>
              <a:rPr lang="en-US" sz="2100" dirty="0"/>
            </a:br>
            <a:r>
              <a:rPr lang="en-US" sz="3600" b="1" dirty="0">
                <a:solidFill>
                  <a:srgbClr val="FF0000"/>
                </a:solidFill>
                <a:latin typeface="Trebuchet MS" panose="020B0603020202020204" pitchFamily="34" charset="0"/>
              </a:rPr>
              <a:t>Example of Proportionate Set-Aside (</a:t>
            </a:r>
            <a:r>
              <a:rPr lang="en-US" sz="3600" b="1" dirty="0" err="1">
                <a:solidFill>
                  <a:srgbClr val="FF0000"/>
                </a:solidFill>
                <a:latin typeface="Trebuchet MS" panose="020B0603020202020204" pitchFamily="34" charset="0"/>
              </a:rPr>
              <a:t>Speced</a:t>
            </a:r>
            <a:r>
              <a:rPr lang="en-US" sz="3600" b="1" dirty="0">
                <a:solidFill>
                  <a:srgbClr val="FF0000"/>
                </a:solidFill>
                <a:latin typeface="Trebuchet MS" panose="020B0603020202020204" pitchFamily="34" charset="0"/>
              </a:rPr>
              <a:t>-PSA) </a:t>
            </a:r>
            <a:r>
              <a:rPr lang="en-US" sz="3600" b="1" dirty="0" smtClean="0">
                <a:solidFill>
                  <a:srgbClr val="FF0000"/>
                </a:solidFill>
                <a:latin typeface="Trebuchet MS" panose="020B0603020202020204" pitchFamily="34" charset="0"/>
              </a:rPr>
              <a:t/>
            </a:r>
            <a:br>
              <a:rPr lang="en-US" sz="3600" b="1" dirty="0" smtClean="0">
                <a:solidFill>
                  <a:srgbClr val="FF0000"/>
                </a:solidFill>
                <a:latin typeface="Trebuchet MS" panose="020B0603020202020204" pitchFamily="34" charset="0"/>
              </a:rPr>
            </a:br>
            <a:r>
              <a:rPr lang="en-US" sz="3600" b="1" dirty="0" smtClean="0">
                <a:solidFill>
                  <a:srgbClr val="FF0000"/>
                </a:solidFill>
                <a:latin typeface="Trebuchet MS" panose="020B0603020202020204" pitchFamily="34" charset="0"/>
              </a:rPr>
              <a:t>Web-based </a:t>
            </a:r>
            <a:r>
              <a:rPr lang="en-US" sz="3600" b="1" dirty="0">
                <a:solidFill>
                  <a:srgbClr val="FF0000"/>
                </a:solidFill>
                <a:latin typeface="Trebuchet MS" panose="020B0603020202020204" pitchFamily="34" charset="0"/>
              </a:rPr>
              <a:t>Calculation Report</a:t>
            </a:r>
            <a:r>
              <a:rPr lang="en-US" dirty="0">
                <a:solidFill>
                  <a:srgbClr val="00B050"/>
                </a:solidFill>
              </a:rPr>
              <a:t/>
            </a:r>
            <a:br>
              <a:rPr lang="en-US" dirty="0">
                <a:solidFill>
                  <a:srgbClr val="00B050"/>
                </a:solidFill>
              </a:rPr>
            </a:br>
            <a:endParaRPr lang="en-US" dirty="0">
              <a:solidFill>
                <a:srgbClr val="00B050"/>
              </a:solidFill>
            </a:endParaRPr>
          </a:p>
        </p:txBody>
      </p:sp>
      <p:pic>
        <p:nvPicPr>
          <p:cNvPr id="7" name="Picture 6"/>
          <p:cNvPicPr>
            <a:picLocks noChangeAspect="1"/>
          </p:cNvPicPr>
          <p:nvPr/>
        </p:nvPicPr>
        <p:blipFill>
          <a:blip r:embed="rId3"/>
          <a:stretch>
            <a:fillRect/>
          </a:stretch>
        </p:blipFill>
        <p:spPr>
          <a:xfrm rot="356602">
            <a:off x="514424" y="1538827"/>
            <a:ext cx="8118368" cy="27788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98155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300" b="1" dirty="0" smtClean="0">
                <a:solidFill>
                  <a:srgbClr val="FF0000"/>
                </a:solidFill>
                <a:latin typeface="Trebuchet MS" panose="020B0603020202020204" pitchFamily="34" charset="0"/>
              </a:rPr>
              <a:t>PSA/Equity Services </a:t>
            </a:r>
            <a:endParaRPr lang="en-US" sz="3300" b="1" dirty="0">
              <a:solidFill>
                <a:srgbClr val="FF0000"/>
              </a:solidFill>
              <a:latin typeface="Trebuchet MS" panose="020B0603020202020204" pitchFamily="34" charset="0"/>
            </a:endParaRPr>
          </a:p>
        </p:txBody>
      </p:sp>
      <p:sp>
        <p:nvSpPr>
          <p:cNvPr id="4" name="Content Placeholder 3"/>
          <p:cNvSpPr>
            <a:spLocks noGrp="1"/>
          </p:cNvSpPr>
          <p:nvPr>
            <p:ph sz="half" idx="2"/>
          </p:nvPr>
        </p:nvSpPr>
        <p:spPr>
          <a:xfrm>
            <a:off x="4577118" y="933450"/>
            <a:ext cx="4267200" cy="2949722"/>
          </a:xfrm>
        </p:spPr>
        <p:txBody>
          <a:bodyPr/>
          <a:lstStyle/>
          <a:p>
            <a:pPr algn="ctr">
              <a:buClrTx/>
            </a:pPr>
            <a:r>
              <a:rPr lang="en-US" sz="3600" b="1" dirty="0" smtClean="0">
                <a:latin typeface="Trebuchet MS" panose="020B0603020202020204" pitchFamily="34" charset="0"/>
              </a:rPr>
              <a:t>Non-Allowed </a:t>
            </a:r>
          </a:p>
          <a:p>
            <a:pPr algn="ctr">
              <a:buClrTx/>
            </a:pPr>
            <a:r>
              <a:rPr lang="en-US" sz="3600" b="1" dirty="0" smtClean="0">
                <a:latin typeface="Trebuchet MS" panose="020B0603020202020204" pitchFamily="34" charset="0"/>
              </a:rPr>
              <a:t>and </a:t>
            </a:r>
            <a:endParaRPr lang="en-US" sz="3600" b="1" dirty="0">
              <a:latin typeface="Trebuchet MS" panose="020B0603020202020204" pitchFamily="34" charset="0"/>
            </a:endParaRPr>
          </a:p>
          <a:p>
            <a:pPr algn="ctr">
              <a:buClrTx/>
            </a:pPr>
            <a:r>
              <a:rPr lang="en-US" sz="3600" b="1" dirty="0" smtClean="0">
                <a:latin typeface="Trebuchet MS" panose="020B0603020202020204" pitchFamily="34" charset="0"/>
              </a:rPr>
              <a:t>Allowed </a:t>
            </a:r>
            <a:r>
              <a:rPr lang="en-US" sz="3600" b="1" dirty="0">
                <a:latin typeface="Trebuchet MS" panose="020B0603020202020204" pitchFamily="34" charset="0"/>
              </a:rPr>
              <a:t>Expenditures</a:t>
            </a:r>
          </a:p>
          <a:p>
            <a:pPr algn="ctr"/>
            <a:endParaRPr lang="en-US" sz="3600" dirty="0"/>
          </a:p>
        </p:txBody>
      </p:sp>
    </p:spTree>
    <p:extLst>
      <p:ext uri="{BB962C8B-B14F-4D97-AF65-F5344CB8AC3E}">
        <p14:creationId xmlns:p14="http://schemas.microsoft.com/office/powerpoint/2010/main" val="39520780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819150"/>
          </a:xfrm>
        </p:spPr>
        <p:txBody>
          <a:bodyPr/>
          <a:lstStyle/>
          <a:p>
            <a:pPr algn="ctr"/>
            <a:r>
              <a:rPr lang="en-US" sz="3200" b="1" dirty="0" smtClean="0">
                <a:solidFill>
                  <a:srgbClr val="FF0000"/>
                </a:solidFill>
                <a:latin typeface="Trebuchet MS" panose="020B0603020202020204" pitchFamily="34" charset="0"/>
              </a:rPr>
              <a:t>Non–Allowable Use of PSA Funds </a:t>
            </a:r>
            <a:endParaRPr lang="en-US" sz="3200" b="1" dirty="0">
              <a:solidFill>
                <a:srgbClr val="FF0000"/>
              </a:solidFill>
              <a:latin typeface="Trebuchet MS" panose="020B0603020202020204" pitchFamily="34" charset="0"/>
            </a:endParaRPr>
          </a:p>
        </p:txBody>
      </p:sp>
      <p:sp>
        <p:nvSpPr>
          <p:cNvPr id="4" name="Content Placeholder 3"/>
          <p:cNvSpPr>
            <a:spLocks noGrp="1"/>
          </p:cNvSpPr>
          <p:nvPr>
            <p:ph sz="half" idx="4294967295"/>
          </p:nvPr>
        </p:nvSpPr>
        <p:spPr>
          <a:xfrm>
            <a:off x="495300" y="1009650"/>
            <a:ext cx="8229600" cy="3216275"/>
          </a:xfrm>
          <a:prstGeom prst="rect">
            <a:avLst/>
          </a:prstGeom>
        </p:spPr>
        <p:txBody>
          <a:bodyPr/>
          <a:lstStyle/>
          <a:p>
            <a:r>
              <a:rPr lang="en-US" sz="1800" b="1" dirty="0" smtClean="0">
                <a:solidFill>
                  <a:schemeClr val="tx1"/>
                </a:solidFill>
                <a:latin typeface="Trebuchet MS" panose="020B0603020202020204" pitchFamily="34" charset="0"/>
              </a:rPr>
              <a:t>Funds are never given directly to the private school</a:t>
            </a:r>
          </a:p>
          <a:p>
            <a:pPr marL="771525" lvl="1" indent="-257175">
              <a:buClrTx/>
              <a:buSzPct val="103000"/>
              <a:buFont typeface="Wingdings" panose="05000000000000000000" pitchFamily="2" charset="2"/>
              <a:buChar char="ü"/>
            </a:pPr>
            <a:r>
              <a:rPr lang="en-US" sz="1800" dirty="0" smtClean="0">
                <a:solidFill>
                  <a:schemeClr val="tx1"/>
                </a:solidFill>
                <a:latin typeface="Trebuchet MS" panose="020B0603020202020204" pitchFamily="34" charset="0"/>
              </a:rPr>
              <a:t>The School division must manage funds and maintain accurate records of expenditures. </a:t>
            </a:r>
          </a:p>
          <a:p>
            <a:pPr marL="771525" lvl="1" indent="-257175">
              <a:buClrTx/>
              <a:buSzPct val="103000"/>
              <a:buFont typeface="Wingdings" panose="05000000000000000000" pitchFamily="2" charset="2"/>
              <a:buChar char="ü"/>
            </a:pPr>
            <a:r>
              <a:rPr lang="en-US" sz="1800" dirty="0" smtClean="0">
                <a:solidFill>
                  <a:schemeClr val="tx1"/>
                </a:solidFill>
                <a:latin typeface="Trebuchet MS" panose="020B0603020202020204" pitchFamily="34" charset="0"/>
              </a:rPr>
              <a:t>Cannot be used to benefit the needs of the private school or general needs of students enrolled in the private school (</a:t>
            </a:r>
            <a:r>
              <a:rPr lang="en-US" sz="1800" dirty="0">
                <a:solidFill>
                  <a:schemeClr val="tx1"/>
                </a:solidFill>
                <a:latin typeface="Trebuchet MS" panose="020B0603020202020204" pitchFamily="34" charset="0"/>
                <a:hlinkClick r:id="rId3"/>
              </a:rPr>
              <a:t>34 CFR §300.141</a:t>
            </a:r>
            <a:r>
              <a:rPr lang="en-US" sz="1800" dirty="0">
                <a:solidFill>
                  <a:schemeClr val="tx1"/>
                </a:solidFill>
                <a:latin typeface="Trebuchet MS" panose="020B0603020202020204" pitchFamily="34" charset="0"/>
              </a:rPr>
              <a:t>)</a:t>
            </a:r>
          </a:p>
          <a:p>
            <a:pPr lvl="1" indent="0">
              <a:buNone/>
            </a:pPr>
            <a:endParaRPr lang="en-US" sz="1600" dirty="0">
              <a:solidFill>
                <a:schemeClr val="tx1"/>
              </a:solidFill>
              <a:latin typeface="Trebuchet MS" panose="020B0603020202020204" pitchFamily="34" charset="0"/>
            </a:endParaRPr>
          </a:p>
          <a:p>
            <a:r>
              <a:rPr lang="en-US" sz="1800" b="1" dirty="0" smtClean="0">
                <a:solidFill>
                  <a:schemeClr val="tx1"/>
                </a:solidFill>
                <a:latin typeface="Trebuchet MS" panose="020B0603020202020204" pitchFamily="34" charset="0"/>
              </a:rPr>
              <a:t>Supplement, not supplant</a:t>
            </a:r>
          </a:p>
          <a:p>
            <a:pPr lvl="2">
              <a:buClr>
                <a:schemeClr val="tx1"/>
              </a:buClr>
              <a:buSzPct val="104000"/>
              <a:buFont typeface="Wingdings" panose="05000000000000000000" pitchFamily="2" charset="2"/>
              <a:buChar char="ü"/>
            </a:pPr>
            <a:r>
              <a:rPr lang="en-US" sz="1800" dirty="0" smtClean="0">
                <a:solidFill>
                  <a:schemeClr val="tx1"/>
                </a:solidFill>
                <a:latin typeface="Trebuchet MS" panose="020B0603020202020204" pitchFamily="34" charset="0"/>
              </a:rPr>
              <a:t>State and local funds may supplement but in no case supplant the proportionate </a:t>
            </a:r>
            <a:r>
              <a:rPr lang="en-US" dirty="0" smtClean="0">
                <a:solidFill>
                  <a:schemeClr val="tx1"/>
                </a:solidFill>
                <a:latin typeface="Trebuchet MS" panose="020B0603020202020204" pitchFamily="34" charset="0"/>
              </a:rPr>
              <a:t>amount  --i.e., cannot use state and local funds in lieu of IDEA funds </a:t>
            </a:r>
          </a:p>
          <a:p>
            <a:pPr lvl="2"/>
            <a:endParaRPr lang="en-US" dirty="0" smtClean="0">
              <a:solidFill>
                <a:schemeClr val="tx1"/>
              </a:solidFill>
            </a:endParaRPr>
          </a:p>
          <a:p>
            <a:pPr lvl="2"/>
            <a:endParaRPr lang="en-US" dirty="0" smtClean="0"/>
          </a:p>
          <a:p>
            <a:pPr marL="257175" indent="-257175">
              <a:buFont typeface="Wingdings" panose="05000000000000000000" pitchFamily="2" charset="2"/>
              <a:buChar char="ü"/>
            </a:pPr>
            <a:endParaRPr lang="en-US" dirty="0"/>
          </a:p>
        </p:txBody>
      </p:sp>
    </p:spTree>
    <p:extLst>
      <p:ext uri="{BB962C8B-B14F-4D97-AF65-F5344CB8AC3E}">
        <p14:creationId xmlns:p14="http://schemas.microsoft.com/office/powerpoint/2010/main" val="1410283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rgbClr val="FF0000"/>
                </a:solidFill>
                <a:latin typeface="Trebuchet MS" panose="020B0603020202020204" pitchFamily="34" charset="0"/>
              </a:rPr>
              <a:t>Child Find Non-allowable Expenses</a:t>
            </a:r>
            <a:endParaRPr lang="en-US" sz="3200" b="1" dirty="0">
              <a:solidFill>
                <a:srgbClr val="FF0000"/>
              </a:solidFill>
              <a:latin typeface="Trebuchet MS" panose="020B0603020202020204" pitchFamily="34" charset="0"/>
            </a:endParaRPr>
          </a:p>
        </p:txBody>
      </p:sp>
      <p:sp>
        <p:nvSpPr>
          <p:cNvPr id="4" name="Content Placeholder 3"/>
          <p:cNvSpPr>
            <a:spLocks noGrp="1"/>
          </p:cNvSpPr>
          <p:nvPr>
            <p:ph sz="half" idx="4294967295"/>
          </p:nvPr>
        </p:nvSpPr>
        <p:spPr>
          <a:xfrm>
            <a:off x="685800" y="895350"/>
            <a:ext cx="8458200" cy="3276600"/>
          </a:xfrm>
          <a:prstGeom prst="rect">
            <a:avLst/>
          </a:prstGeom>
        </p:spPr>
        <p:txBody>
          <a:bodyPr/>
          <a:lstStyle/>
          <a:p>
            <a:r>
              <a:rPr lang="en-US" sz="1800" dirty="0" smtClean="0">
                <a:solidFill>
                  <a:schemeClr val="tx1"/>
                </a:solidFill>
                <a:latin typeface="Trebuchet MS" panose="020B0603020202020204" pitchFamily="34" charset="0"/>
              </a:rPr>
              <a:t>Child Find Process Expenses </a:t>
            </a:r>
            <a:r>
              <a:rPr lang="en-US" sz="1800" u="sng" dirty="0" smtClean="0">
                <a:solidFill>
                  <a:schemeClr val="tx1"/>
                </a:solidFill>
                <a:latin typeface="Trebuchet MS" panose="020B0603020202020204" pitchFamily="34" charset="0"/>
              </a:rPr>
              <a:t>are not</a:t>
            </a:r>
            <a:r>
              <a:rPr lang="en-US" sz="1800" dirty="0" smtClean="0">
                <a:solidFill>
                  <a:schemeClr val="tx1"/>
                </a:solidFill>
                <a:latin typeface="Trebuchet MS" panose="020B0603020202020204" pitchFamily="34" charset="0"/>
              </a:rPr>
              <a:t> an allowable charge.</a:t>
            </a:r>
          </a:p>
          <a:p>
            <a:r>
              <a:rPr lang="en-US" sz="1800" dirty="0" smtClean="0">
                <a:solidFill>
                  <a:schemeClr val="tx1"/>
                </a:solidFill>
                <a:latin typeface="Trebuchet MS" panose="020B0603020202020204" pitchFamily="34" charset="0"/>
              </a:rPr>
              <a:t>This includes the cost for: </a:t>
            </a:r>
            <a:endParaRPr lang="en-US" sz="1800" dirty="0">
              <a:solidFill>
                <a:schemeClr val="tx1"/>
              </a:solidFill>
              <a:latin typeface="Trebuchet MS" panose="020B0603020202020204" pitchFamily="34" charset="0"/>
            </a:endParaRPr>
          </a:p>
          <a:p>
            <a:pPr marL="640556" indent="-292894">
              <a:buClrTx/>
              <a:buFont typeface="Wingdings" panose="05000000000000000000" pitchFamily="2" charset="2"/>
              <a:buChar char="ü"/>
            </a:pPr>
            <a:r>
              <a:rPr lang="en-US" sz="1800" dirty="0" smtClean="0">
                <a:solidFill>
                  <a:schemeClr val="tx1"/>
                </a:solidFill>
                <a:latin typeface="Trebuchet MS" panose="020B0603020202020204" pitchFamily="34" charset="0"/>
              </a:rPr>
              <a:t>Screening expenses to determine if a referral for an evaluation is indicated</a:t>
            </a:r>
          </a:p>
          <a:p>
            <a:pPr marL="640556" indent="-292894">
              <a:buClrTx/>
              <a:buFont typeface="Wingdings" panose="05000000000000000000" pitchFamily="2" charset="2"/>
              <a:buChar char="ü"/>
            </a:pPr>
            <a:r>
              <a:rPr lang="en-US" sz="1800" dirty="0" smtClean="0">
                <a:solidFill>
                  <a:schemeClr val="tx1"/>
                </a:solidFill>
                <a:latin typeface="Trebuchet MS" panose="020B0603020202020204" pitchFamily="34" charset="0"/>
              </a:rPr>
              <a:t>Evaluation expenses</a:t>
            </a:r>
          </a:p>
          <a:p>
            <a:pPr marL="640556" indent="-292894">
              <a:buClrTx/>
              <a:buFont typeface="Wingdings" panose="05000000000000000000" pitchFamily="2" charset="2"/>
              <a:buChar char="ü"/>
            </a:pPr>
            <a:r>
              <a:rPr lang="en-US" sz="1800" dirty="0" smtClean="0">
                <a:solidFill>
                  <a:schemeClr val="tx1"/>
                </a:solidFill>
                <a:latin typeface="Trebuchet MS" panose="020B0603020202020204" pitchFamily="34" charset="0"/>
              </a:rPr>
              <a:t>Staff salaries and benefits</a:t>
            </a:r>
          </a:p>
          <a:p>
            <a:pPr marL="640556" indent="-292894">
              <a:buClrTx/>
              <a:buFont typeface="Wingdings" panose="05000000000000000000" pitchFamily="2" charset="2"/>
              <a:buChar char="ü"/>
            </a:pPr>
            <a:r>
              <a:rPr lang="en-US" sz="1800" dirty="0" smtClean="0">
                <a:solidFill>
                  <a:schemeClr val="tx1"/>
                </a:solidFill>
                <a:latin typeface="Trebuchet MS" panose="020B0603020202020204" pitchFamily="34" charset="0"/>
              </a:rPr>
              <a:t>Supplies and materials </a:t>
            </a:r>
          </a:p>
          <a:p>
            <a:endParaRPr lang="en-US" dirty="0" smtClean="0"/>
          </a:p>
          <a:p>
            <a:endParaRPr lang="en-US" dirty="0"/>
          </a:p>
        </p:txBody>
      </p:sp>
    </p:spTree>
    <p:extLst>
      <p:ext uri="{BB962C8B-B14F-4D97-AF65-F5344CB8AC3E}">
        <p14:creationId xmlns:p14="http://schemas.microsoft.com/office/powerpoint/2010/main" val="8527864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rgbClr val="FF0000"/>
                </a:solidFill>
                <a:latin typeface="Trebuchet MS" panose="020B0603020202020204" pitchFamily="34" charset="0"/>
              </a:rPr>
              <a:t>Non-Allowable Use of PSA funds </a:t>
            </a:r>
            <a:endParaRPr lang="en-US" sz="3200" b="1" dirty="0">
              <a:solidFill>
                <a:srgbClr val="FF0000"/>
              </a:solidFill>
              <a:latin typeface="Trebuchet MS" panose="020B0603020202020204" pitchFamily="34" charset="0"/>
            </a:endParaRPr>
          </a:p>
        </p:txBody>
      </p:sp>
      <p:sp>
        <p:nvSpPr>
          <p:cNvPr id="4" name="Content Placeholder 3"/>
          <p:cNvSpPr>
            <a:spLocks noGrp="1"/>
          </p:cNvSpPr>
          <p:nvPr>
            <p:ph sz="half" idx="4294967295"/>
          </p:nvPr>
        </p:nvSpPr>
        <p:spPr>
          <a:xfrm>
            <a:off x="800100" y="857250"/>
            <a:ext cx="7833495" cy="3328988"/>
          </a:xfrm>
          <a:prstGeom prst="rect">
            <a:avLst/>
          </a:prstGeom>
        </p:spPr>
        <p:txBody>
          <a:bodyPr/>
          <a:lstStyle/>
          <a:p>
            <a:pPr marL="257175" indent="-257175">
              <a:buClr>
                <a:schemeClr val="tx1"/>
              </a:buClr>
              <a:buSzPct val="102000"/>
              <a:buFont typeface="Arial" panose="020B0604020202020204" pitchFamily="34" charset="0"/>
              <a:buChar char="•"/>
            </a:pPr>
            <a:r>
              <a:rPr lang="en-US" sz="1800" b="1" dirty="0" smtClean="0">
                <a:solidFill>
                  <a:schemeClr val="tx1"/>
                </a:solidFill>
                <a:latin typeface="Trebuchet MS" panose="020B0603020202020204" pitchFamily="34" charset="0"/>
              </a:rPr>
              <a:t>Child Find Costs </a:t>
            </a:r>
            <a:r>
              <a:rPr lang="en-US" sz="1800" dirty="0">
                <a:solidFill>
                  <a:schemeClr val="tx1"/>
                </a:solidFill>
                <a:latin typeface="Trebuchet MS" panose="020B0603020202020204" pitchFamily="34" charset="0"/>
              </a:rPr>
              <a:t>(</a:t>
            </a:r>
            <a:r>
              <a:rPr lang="en-US" sz="1800" dirty="0">
                <a:solidFill>
                  <a:schemeClr val="tx1"/>
                </a:solidFill>
                <a:latin typeface="Trebuchet MS" panose="020B0603020202020204" pitchFamily="34" charset="0"/>
                <a:hlinkClick r:id="rId3"/>
              </a:rPr>
              <a:t>34 CFR  § 300.131 (d))</a:t>
            </a:r>
            <a:endParaRPr lang="en-US" sz="1800" dirty="0">
              <a:solidFill>
                <a:schemeClr val="tx1"/>
              </a:solidFill>
              <a:latin typeface="Trebuchet MS" panose="020B0603020202020204" pitchFamily="34" charset="0"/>
            </a:endParaRPr>
          </a:p>
          <a:p>
            <a:pPr lvl="2">
              <a:buClr>
                <a:schemeClr val="tx1"/>
              </a:buClr>
              <a:buSzPct val="102000"/>
              <a:buFont typeface="Wingdings" panose="05000000000000000000" pitchFamily="2" charset="2"/>
              <a:buChar char="ü"/>
            </a:pPr>
            <a:r>
              <a:rPr lang="en-US" sz="1800" dirty="0" smtClean="0">
                <a:solidFill>
                  <a:schemeClr val="tx1"/>
                </a:solidFill>
                <a:latin typeface="Trebuchet MS" panose="020B0603020202020204" pitchFamily="34" charset="0"/>
              </a:rPr>
              <a:t>Administrative </a:t>
            </a:r>
            <a:r>
              <a:rPr lang="en-US" sz="1800" dirty="0">
                <a:solidFill>
                  <a:schemeClr val="tx1"/>
                </a:solidFill>
                <a:latin typeface="Trebuchet MS" panose="020B0603020202020204" pitchFamily="34" charset="0"/>
              </a:rPr>
              <a:t>costs of child find and </a:t>
            </a:r>
            <a:r>
              <a:rPr lang="en-US" sz="1800" dirty="0" smtClean="0">
                <a:solidFill>
                  <a:schemeClr val="tx1"/>
                </a:solidFill>
                <a:latin typeface="Trebuchet MS" panose="020B0603020202020204" pitchFamily="34" charset="0"/>
              </a:rPr>
              <a:t>evaluation</a:t>
            </a:r>
            <a:endParaRPr lang="en-US" sz="1800" dirty="0">
              <a:solidFill>
                <a:schemeClr val="tx1"/>
              </a:solidFill>
              <a:latin typeface="Trebuchet MS" panose="020B0603020202020204" pitchFamily="34" charset="0"/>
            </a:endParaRPr>
          </a:p>
          <a:p>
            <a:pPr lvl="2">
              <a:buClr>
                <a:schemeClr val="tx1"/>
              </a:buClr>
              <a:buSzPct val="102000"/>
              <a:buFont typeface="Wingdings" panose="05000000000000000000" pitchFamily="2" charset="2"/>
              <a:buChar char="ü"/>
            </a:pPr>
            <a:r>
              <a:rPr lang="en-US" sz="1800" dirty="0">
                <a:solidFill>
                  <a:schemeClr val="tx1"/>
                </a:solidFill>
                <a:latin typeface="Trebuchet MS" panose="020B0603020202020204" pitchFamily="34" charset="0"/>
              </a:rPr>
              <a:t>Child </a:t>
            </a:r>
            <a:r>
              <a:rPr lang="en-US" sz="1800" dirty="0" smtClean="0">
                <a:solidFill>
                  <a:schemeClr val="tx1"/>
                </a:solidFill>
                <a:latin typeface="Trebuchet MS" panose="020B0603020202020204" pitchFamily="34" charset="0"/>
              </a:rPr>
              <a:t>find program (--e.g. staff, salaries, supplies, travel)  </a:t>
            </a:r>
          </a:p>
          <a:p>
            <a:pPr lvl="2">
              <a:buClr>
                <a:schemeClr val="tx1"/>
              </a:buClr>
              <a:buSzPct val="102000"/>
              <a:buFont typeface="Wingdings" panose="05000000000000000000" pitchFamily="2" charset="2"/>
              <a:buChar char="ü"/>
            </a:pPr>
            <a:r>
              <a:rPr lang="en-US" sz="1800" dirty="0" smtClean="0">
                <a:solidFill>
                  <a:schemeClr val="tx1"/>
                </a:solidFill>
                <a:latin typeface="Trebuchet MS" panose="020B0603020202020204" pitchFamily="34" charset="0"/>
              </a:rPr>
              <a:t>Evaluations expenses</a:t>
            </a:r>
          </a:p>
          <a:p>
            <a:pPr marL="257175" indent="-257175">
              <a:buClr>
                <a:schemeClr val="tx2"/>
              </a:buClr>
              <a:buSzPct val="105000"/>
              <a:buFont typeface="Arial" panose="020B0604020202020204" pitchFamily="34" charset="0"/>
              <a:buChar char="•"/>
            </a:pPr>
            <a:r>
              <a:rPr lang="en-US" sz="1800" b="1" dirty="0" smtClean="0">
                <a:solidFill>
                  <a:schemeClr val="tx1"/>
                </a:solidFill>
                <a:latin typeface="Trebuchet MS" panose="020B0603020202020204" pitchFamily="34" charset="0"/>
              </a:rPr>
              <a:t>Cannot be used to create separate classes </a:t>
            </a:r>
            <a:r>
              <a:rPr lang="en-US" sz="1800" dirty="0">
                <a:solidFill>
                  <a:schemeClr val="tx1"/>
                </a:solidFill>
                <a:latin typeface="Trebuchet MS" panose="020B0603020202020204" pitchFamily="34" charset="0"/>
              </a:rPr>
              <a:t>(</a:t>
            </a:r>
            <a:r>
              <a:rPr lang="en-US" sz="1800" dirty="0">
                <a:solidFill>
                  <a:schemeClr val="tx1"/>
                </a:solidFill>
                <a:latin typeface="Trebuchet MS" panose="020B0603020202020204" pitchFamily="34" charset="0"/>
                <a:hlinkClick r:id="rId4"/>
              </a:rPr>
              <a:t>34 CFR § 300.143</a:t>
            </a:r>
            <a:r>
              <a:rPr lang="en-US" sz="1800" dirty="0">
                <a:solidFill>
                  <a:schemeClr val="tx1"/>
                </a:solidFill>
                <a:latin typeface="Trebuchet MS" panose="020B0603020202020204" pitchFamily="34" charset="0"/>
              </a:rPr>
              <a:t>)</a:t>
            </a:r>
          </a:p>
          <a:p>
            <a:pPr marL="257175" indent="-257175">
              <a:buClr>
                <a:schemeClr val="tx1"/>
              </a:buClr>
              <a:buSzPct val="104000"/>
              <a:buFont typeface="Arial" panose="020B0604020202020204" pitchFamily="34" charset="0"/>
              <a:buChar char="•"/>
            </a:pPr>
            <a:r>
              <a:rPr lang="en-US" sz="1800" b="1" dirty="0" smtClean="0">
                <a:solidFill>
                  <a:schemeClr val="tx1"/>
                </a:solidFill>
                <a:latin typeface="Trebuchet MS" panose="020B0603020202020204" pitchFamily="34" charset="0"/>
              </a:rPr>
              <a:t>Funds must not </a:t>
            </a:r>
            <a:r>
              <a:rPr lang="en-US" sz="1800" b="1" dirty="0">
                <a:solidFill>
                  <a:schemeClr val="tx1"/>
                </a:solidFill>
                <a:latin typeface="Trebuchet MS" panose="020B0603020202020204" pitchFamily="34" charset="0"/>
              </a:rPr>
              <a:t>benefit a private </a:t>
            </a:r>
            <a:r>
              <a:rPr lang="en-US" sz="1800" b="1" dirty="0" smtClean="0">
                <a:solidFill>
                  <a:schemeClr val="tx1"/>
                </a:solidFill>
                <a:latin typeface="Trebuchet MS" panose="020B0603020202020204" pitchFamily="34" charset="0"/>
              </a:rPr>
              <a:t>school </a:t>
            </a:r>
            <a:r>
              <a:rPr lang="en-US" sz="1800" dirty="0">
                <a:solidFill>
                  <a:schemeClr val="tx1"/>
                </a:solidFill>
                <a:latin typeface="Trebuchet MS" panose="020B0603020202020204" pitchFamily="34" charset="0"/>
                <a:hlinkClick r:id="rId4"/>
              </a:rPr>
              <a:t>(34 CFR § 300.141) </a:t>
            </a:r>
            <a:endParaRPr lang="en-US" sz="1800" dirty="0">
              <a:solidFill>
                <a:schemeClr val="tx1"/>
              </a:solidFill>
              <a:latin typeface="Trebuchet MS" panose="020B0603020202020204" pitchFamily="34" charset="0"/>
            </a:endParaRPr>
          </a:p>
          <a:p>
            <a:pPr marL="771525" lvl="1" indent="-257175">
              <a:buClr>
                <a:schemeClr val="tx1"/>
              </a:buClr>
              <a:buSzPct val="104000"/>
              <a:buFont typeface="Wingdings" panose="05000000000000000000" pitchFamily="2" charset="2"/>
              <a:buChar char="ü"/>
            </a:pPr>
            <a:r>
              <a:rPr lang="en-US" sz="1800" dirty="0" smtClean="0">
                <a:solidFill>
                  <a:schemeClr val="tx1"/>
                </a:solidFill>
                <a:latin typeface="Trebuchet MS" panose="020B0603020202020204" pitchFamily="34" charset="0"/>
              </a:rPr>
              <a:t>Repairs </a:t>
            </a:r>
            <a:r>
              <a:rPr lang="en-US" sz="1800" dirty="0">
                <a:solidFill>
                  <a:schemeClr val="tx1"/>
                </a:solidFill>
                <a:latin typeface="Trebuchet MS" panose="020B0603020202020204" pitchFamily="34" charset="0"/>
              </a:rPr>
              <a:t>of private school </a:t>
            </a:r>
            <a:r>
              <a:rPr lang="en-US" sz="1800" dirty="0" smtClean="0">
                <a:solidFill>
                  <a:schemeClr val="tx1"/>
                </a:solidFill>
                <a:latin typeface="Trebuchet MS" panose="020B0603020202020204" pitchFamily="34" charset="0"/>
              </a:rPr>
              <a:t>facilities </a:t>
            </a:r>
          </a:p>
          <a:p>
            <a:pPr marL="771525" lvl="1" indent="-257175">
              <a:buClr>
                <a:schemeClr val="tx1"/>
              </a:buClr>
              <a:buSzPct val="104000"/>
              <a:buFont typeface="Wingdings" panose="05000000000000000000" pitchFamily="2" charset="2"/>
              <a:buChar char="ü"/>
            </a:pPr>
            <a:r>
              <a:rPr lang="en-US" sz="1800" dirty="0" smtClean="0">
                <a:solidFill>
                  <a:schemeClr val="tx1"/>
                </a:solidFill>
                <a:latin typeface="Trebuchet MS" panose="020B0603020202020204" pitchFamily="34" charset="0"/>
              </a:rPr>
              <a:t>Minor </a:t>
            </a:r>
            <a:r>
              <a:rPr lang="en-US" sz="1800" dirty="0">
                <a:solidFill>
                  <a:schemeClr val="tx1"/>
                </a:solidFill>
                <a:latin typeface="Trebuchet MS" panose="020B0603020202020204" pitchFamily="34" charset="0"/>
              </a:rPr>
              <a:t>remodeling of private school facilities</a:t>
            </a:r>
          </a:p>
          <a:p>
            <a:pPr marL="771525" lvl="1" indent="-257175">
              <a:buClr>
                <a:schemeClr val="tx1"/>
              </a:buClr>
              <a:buSzPct val="104000"/>
              <a:buFont typeface="Wingdings" panose="05000000000000000000" pitchFamily="2" charset="2"/>
              <a:buChar char="ü"/>
            </a:pPr>
            <a:r>
              <a:rPr lang="en-US" sz="1800" dirty="0">
                <a:solidFill>
                  <a:schemeClr val="tx1"/>
                </a:solidFill>
                <a:latin typeface="Trebuchet MS" panose="020B0603020202020204" pitchFamily="34" charset="0"/>
              </a:rPr>
              <a:t>Construction of private school </a:t>
            </a:r>
            <a:r>
              <a:rPr lang="en-US" sz="1800" dirty="0" smtClean="0">
                <a:solidFill>
                  <a:schemeClr val="tx1"/>
                </a:solidFill>
                <a:latin typeface="Trebuchet MS" panose="020B0603020202020204" pitchFamily="34" charset="0"/>
              </a:rPr>
              <a:t>facilities</a:t>
            </a:r>
            <a:endParaRPr lang="en-US" sz="18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5276440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857250"/>
          </a:xfrm>
        </p:spPr>
        <p:txBody>
          <a:bodyPr/>
          <a:lstStyle/>
          <a:p>
            <a:r>
              <a:rPr lang="en-US" sz="2400" b="1" dirty="0" smtClean="0">
                <a:solidFill>
                  <a:srgbClr val="FF0000"/>
                </a:solidFill>
                <a:latin typeface="Trebuchet MS" panose="020B0603020202020204" pitchFamily="34" charset="0"/>
              </a:rPr>
              <a:t>Only Allowable Expenditures are included in Service Plans for Eligible Students</a:t>
            </a:r>
            <a:endParaRPr lang="en-US" sz="2400" b="1" dirty="0">
              <a:solidFill>
                <a:srgbClr val="FF0000"/>
              </a:solidFill>
              <a:latin typeface="Trebuchet MS" panose="020B0603020202020204" pitchFamily="34" charset="0"/>
            </a:endParaRPr>
          </a:p>
        </p:txBody>
      </p:sp>
      <p:sp>
        <p:nvSpPr>
          <p:cNvPr id="4" name="Content Placeholder 3"/>
          <p:cNvSpPr>
            <a:spLocks noGrp="1"/>
          </p:cNvSpPr>
          <p:nvPr>
            <p:ph sz="half" idx="4294967295"/>
          </p:nvPr>
        </p:nvSpPr>
        <p:spPr>
          <a:xfrm>
            <a:off x="819149" y="1009650"/>
            <a:ext cx="7505700" cy="3219450"/>
          </a:xfrm>
          <a:prstGeom prst="rect">
            <a:avLst/>
          </a:prstGeom>
        </p:spPr>
        <p:txBody>
          <a:bodyPr/>
          <a:lstStyle/>
          <a:p>
            <a:r>
              <a:rPr lang="en-US" sz="1600" dirty="0" smtClean="0">
                <a:solidFill>
                  <a:schemeClr val="tx1"/>
                </a:solidFill>
                <a:latin typeface="Trebuchet MS" panose="020B0603020202020204" pitchFamily="34" charset="0"/>
              </a:rPr>
              <a:t>A service </a:t>
            </a:r>
            <a:r>
              <a:rPr lang="en-US" sz="1600" dirty="0">
                <a:solidFill>
                  <a:schemeClr val="tx1"/>
                </a:solidFill>
                <a:latin typeface="Trebuchet MS" panose="020B0603020202020204" pitchFamily="34" charset="0"/>
              </a:rPr>
              <a:t>plan must be developed and implemented for each private school child with a </a:t>
            </a:r>
            <a:r>
              <a:rPr lang="en-US" sz="1600" dirty="0" smtClean="0">
                <a:solidFill>
                  <a:schemeClr val="tx1"/>
                </a:solidFill>
                <a:latin typeface="Trebuchet MS" panose="020B0603020202020204" pitchFamily="34" charset="0"/>
              </a:rPr>
              <a:t>disability, whose parents accept services.</a:t>
            </a:r>
          </a:p>
          <a:p>
            <a:pPr marL="257175" indent="-257175">
              <a:buClr>
                <a:schemeClr val="tx2"/>
              </a:buClr>
              <a:buSzPct val="104000"/>
              <a:buFont typeface="Arial" panose="020B0604020202020204" pitchFamily="34" charset="0"/>
              <a:buChar char="•"/>
            </a:pPr>
            <a:r>
              <a:rPr lang="en-US" sz="1600" dirty="0" smtClean="0">
                <a:solidFill>
                  <a:schemeClr val="tx1"/>
                </a:solidFill>
                <a:latin typeface="Trebuchet MS" panose="020B0603020202020204" pitchFamily="34" charset="0"/>
              </a:rPr>
              <a:t>The Service Plan must include</a:t>
            </a:r>
          </a:p>
          <a:p>
            <a:pPr marL="771525" lvl="1" indent="-257175">
              <a:buClr>
                <a:schemeClr val="tx2"/>
              </a:buClr>
              <a:buSzPct val="104000"/>
              <a:buFont typeface="Wingdings" panose="05000000000000000000" pitchFamily="2" charset="2"/>
              <a:buChar char="ü"/>
            </a:pPr>
            <a:r>
              <a:rPr lang="en-US" sz="1600" dirty="0" smtClean="0">
                <a:solidFill>
                  <a:schemeClr val="tx1"/>
                </a:solidFill>
                <a:latin typeface="Trebuchet MS" panose="020B0603020202020204" pitchFamily="34" charset="0"/>
              </a:rPr>
              <a:t>A description of the specific services provided by the school division and,</a:t>
            </a:r>
          </a:p>
          <a:p>
            <a:pPr marL="771525" lvl="1" indent="-257175">
              <a:buClr>
                <a:schemeClr val="tx2"/>
              </a:buClr>
              <a:buSzPct val="104000"/>
              <a:buFont typeface="Wingdings" panose="05000000000000000000" pitchFamily="2" charset="2"/>
              <a:buChar char="ü"/>
            </a:pPr>
            <a:r>
              <a:rPr lang="en-US" sz="1600" dirty="0" smtClean="0">
                <a:solidFill>
                  <a:schemeClr val="tx1"/>
                </a:solidFill>
                <a:latin typeface="Trebuchet MS" panose="020B0603020202020204" pitchFamily="34" charset="0"/>
              </a:rPr>
              <a:t>Where the services will be provided and transportation details, if needed</a:t>
            </a:r>
          </a:p>
          <a:p>
            <a:r>
              <a:rPr lang="en-US" sz="1600" b="1" dirty="0" smtClean="0">
                <a:solidFill>
                  <a:schemeClr val="tx1"/>
                </a:solidFill>
                <a:effectLst>
                  <a:outerShdw blurRad="38100" dist="38100" dir="2700000" algn="tl">
                    <a:srgbClr val="000000">
                      <a:alpha val="43137"/>
                    </a:srgbClr>
                  </a:outerShdw>
                </a:effectLst>
                <a:latin typeface="Trebuchet MS" panose="020B0603020202020204" pitchFamily="34" charset="0"/>
              </a:rPr>
              <a:t>The allowable direct and indirect services in the Service Plan must be allowable PSA expenditures. </a:t>
            </a:r>
            <a:endParaRPr lang="en-US" sz="1600" b="1" dirty="0">
              <a:solidFill>
                <a:schemeClr val="tx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4661433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96899" cy="997526"/>
          </a:xfrm>
        </p:spPr>
        <p:txBody>
          <a:bodyPr>
            <a:noAutofit/>
          </a:bodyPr>
          <a:lstStyle/>
          <a:p>
            <a:r>
              <a:rPr lang="en-US" sz="2000" b="1" dirty="0" smtClean="0">
                <a:solidFill>
                  <a:srgbClr val="FF0000"/>
                </a:solidFill>
                <a:latin typeface="Trebuchet MS" panose="020B0603020202020204" pitchFamily="34" charset="0"/>
              </a:rPr>
              <a:t>I</a:t>
            </a:r>
            <a:br>
              <a:rPr lang="en-US" sz="2000" b="1" dirty="0" smtClean="0">
                <a:solidFill>
                  <a:srgbClr val="FF0000"/>
                </a:solidFill>
                <a:latin typeface="Trebuchet MS" panose="020B0603020202020204" pitchFamily="34" charset="0"/>
              </a:rPr>
            </a:br>
            <a:r>
              <a:rPr lang="en-US" sz="2000" b="1" dirty="0">
                <a:solidFill>
                  <a:srgbClr val="FF0000"/>
                </a:solidFill>
                <a:latin typeface="Trebuchet MS" panose="020B0603020202020204" pitchFamily="34" charset="0"/>
              </a:rPr>
              <a:t>S</a:t>
            </a:r>
            <a:r>
              <a:rPr lang="en-US" sz="2000" b="1" dirty="0" smtClean="0">
                <a:solidFill>
                  <a:srgbClr val="FF0000"/>
                </a:solidFill>
                <a:latin typeface="Trebuchet MS" panose="020B0603020202020204" pitchFamily="34" charset="0"/>
              </a:rPr>
              <a:t>EA Part B Allocation Award Cycle: </a:t>
            </a:r>
            <a:br>
              <a:rPr lang="en-US" sz="2000" b="1" dirty="0" smtClean="0">
                <a:solidFill>
                  <a:srgbClr val="FF0000"/>
                </a:solidFill>
                <a:latin typeface="Trebuchet MS" panose="020B0603020202020204" pitchFamily="34" charset="0"/>
              </a:rPr>
            </a:br>
            <a:r>
              <a:rPr lang="en-US" sz="2000" b="1" dirty="0" smtClean="0">
                <a:solidFill>
                  <a:srgbClr val="FF0000"/>
                </a:solidFill>
                <a:latin typeface="Trebuchet MS" panose="020B0603020202020204" pitchFamily="34" charset="0"/>
              </a:rPr>
              <a:t>Annually LEAs receive new allocations that must be encumbered by September 30th of the next year of an award period </a:t>
            </a:r>
            <a:r>
              <a:rPr lang="en-US" b="1" dirty="0" smtClean="0">
                <a:solidFill>
                  <a:srgbClr val="FF0000"/>
                </a:solidFill>
                <a:latin typeface="Trebuchet MS" panose="020B0603020202020204" pitchFamily="34" charset="0"/>
              </a:rPr>
              <a:t/>
            </a:r>
            <a:br>
              <a:rPr lang="en-US" b="1" dirty="0" smtClean="0">
                <a:solidFill>
                  <a:srgbClr val="FF0000"/>
                </a:solidFill>
                <a:latin typeface="Trebuchet MS" panose="020B0603020202020204" pitchFamily="34" charset="0"/>
              </a:rPr>
            </a:br>
            <a:r>
              <a:rPr lang="en-US" b="1" dirty="0" smtClean="0">
                <a:solidFill>
                  <a:srgbClr val="FF0000"/>
                </a:solidFill>
                <a:latin typeface="Trebuchet MS" panose="020B0603020202020204" pitchFamily="34" charset="0"/>
              </a:rPr>
              <a:t> </a:t>
            </a:r>
            <a:endParaRPr lang="en-US" b="1" dirty="0">
              <a:solidFill>
                <a:srgbClr val="FF0000"/>
              </a:solidFill>
              <a:latin typeface="Trebuchet MS" panose="020B0603020202020204" pitchFamily="34" charset="0"/>
            </a:endParaRPr>
          </a:p>
        </p:txBody>
      </p:sp>
      <p:pic>
        <p:nvPicPr>
          <p:cNvPr id="3" name="Picture 2"/>
          <p:cNvPicPr>
            <a:picLocks noChangeAspect="1"/>
          </p:cNvPicPr>
          <p:nvPr/>
        </p:nvPicPr>
        <p:blipFill>
          <a:blip r:embed="rId3"/>
          <a:stretch>
            <a:fillRect/>
          </a:stretch>
        </p:blipFill>
        <p:spPr>
          <a:xfrm>
            <a:off x="1914144" y="1048713"/>
            <a:ext cx="6885105" cy="3142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ight Arrow 5"/>
          <p:cNvSpPr/>
          <p:nvPr/>
        </p:nvSpPr>
        <p:spPr>
          <a:xfrm>
            <a:off x="78286" y="1781752"/>
            <a:ext cx="1704683" cy="484886"/>
          </a:xfrm>
          <a:prstGeom prst="rightArrow">
            <a:avLst/>
          </a:prstGeom>
          <a:solidFill>
            <a:srgbClr val="FF0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Trebuchet MS" panose="020B0603020202020204" pitchFamily="34" charset="0"/>
              </a:rPr>
              <a:t>10/2019-9/2021</a:t>
            </a:r>
            <a:endParaRPr lang="en-US" sz="1200" b="1" dirty="0">
              <a:solidFill>
                <a:schemeClr val="tx1"/>
              </a:solidFill>
              <a:latin typeface="Trebuchet MS" panose="020B0603020202020204" pitchFamily="34" charset="0"/>
            </a:endParaRPr>
          </a:p>
        </p:txBody>
      </p:sp>
      <p:sp>
        <p:nvSpPr>
          <p:cNvPr id="7" name="Right Arrow 6"/>
          <p:cNvSpPr/>
          <p:nvPr/>
        </p:nvSpPr>
        <p:spPr>
          <a:xfrm>
            <a:off x="78286" y="2343624"/>
            <a:ext cx="1721156" cy="488490"/>
          </a:xfrm>
          <a:prstGeom prst="rightArrow">
            <a:avLst/>
          </a:prstGeom>
          <a:solidFill>
            <a:srgbClr val="FF0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Trebuchet MS" panose="020B0603020202020204" pitchFamily="34" charset="0"/>
              </a:rPr>
              <a:t>10/2020-9/2022</a:t>
            </a:r>
            <a:endParaRPr lang="en-US" sz="1200" b="1" dirty="0">
              <a:solidFill>
                <a:schemeClr val="tx1"/>
              </a:solidFill>
              <a:latin typeface="Trebuchet MS" panose="020B0603020202020204" pitchFamily="34" charset="0"/>
            </a:endParaRPr>
          </a:p>
        </p:txBody>
      </p:sp>
      <p:sp>
        <p:nvSpPr>
          <p:cNvPr id="8" name="Right Arrow 7"/>
          <p:cNvSpPr/>
          <p:nvPr/>
        </p:nvSpPr>
        <p:spPr>
          <a:xfrm>
            <a:off x="78286" y="2896626"/>
            <a:ext cx="1732035" cy="487550"/>
          </a:xfrm>
          <a:prstGeom prst="rightArrow">
            <a:avLst/>
          </a:prstGeom>
          <a:solidFill>
            <a:srgbClr val="FF0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Trebuchet MS" panose="020B0603020202020204" pitchFamily="34" charset="0"/>
              </a:rPr>
              <a:t>10/2021-9/2023</a:t>
            </a:r>
            <a:endParaRPr lang="en-US" sz="1200" b="1" dirty="0">
              <a:solidFill>
                <a:schemeClr val="tx1"/>
              </a:solidFill>
              <a:latin typeface="Trebuchet MS" panose="020B0603020202020204" pitchFamily="34" charset="0"/>
            </a:endParaRPr>
          </a:p>
        </p:txBody>
      </p:sp>
      <p:sp>
        <p:nvSpPr>
          <p:cNvPr id="9" name="Right Arrow 8"/>
          <p:cNvSpPr/>
          <p:nvPr/>
        </p:nvSpPr>
        <p:spPr>
          <a:xfrm>
            <a:off x="51837" y="3502842"/>
            <a:ext cx="1784934" cy="437946"/>
          </a:xfrm>
          <a:prstGeom prst="rightArrow">
            <a:avLst/>
          </a:prstGeom>
          <a:solidFill>
            <a:srgbClr val="FF0000"/>
          </a:solid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Trebuchet MS" panose="020B0603020202020204" pitchFamily="34" charset="0"/>
              </a:rPr>
              <a:t>10/2022-9/2024</a:t>
            </a:r>
            <a:endParaRPr lang="en-US" sz="1200" b="1" dirty="0">
              <a:solidFill>
                <a:schemeClr val="tx1"/>
              </a:solidFill>
              <a:latin typeface="Trebuchet MS" panose="020B0603020202020204" pitchFamily="34" charset="0"/>
            </a:endParaRPr>
          </a:p>
        </p:txBody>
      </p:sp>
      <p:sp>
        <p:nvSpPr>
          <p:cNvPr id="10" name="TextBox 9"/>
          <p:cNvSpPr txBox="1"/>
          <p:nvPr/>
        </p:nvSpPr>
        <p:spPr>
          <a:xfrm>
            <a:off x="6965" y="1070909"/>
            <a:ext cx="1837510" cy="646331"/>
          </a:xfrm>
          <a:prstGeom prst="rect">
            <a:avLst/>
          </a:prstGeom>
          <a:noFill/>
        </p:spPr>
        <p:txBody>
          <a:bodyPr wrap="square" rtlCol="0">
            <a:spAutoFit/>
          </a:bodyPr>
          <a:lstStyle/>
          <a:p>
            <a:r>
              <a:rPr lang="en-US" sz="1200" b="1" dirty="0" smtClean="0">
                <a:latin typeface="Trebuchet MS" panose="020B0603020202020204" pitchFamily="34" charset="0"/>
              </a:rPr>
              <a:t>* “FFY” means Federal Fiscal Year – October 1 – September 30 </a:t>
            </a:r>
            <a:endParaRPr lang="en-US" sz="1200" b="1" dirty="0">
              <a:latin typeface="Trebuchet MS" panose="020B0603020202020204" pitchFamily="34" charset="0"/>
            </a:endParaRPr>
          </a:p>
        </p:txBody>
      </p:sp>
      <p:sp>
        <p:nvSpPr>
          <p:cNvPr id="12" name="Rectangle 11"/>
          <p:cNvSpPr/>
          <p:nvPr/>
        </p:nvSpPr>
        <p:spPr>
          <a:xfrm>
            <a:off x="838200" y="4239986"/>
            <a:ext cx="7758848" cy="246221"/>
          </a:xfrm>
          <a:prstGeom prst="rect">
            <a:avLst/>
          </a:prstGeom>
        </p:spPr>
        <p:txBody>
          <a:bodyPr wrap="square">
            <a:spAutoFit/>
          </a:bodyPr>
          <a:lstStyle/>
          <a:p>
            <a:r>
              <a:rPr lang="en-US" sz="1000" b="1" dirty="0">
                <a:latin typeface="Trebuchet MS" panose="020B0603020202020204" pitchFamily="34" charset="0"/>
              </a:rPr>
              <a:t>Virginia’s fiscal year is July – June – this slide shows the relationship for planning between the state and federal fiscal periods</a:t>
            </a:r>
            <a:endParaRPr lang="en-US" sz="1000" dirty="0"/>
          </a:p>
        </p:txBody>
      </p:sp>
    </p:spTree>
    <p:extLst>
      <p:ext uri="{BB962C8B-B14F-4D97-AF65-F5344CB8AC3E}">
        <p14:creationId xmlns:p14="http://schemas.microsoft.com/office/powerpoint/2010/main" val="3864196427"/>
      </p:ext>
    </p:extLst>
  </p:cSld>
  <p:clrMapOvr>
    <a:masterClrMapping/>
  </p:clrMapOvr>
  <p:transition spd="slow">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rebuchet MS" panose="020B0603020202020204" pitchFamily="34" charset="0"/>
              </a:rPr>
              <a:t>Allowable Cost for Services* </a:t>
            </a:r>
            <a:endParaRPr lang="en-US" b="1" dirty="0">
              <a:solidFill>
                <a:srgbClr val="FF0000"/>
              </a:solidFill>
              <a:latin typeface="Trebuchet MS" panose="020B0603020202020204" pitchFamily="34" charset="0"/>
            </a:endParaRPr>
          </a:p>
        </p:txBody>
      </p:sp>
      <p:sp>
        <p:nvSpPr>
          <p:cNvPr id="4" name="Content Placeholder 3"/>
          <p:cNvSpPr>
            <a:spLocks noGrp="1"/>
          </p:cNvSpPr>
          <p:nvPr>
            <p:ph sz="half" idx="4294967295"/>
          </p:nvPr>
        </p:nvSpPr>
        <p:spPr>
          <a:xfrm>
            <a:off x="0" y="885825"/>
            <a:ext cx="8763000" cy="3435350"/>
          </a:xfrm>
          <a:prstGeom prst="rect">
            <a:avLst/>
          </a:prstGeom>
        </p:spPr>
        <p:txBody>
          <a:bodyPr/>
          <a:lstStyle/>
          <a:p>
            <a:pPr marL="771525" lvl="1" indent="-257175">
              <a:buClrTx/>
              <a:buFont typeface="Wingdings" panose="05000000000000000000" pitchFamily="2" charset="2"/>
              <a:buChar char="q"/>
            </a:pPr>
            <a:endParaRPr lang="en-US" sz="2400" b="1" dirty="0">
              <a:solidFill>
                <a:schemeClr val="tx2"/>
              </a:solidFill>
              <a:latin typeface="Georgia" panose="02040502050405020303" pitchFamily="18" charset="0"/>
            </a:endParaRPr>
          </a:p>
          <a:p>
            <a:pPr marL="857250" lvl="1" indent="-342900">
              <a:buClrTx/>
              <a:buFont typeface="Wingdings" panose="05000000000000000000" pitchFamily="2" charset="2"/>
              <a:buChar char="ü"/>
            </a:pPr>
            <a:r>
              <a:rPr lang="en-US" sz="2400" b="1" dirty="0">
                <a:solidFill>
                  <a:schemeClr val="tx2"/>
                </a:solidFill>
                <a:latin typeface="Trebuchet MS" panose="020B0603020202020204" pitchFamily="34" charset="0"/>
              </a:rPr>
              <a:t>Direct Services</a:t>
            </a:r>
          </a:p>
          <a:p>
            <a:pPr marL="1028700" lvl="1" indent="-342900">
              <a:buClrTx/>
              <a:buFont typeface="Wingdings" panose="05000000000000000000" pitchFamily="2" charset="2"/>
              <a:buChar char="ü"/>
            </a:pPr>
            <a:endParaRPr lang="en-US" sz="2400" b="1" dirty="0">
              <a:solidFill>
                <a:schemeClr val="tx2"/>
              </a:solidFill>
              <a:latin typeface="Trebuchet MS" panose="020B0603020202020204" pitchFamily="34" charset="0"/>
            </a:endParaRPr>
          </a:p>
          <a:p>
            <a:pPr marL="857250" lvl="1" indent="-342900">
              <a:buClrTx/>
              <a:buFont typeface="Wingdings" panose="05000000000000000000" pitchFamily="2" charset="2"/>
              <a:buChar char="ü"/>
            </a:pPr>
            <a:r>
              <a:rPr lang="en-US" sz="2400" b="1" dirty="0">
                <a:solidFill>
                  <a:schemeClr val="tx2"/>
                </a:solidFill>
                <a:latin typeface="Trebuchet MS" panose="020B0603020202020204" pitchFamily="34" charset="0"/>
              </a:rPr>
              <a:t>Indirect Services</a:t>
            </a:r>
          </a:p>
          <a:p>
            <a:pPr marL="990600" lvl="2" indent="-214313">
              <a:buClrTx/>
              <a:buFont typeface="Wingdings" panose="05000000000000000000" pitchFamily="2" charset="2"/>
              <a:buChar char="ü"/>
            </a:pPr>
            <a:endParaRPr lang="en-US" sz="2400" b="1" dirty="0">
              <a:solidFill>
                <a:schemeClr val="tx2"/>
              </a:solidFill>
              <a:latin typeface="Georgia" panose="02040502050405020303" pitchFamily="18" charset="0"/>
            </a:endParaRPr>
          </a:p>
          <a:p>
            <a:pPr marL="990600" lvl="2" indent="-214313">
              <a:buClrTx/>
              <a:buFont typeface="Wingdings" panose="05000000000000000000" pitchFamily="2" charset="2"/>
              <a:buChar char="ü"/>
            </a:pPr>
            <a:endParaRPr lang="en-US" sz="2400" b="1" dirty="0">
              <a:solidFill>
                <a:schemeClr val="tx2"/>
              </a:solidFill>
              <a:latin typeface="Georgia" panose="02040502050405020303" pitchFamily="18" charset="0"/>
            </a:endParaRPr>
          </a:p>
          <a:p>
            <a:pPr lvl="2" indent="0">
              <a:buClrTx/>
              <a:buNone/>
            </a:pPr>
            <a:endParaRPr lang="en-US" sz="2400" b="1" dirty="0">
              <a:solidFill>
                <a:schemeClr val="tx2"/>
              </a:solidFill>
              <a:latin typeface="Georgia" panose="02040502050405020303" pitchFamily="18" charset="0"/>
            </a:endParaRPr>
          </a:p>
          <a:p>
            <a:r>
              <a:rPr lang="en-US" sz="1350" dirty="0">
                <a:latin typeface="Trebuchet MS" panose="020B0603020202020204" pitchFamily="34" charset="0"/>
                <a:cs typeface="Courier New" panose="02070309020205020404" pitchFamily="49" charset="0"/>
              </a:rPr>
              <a:t>*</a:t>
            </a:r>
            <a:r>
              <a:rPr lang="en-US" sz="1350" dirty="0">
                <a:latin typeface="Trebuchet MS" panose="020B0603020202020204" pitchFamily="34" charset="0"/>
                <a:cs typeface="Courier New" panose="02070309020205020404" pitchFamily="49" charset="0"/>
                <a:hlinkClick r:id="rId3"/>
              </a:rPr>
              <a:t>34 CFR §§ 300.137-300.144</a:t>
            </a:r>
            <a:endParaRPr lang="en-US" sz="1350" dirty="0">
              <a:latin typeface="Trebuchet MS" panose="020B0603020202020204" pitchFamily="34" charset="0"/>
              <a:cs typeface="Courier New" panose="02070309020205020404" pitchFamily="49" charset="0"/>
            </a:endParaRPr>
          </a:p>
        </p:txBody>
      </p:sp>
    </p:spTree>
    <p:extLst>
      <p:ext uri="{BB962C8B-B14F-4D97-AF65-F5344CB8AC3E}">
        <p14:creationId xmlns:p14="http://schemas.microsoft.com/office/powerpoint/2010/main" val="1772735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rebuchet MS" panose="020B0603020202020204" pitchFamily="34" charset="0"/>
              </a:rPr>
              <a:t>Allowable Use of PSA Funds </a:t>
            </a:r>
            <a:r>
              <a:rPr lang="en-US" sz="1050" b="1" dirty="0">
                <a:solidFill>
                  <a:srgbClr val="FF0000"/>
                </a:solidFill>
                <a:latin typeface="Trebuchet MS" panose="020B0603020202020204" pitchFamily="34" charset="0"/>
              </a:rPr>
              <a:t>  </a:t>
            </a:r>
          </a:p>
        </p:txBody>
      </p:sp>
      <p:sp>
        <p:nvSpPr>
          <p:cNvPr id="4" name="Content Placeholder 3"/>
          <p:cNvSpPr>
            <a:spLocks noGrp="1"/>
          </p:cNvSpPr>
          <p:nvPr>
            <p:ph sz="half" idx="4294967295"/>
          </p:nvPr>
        </p:nvSpPr>
        <p:spPr>
          <a:xfrm>
            <a:off x="342900" y="1047751"/>
            <a:ext cx="8572500" cy="3086100"/>
          </a:xfrm>
          <a:prstGeom prst="rect">
            <a:avLst/>
          </a:prstGeom>
        </p:spPr>
        <p:txBody>
          <a:bodyPr/>
          <a:lstStyle/>
          <a:p>
            <a:pPr>
              <a:spcBef>
                <a:spcPts val="900"/>
              </a:spcBef>
              <a:buClr>
                <a:schemeClr val="tx2"/>
              </a:buClr>
              <a:buSzPct val="104000"/>
            </a:pPr>
            <a:r>
              <a:rPr lang="en-US" sz="1800" b="1" dirty="0">
                <a:latin typeface="Trebuchet MS" panose="020B0603020202020204" pitchFamily="34" charset="0"/>
              </a:rPr>
              <a:t>Direct services </a:t>
            </a:r>
          </a:p>
          <a:p>
            <a:pPr marL="771525" lvl="1" indent="-257175">
              <a:spcBef>
                <a:spcPts val="900"/>
              </a:spcBef>
              <a:buClr>
                <a:schemeClr val="tx2"/>
              </a:buClr>
              <a:buSzPct val="104000"/>
              <a:buFont typeface="Arial" panose="020B0604020202020204" pitchFamily="34" charset="0"/>
              <a:buChar char="•"/>
            </a:pPr>
            <a:r>
              <a:rPr lang="en-US" sz="1800" dirty="0">
                <a:solidFill>
                  <a:schemeClr val="tx1"/>
                </a:solidFill>
                <a:latin typeface="Trebuchet MS" panose="020B0603020202020204" pitchFamily="34" charset="0"/>
              </a:rPr>
              <a:t>Must benefit only eligible students who are privately enrolled </a:t>
            </a:r>
            <a:r>
              <a:rPr lang="en-US" sz="750" dirty="0">
                <a:solidFill>
                  <a:schemeClr val="tx1"/>
                </a:solidFill>
                <a:latin typeface="Trebuchet MS" panose="020B0603020202020204" pitchFamily="34" charset="0"/>
              </a:rPr>
              <a:t>(</a:t>
            </a:r>
            <a:r>
              <a:rPr lang="en-US" sz="750" dirty="0">
                <a:solidFill>
                  <a:schemeClr val="tx1"/>
                </a:solidFill>
                <a:latin typeface="Trebuchet MS" panose="020B0603020202020204" pitchFamily="34" charset="0"/>
                <a:hlinkClick r:id="rId3"/>
              </a:rPr>
              <a:t>34 CFR § 300.141</a:t>
            </a:r>
            <a:r>
              <a:rPr lang="en-US" sz="750" dirty="0">
                <a:solidFill>
                  <a:schemeClr val="tx1"/>
                </a:solidFill>
                <a:latin typeface="Trebuchet MS" panose="020B0603020202020204" pitchFamily="34" charset="0"/>
              </a:rPr>
              <a:t>)</a:t>
            </a:r>
          </a:p>
          <a:p>
            <a:pPr lvl="1" indent="0">
              <a:spcBef>
                <a:spcPts val="900"/>
              </a:spcBef>
              <a:buClr>
                <a:schemeClr val="tx2"/>
              </a:buClr>
              <a:buSzPct val="104000"/>
              <a:buNone/>
            </a:pPr>
            <a:endParaRPr lang="en-US" sz="675" dirty="0">
              <a:solidFill>
                <a:schemeClr val="tx1"/>
              </a:solidFill>
              <a:latin typeface="Trebuchet MS" panose="020B0603020202020204" pitchFamily="34" charset="0"/>
            </a:endParaRPr>
          </a:p>
          <a:p>
            <a:pPr marL="771525" lvl="1" indent="-257175">
              <a:buClr>
                <a:schemeClr val="tx2"/>
              </a:buClr>
              <a:buSzPct val="104000"/>
              <a:buFont typeface="Arial" panose="020B0604020202020204" pitchFamily="34" charset="0"/>
              <a:buChar char="•"/>
            </a:pPr>
            <a:r>
              <a:rPr lang="en-US" sz="1800" dirty="0">
                <a:solidFill>
                  <a:schemeClr val="tx1"/>
                </a:solidFill>
                <a:latin typeface="Trebuchet MS" panose="020B0603020202020204" pitchFamily="34" charset="0"/>
              </a:rPr>
              <a:t>Use of Personnel </a:t>
            </a:r>
            <a:r>
              <a:rPr lang="en-US" sz="750" dirty="0">
                <a:solidFill>
                  <a:schemeClr val="tx1"/>
                </a:solidFill>
                <a:latin typeface="Trebuchet MS" panose="020B0603020202020204" pitchFamily="34" charset="0"/>
              </a:rPr>
              <a:t>(</a:t>
            </a:r>
            <a:r>
              <a:rPr lang="en-US" sz="750" dirty="0">
                <a:solidFill>
                  <a:schemeClr val="tx1"/>
                </a:solidFill>
                <a:latin typeface="Trebuchet MS" panose="020B0603020202020204" pitchFamily="34" charset="0"/>
                <a:hlinkClick r:id="rId3"/>
              </a:rPr>
              <a:t>34 CFR § 300.14</a:t>
            </a:r>
            <a:r>
              <a:rPr lang="en-US" sz="750" dirty="0">
                <a:solidFill>
                  <a:schemeClr val="tx1"/>
                </a:solidFill>
                <a:latin typeface="Trebuchet MS" panose="020B0603020202020204" pitchFamily="34" charset="0"/>
              </a:rPr>
              <a:t>2)</a:t>
            </a:r>
          </a:p>
          <a:p>
            <a:pPr marL="1033463" lvl="2" indent="-257175">
              <a:buClr>
                <a:schemeClr val="tx2"/>
              </a:buClr>
              <a:buSzPct val="104000"/>
              <a:buFont typeface="Wingdings" panose="05000000000000000000" pitchFamily="2" charset="2"/>
              <a:buChar char="ü"/>
            </a:pPr>
            <a:r>
              <a:rPr lang="en-US" sz="1500" dirty="0">
                <a:solidFill>
                  <a:schemeClr val="tx1"/>
                </a:solidFill>
                <a:latin typeface="Trebuchet MS" panose="020B0603020202020204" pitchFamily="34" charset="0"/>
              </a:rPr>
              <a:t>Can make public school personnel available in facilities other than public facilities  </a:t>
            </a:r>
          </a:p>
          <a:p>
            <a:pPr lvl="2">
              <a:buClr>
                <a:schemeClr val="tx2"/>
              </a:buClr>
              <a:buSzPct val="104000"/>
            </a:pPr>
            <a:endParaRPr lang="en-US" dirty="0" smtClean="0">
              <a:solidFill>
                <a:schemeClr val="tx1"/>
              </a:solidFill>
              <a:latin typeface="Trebuchet MS" panose="020B0603020202020204" pitchFamily="34" charset="0"/>
            </a:endParaRPr>
          </a:p>
          <a:p>
            <a:pPr lvl="3">
              <a:buClr>
                <a:schemeClr val="tx1"/>
              </a:buClr>
              <a:buFont typeface="Wingdings" panose="05000000000000000000" pitchFamily="2" charset="2"/>
              <a:buChar char="ü"/>
            </a:pPr>
            <a:r>
              <a:rPr lang="en-US" sz="1500" dirty="0">
                <a:solidFill>
                  <a:schemeClr val="tx1"/>
                </a:solidFill>
                <a:latin typeface="Trebuchet MS" panose="020B0603020202020204" pitchFamily="34" charset="0"/>
              </a:rPr>
              <a:t>Can pay a private school employee to provide services, if qualified, outside of his or her regular hours of duty and only if under public supervision and control</a:t>
            </a:r>
          </a:p>
        </p:txBody>
      </p:sp>
    </p:spTree>
    <p:extLst>
      <p:ext uri="{BB962C8B-B14F-4D97-AF65-F5344CB8AC3E}">
        <p14:creationId xmlns:p14="http://schemas.microsoft.com/office/powerpoint/2010/main" val="34408140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rebuchet MS" panose="020B0603020202020204" pitchFamily="34" charset="0"/>
              </a:rPr>
              <a:t>Allowable Use of PSA Funds </a:t>
            </a:r>
            <a:endParaRPr lang="en-US" sz="1050" b="1" dirty="0">
              <a:solidFill>
                <a:srgbClr val="FF0000"/>
              </a:solidFill>
              <a:latin typeface="Trebuchet MS" panose="020B0603020202020204" pitchFamily="34" charset="0"/>
            </a:endParaRPr>
          </a:p>
        </p:txBody>
      </p:sp>
      <p:sp>
        <p:nvSpPr>
          <p:cNvPr id="4" name="Content Placeholder 3"/>
          <p:cNvSpPr>
            <a:spLocks noGrp="1"/>
          </p:cNvSpPr>
          <p:nvPr>
            <p:ph sz="half" idx="4294967295"/>
          </p:nvPr>
        </p:nvSpPr>
        <p:spPr>
          <a:xfrm>
            <a:off x="723900" y="1162050"/>
            <a:ext cx="7810500" cy="2667000"/>
          </a:xfrm>
          <a:prstGeom prst="rect">
            <a:avLst/>
          </a:prstGeom>
        </p:spPr>
        <p:txBody>
          <a:bodyPr/>
          <a:lstStyle/>
          <a:p>
            <a:r>
              <a:rPr lang="en-US" sz="2400" b="1" dirty="0">
                <a:latin typeface="Trebuchet MS" panose="020B0603020202020204" pitchFamily="34" charset="0"/>
              </a:rPr>
              <a:t>Indirect services</a:t>
            </a:r>
            <a:endParaRPr lang="en-US" sz="2400" b="1" dirty="0" smtClean="0">
              <a:latin typeface="Trebuchet MS" panose="020B0603020202020204" pitchFamily="34" charset="0"/>
            </a:endParaRPr>
          </a:p>
          <a:p>
            <a:pPr lvl="1">
              <a:spcBef>
                <a:spcPts val="900"/>
              </a:spcBef>
              <a:buFont typeface="Arial" panose="020B0604020202020204" pitchFamily="34" charset="0"/>
              <a:buChar char="•"/>
            </a:pPr>
            <a:r>
              <a:rPr lang="en-US" sz="2100" dirty="0">
                <a:latin typeface="Trebuchet MS" panose="020B0603020202020204" pitchFamily="34" charset="0"/>
              </a:rPr>
              <a:t>Equipment and materials to support students   </a:t>
            </a:r>
            <a:r>
              <a:rPr lang="en-US" sz="1050" dirty="0">
                <a:solidFill>
                  <a:schemeClr val="tx2"/>
                </a:solidFill>
                <a:latin typeface="Trebuchet MS" panose="020B0603020202020204" pitchFamily="34" charset="0"/>
                <a:hlinkClick r:id="rId3"/>
              </a:rPr>
              <a:t>(34 CFR § 300.144) </a:t>
            </a:r>
            <a:r>
              <a:rPr lang="en-US" sz="1050" dirty="0">
                <a:solidFill>
                  <a:schemeClr val="tx2"/>
                </a:solidFill>
                <a:latin typeface="Trebuchet MS" panose="020B0603020202020204" pitchFamily="34" charset="0"/>
              </a:rPr>
              <a:t>  </a:t>
            </a:r>
          </a:p>
          <a:p>
            <a:pPr lvl="1">
              <a:spcBef>
                <a:spcPts val="900"/>
              </a:spcBef>
              <a:buFont typeface="Arial" panose="020B0604020202020204" pitchFamily="34" charset="0"/>
              <a:buChar char="•"/>
            </a:pPr>
            <a:r>
              <a:rPr lang="en-US" sz="2100" dirty="0">
                <a:latin typeface="Trebuchet MS" panose="020B0603020202020204" pitchFamily="34" charset="0"/>
              </a:rPr>
              <a:t>Training for private school teachers and other private school personnel related to special education</a:t>
            </a:r>
          </a:p>
          <a:p>
            <a:pPr lvl="1">
              <a:spcBef>
                <a:spcPts val="900"/>
              </a:spcBef>
              <a:buFont typeface="Arial" panose="020B0604020202020204" pitchFamily="34" charset="0"/>
              <a:buChar char="•"/>
            </a:pPr>
            <a:r>
              <a:rPr lang="en-US" sz="2100" dirty="0">
                <a:latin typeface="Trebuchet MS" panose="020B0603020202020204" pitchFamily="34" charset="0"/>
              </a:rPr>
              <a:t>Location of services and transportation  </a:t>
            </a:r>
            <a:r>
              <a:rPr lang="en-US" sz="1050" dirty="0" smtClean="0">
                <a:solidFill>
                  <a:schemeClr val="tx2"/>
                </a:solidFill>
                <a:latin typeface="Trebuchet MS" panose="020B0603020202020204" pitchFamily="34" charset="0"/>
                <a:hlinkClick r:id="rId3"/>
              </a:rPr>
              <a:t>(</a:t>
            </a:r>
            <a:r>
              <a:rPr lang="en-US" sz="1050" dirty="0">
                <a:solidFill>
                  <a:schemeClr val="tx2"/>
                </a:solidFill>
                <a:latin typeface="Trebuchet MS" panose="020B0603020202020204" pitchFamily="34" charset="0"/>
                <a:hlinkClick r:id="rId3"/>
              </a:rPr>
              <a:t>34 CFR § 300.139)</a:t>
            </a:r>
            <a:r>
              <a:rPr lang="en-US" dirty="0">
                <a:solidFill>
                  <a:schemeClr val="tx2"/>
                </a:solidFill>
                <a:latin typeface="Trebuchet MS" panose="020B0603020202020204" pitchFamily="34" charset="0"/>
                <a:hlinkClick r:id="rId3"/>
              </a:rPr>
              <a:t> </a:t>
            </a:r>
            <a:endParaRPr lang="en-US" dirty="0">
              <a:latin typeface="Trebuchet MS" panose="020B0603020202020204" pitchFamily="34" charset="0"/>
            </a:endParaRPr>
          </a:p>
        </p:txBody>
      </p:sp>
    </p:spTree>
    <p:extLst>
      <p:ext uri="{BB962C8B-B14F-4D97-AF65-F5344CB8AC3E}">
        <p14:creationId xmlns:p14="http://schemas.microsoft.com/office/powerpoint/2010/main" val="22859775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smtClean="0">
                <a:solidFill>
                  <a:srgbClr val="FF0000"/>
                </a:solidFill>
                <a:latin typeface="Trebuchet MS" panose="020B0603020202020204" pitchFamily="34" charset="0"/>
              </a:rPr>
              <a:t>PSA/Equity Services </a:t>
            </a:r>
            <a:endParaRPr lang="en-US" sz="3600" b="1" dirty="0">
              <a:solidFill>
                <a:srgbClr val="FF0000"/>
              </a:solidFill>
              <a:latin typeface="Trebuchet MS" panose="020B0603020202020204" pitchFamily="34" charset="0"/>
            </a:endParaRPr>
          </a:p>
        </p:txBody>
      </p:sp>
      <p:sp>
        <p:nvSpPr>
          <p:cNvPr id="6" name="Rectangle 5"/>
          <p:cNvSpPr/>
          <p:nvPr/>
        </p:nvSpPr>
        <p:spPr>
          <a:xfrm>
            <a:off x="495300" y="1504950"/>
            <a:ext cx="3635712" cy="1277914"/>
          </a:xfrm>
          <a:prstGeom prst="rect">
            <a:avLst/>
          </a:prstGeom>
        </p:spPr>
        <p:txBody>
          <a:bodyPr wrap="square">
            <a:spAutoFit/>
          </a:bodyPr>
          <a:lstStyle/>
          <a:p>
            <a:pPr>
              <a:lnSpc>
                <a:spcPct val="107000"/>
              </a:lnSpc>
              <a:spcAft>
                <a:spcPts val="600"/>
              </a:spcAft>
            </a:pPr>
            <a:r>
              <a:rPr lang="en-US" sz="3600" dirty="0">
                <a:latin typeface="Trebuchet MS" panose="020B0603020202020204" pitchFamily="34" charset="0"/>
                <a:ea typeface="Calibri" panose="020F0502020204030204" pitchFamily="34" charset="0"/>
                <a:cs typeface="Times New Roman" panose="02020603050405020304" pitchFamily="18" charset="0"/>
              </a:rPr>
              <a:t>Reimbursement Request Process</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20891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0000"/>
                </a:solidFill>
                <a:latin typeface="Trebuchet MS" panose="020B0603020202020204" pitchFamily="34" charset="0"/>
              </a:rPr>
              <a:t>PSA Reimbursement Tips and Rules</a:t>
            </a:r>
            <a:endParaRPr lang="en-US" sz="3200" b="1" dirty="0">
              <a:solidFill>
                <a:srgbClr val="FF0000"/>
              </a:solidFill>
              <a:latin typeface="Trebuchet MS" panose="020B0603020202020204" pitchFamily="34" charset="0"/>
            </a:endParaRPr>
          </a:p>
        </p:txBody>
      </p:sp>
      <p:sp>
        <p:nvSpPr>
          <p:cNvPr id="4" name="Content Placeholder 3"/>
          <p:cNvSpPr>
            <a:spLocks noGrp="1"/>
          </p:cNvSpPr>
          <p:nvPr>
            <p:ph sz="half" idx="4294967295"/>
          </p:nvPr>
        </p:nvSpPr>
        <p:spPr>
          <a:xfrm>
            <a:off x="266701" y="857250"/>
            <a:ext cx="8610600" cy="3170238"/>
          </a:xfrm>
          <a:prstGeom prst="rect">
            <a:avLst/>
          </a:prstGeom>
        </p:spPr>
        <p:txBody>
          <a:bodyPr/>
          <a:lstStyle/>
          <a:p>
            <a:pPr marL="257175" indent="-257175">
              <a:buClrTx/>
              <a:buSzPct val="107000"/>
              <a:buFont typeface="Wingdings" panose="05000000000000000000" pitchFamily="2" charset="2"/>
              <a:buChar char="ü"/>
            </a:pPr>
            <a:r>
              <a:rPr lang="en-US" sz="2000" dirty="0" smtClean="0">
                <a:solidFill>
                  <a:schemeClr val="tx1"/>
                </a:solidFill>
                <a:latin typeface="Trebuchet MS" panose="020B0603020202020204" pitchFamily="34" charset="0"/>
              </a:rPr>
              <a:t>Be sure to collaborate with the Special Education Office.  </a:t>
            </a:r>
          </a:p>
          <a:p>
            <a:pPr marL="257175" indent="-257175">
              <a:buClrTx/>
              <a:buSzPct val="107000"/>
              <a:buFont typeface="Wingdings" panose="05000000000000000000" pitchFamily="2" charset="2"/>
              <a:buChar char="ü"/>
            </a:pPr>
            <a:r>
              <a:rPr lang="en-US" sz="2000" dirty="0" smtClean="0">
                <a:solidFill>
                  <a:schemeClr val="tx1"/>
                </a:solidFill>
                <a:latin typeface="Trebuchet MS" panose="020B0603020202020204" pitchFamily="34" charset="0"/>
              </a:rPr>
              <a:t>PSA reimbursement funds </a:t>
            </a:r>
            <a:r>
              <a:rPr lang="en-US" sz="2000" dirty="0">
                <a:solidFill>
                  <a:schemeClr val="tx1"/>
                </a:solidFill>
                <a:latin typeface="Trebuchet MS" panose="020B0603020202020204" pitchFamily="34" charset="0"/>
              </a:rPr>
              <a:t>must be tracked </a:t>
            </a:r>
            <a:r>
              <a:rPr lang="en-US" sz="2000" dirty="0" smtClean="0">
                <a:solidFill>
                  <a:schemeClr val="tx1"/>
                </a:solidFill>
                <a:latin typeface="Trebuchet MS" panose="020B0603020202020204" pitchFamily="34" charset="0"/>
              </a:rPr>
              <a:t>separately by </a:t>
            </a:r>
            <a:r>
              <a:rPr lang="en-US" sz="2000" dirty="0">
                <a:solidFill>
                  <a:schemeClr val="tx1"/>
                </a:solidFill>
                <a:latin typeface="Trebuchet MS" panose="020B0603020202020204" pitchFamily="34" charset="0"/>
              </a:rPr>
              <a:t>the school </a:t>
            </a:r>
            <a:r>
              <a:rPr lang="en-US" sz="2000" dirty="0" smtClean="0">
                <a:solidFill>
                  <a:schemeClr val="tx1"/>
                </a:solidFill>
                <a:latin typeface="Trebuchet MS" panose="020B0603020202020204" pitchFamily="34" charset="0"/>
              </a:rPr>
              <a:t>division. </a:t>
            </a:r>
          </a:p>
          <a:p>
            <a:pPr marL="257175" indent="-257175">
              <a:buClrTx/>
              <a:buSzPct val="107000"/>
              <a:buFont typeface="Wingdings" panose="05000000000000000000" pitchFamily="2" charset="2"/>
              <a:buChar char="ü"/>
            </a:pPr>
            <a:r>
              <a:rPr lang="en-US" sz="2000" u="sng" dirty="0" smtClean="0">
                <a:solidFill>
                  <a:schemeClr val="tx1"/>
                </a:solidFill>
                <a:latin typeface="Trebuchet MS" panose="020B0603020202020204" pitchFamily="34" charset="0"/>
              </a:rPr>
              <a:t>Do not</a:t>
            </a:r>
            <a:r>
              <a:rPr lang="en-US" sz="2000" dirty="0" smtClean="0">
                <a:solidFill>
                  <a:schemeClr val="tx1"/>
                </a:solidFill>
                <a:latin typeface="Trebuchet MS" panose="020B0603020202020204" pitchFamily="34" charset="0"/>
              </a:rPr>
              <a:t> spend </a:t>
            </a:r>
            <a:r>
              <a:rPr lang="en-US" sz="2000" dirty="0">
                <a:solidFill>
                  <a:schemeClr val="tx1"/>
                </a:solidFill>
                <a:latin typeface="Trebuchet MS" panose="020B0603020202020204" pitchFamily="34" charset="0"/>
              </a:rPr>
              <a:t>more than the </a:t>
            </a:r>
            <a:r>
              <a:rPr lang="en-US" sz="2000" dirty="0" smtClean="0">
                <a:solidFill>
                  <a:schemeClr val="tx1"/>
                </a:solidFill>
                <a:latin typeface="Trebuchet MS" panose="020B0603020202020204" pitchFamily="34" charset="0"/>
              </a:rPr>
              <a:t>Federal </a:t>
            </a:r>
            <a:r>
              <a:rPr lang="en-US" sz="2000" dirty="0">
                <a:solidFill>
                  <a:schemeClr val="tx1"/>
                </a:solidFill>
                <a:latin typeface="Trebuchet MS" panose="020B0603020202020204" pitchFamily="34" charset="0"/>
              </a:rPr>
              <a:t>PSA </a:t>
            </a:r>
            <a:r>
              <a:rPr lang="en-US" sz="2000" dirty="0" smtClean="0">
                <a:solidFill>
                  <a:schemeClr val="tx1"/>
                </a:solidFill>
                <a:latin typeface="Trebuchet MS" panose="020B0603020202020204" pitchFamily="34" charset="0"/>
              </a:rPr>
              <a:t>set-aside amount for parentally placed private school children.  </a:t>
            </a:r>
          </a:p>
          <a:p>
            <a:pPr marL="257175" indent="-257175">
              <a:buClrTx/>
              <a:buSzPct val="107000"/>
              <a:buFont typeface="Wingdings" panose="05000000000000000000" pitchFamily="2" charset="2"/>
              <a:buChar char="ü"/>
            </a:pPr>
            <a:r>
              <a:rPr lang="en-US" sz="2000" dirty="0" smtClean="0">
                <a:solidFill>
                  <a:schemeClr val="tx1"/>
                </a:solidFill>
                <a:latin typeface="Trebuchet MS" panose="020B0603020202020204" pitchFamily="34" charset="0"/>
              </a:rPr>
              <a:t>These </a:t>
            </a:r>
            <a:r>
              <a:rPr lang="en-US" sz="2000" dirty="0">
                <a:solidFill>
                  <a:schemeClr val="tx1"/>
                </a:solidFill>
                <a:latin typeface="Trebuchet MS" panose="020B0603020202020204" pitchFamily="34" charset="0"/>
              </a:rPr>
              <a:t>set-aside funds must be used for the purpose of PSA.  </a:t>
            </a:r>
          </a:p>
          <a:p>
            <a:pPr marL="257175" indent="-257175">
              <a:buClrTx/>
              <a:buSzPct val="107000"/>
              <a:buFont typeface="Wingdings" panose="05000000000000000000" pitchFamily="2" charset="2"/>
              <a:buChar char="ü"/>
            </a:pPr>
            <a:r>
              <a:rPr lang="en-US" sz="2000" dirty="0" smtClean="0">
                <a:solidFill>
                  <a:schemeClr val="tx1"/>
                </a:solidFill>
                <a:latin typeface="Trebuchet MS" panose="020B0603020202020204" pitchFamily="34" charset="0"/>
              </a:rPr>
              <a:t>Unspent funds in year one must be carried over for twelve additional months.</a:t>
            </a:r>
            <a:endParaRPr lang="en-US" sz="2000" dirty="0">
              <a:solidFill>
                <a:schemeClr val="tx1"/>
              </a:solidFill>
              <a:latin typeface="Trebuchet MS" panose="020B0603020202020204" pitchFamily="34" charset="0"/>
            </a:endParaRPr>
          </a:p>
          <a:p>
            <a:endParaRPr lang="en-US" sz="2000" dirty="0"/>
          </a:p>
        </p:txBody>
      </p:sp>
    </p:spTree>
    <p:extLst>
      <p:ext uri="{BB962C8B-B14F-4D97-AF65-F5344CB8AC3E}">
        <p14:creationId xmlns:p14="http://schemas.microsoft.com/office/powerpoint/2010/main" val="31672623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a:solidFill>
                  <a:srgbClr val="FF0000"/>
                </a:solidFill>
                <a:latin typeface="Trebuchet MS" panose="020B0603020202020204" pitchFamily="34" charset="0"/>
              </a:rPr>
              <a:t>PSA Reimbursement Tips and Rules</a:t>
            </a:r>
          </a:p>
        </p:txBody>
      </p:sp>
      <p:sp>
        <p:nvSpPr>
          <p:cNvPr id="4" name="Content Placeholder 3"/>
          <p:cNvSpPr>
            <a:spLocks noGrp="1"/>
          </p:cNvSpPr>
          <p:nvPr>
            <p:ph sz="half" idx="4294967295"/>
          </p:nvPr>
        </p:nvSpPr>
        <p:spPr>
          <a:xfrm>
            <a:off x="701040" y="895350"/>
            <a:ext cx="8077200" cy="3360737"/>
          </a:xfrm>
          <a:prstGeom prst="rect">
            <a:avLst/>
          </a:prstGeom>
        </p:spPr>
        <p:txBody>
          <a:bodyPr/>
          <a:lstStyle/>
          <a:p>
            <a:pPr marL="257175" indent="-257175">
              <a:buClrTx/>
              <a:buSzPct val="106000"/>
              <a:buFont typeface="Wingdings" panose="05000000000000000000" pitchFamily="2" charset="2"/>
              <a:buChar char="ü"/>
            </a:pPr>
            <a:r>
              <a:rPr lang="en-US" sz="1600" dirty="0" smtClean="0">
                <a:latin typeface="Trebuchet MS" panose="020B0603020202020204" pitchFamily="34" charset="0"/>
              </a:rPr>
              <a:t>In the OMEGA system when requesting reimbursement for spent PSA funds the drop-down button for “PSA”, located in the program area field, must be selected.</a:t>
            </a:r>
          </a:p>
          <a:p>
            <a:pPr marL="257175" indent="-257175">
              <a:buClrTx/>
              <a:buSzPct val="106000"/>
              <a:buFont typeface="Wingdings" panose="05000000000000000000" pitchFamily="2" charset="2"/>
              <a:buChar char="ü"/>
            </a:pPr>
            <a:r>
              <a:rPr lang="en-US" sz="1600" dirty="0" smtClean="0">
                <a:latin typeface="Trebuchet MS" panose="020B0603020202020204" pitchFamily="34" charset="0"/>
              </a:rPr>
              <a:t>PSA funds are reserved under object code 0000 until ready to submit reimbursements.</a:t>
            </a:r>
          </a:p>
          <a:p>
            <a:pPr marL="257175" indent="-257175">
              <a:buClrTx/>
              <a:buSzPct val="106000"/>
              <a:buFont typeface="Wingdings" panose="05000000000000000000" pitchFamily="2" charset="2"/>
              <a:buChar char="ü"/>
            </a:pPr>
            <a:r>
              <a:rPr lang="en-US" sz="1600" dirty="0" smtClean="0">
                <a:latin typeface="Trebuchet MS" panose="020B0603020202020204" pitchFamily="34" charset="0"/>
              </a:rPr>
              <a:t>The reimbursement will be denied if not submitted correctly.</a:t>
            </a:r>
          </a:p>
          <a:p>
            <a:pPr marL="257175" indent="-257175">
              <a:buClrTx/>
              <a:buSzPct val="106000"/>
              <a:buFont typeface="Wingdings" panose="05000000000000000000" pitchFamily="2" charset="2"/>
              <a:buChar char="ü"/>
            </a:pPr>
            <a:r>
              <a:rPr lang="en-US" sz="1600" dirty="0">
                <a:latin typeface="Trebuchet MS" panose="020B0603020202020204" pitchFamily="34" charset="0"/>
              </a:rPr>
              <a:t>Must monitor to make sure the Federal IDEA funds are not closed without the PSA funds being spent</a:t>
            </a:r>
            <a:r>
              <a:rPr lang="en-US" sz="1600" dirty="0" smtClean="0">
                <a:latin typeface="Trebuchet MS" panose="020B0603020202020204" pitchFamily="34" charset="0"/>
              </a:rPr>
              <a:t>.</a:t>
            </a:r>
          </a:p>
          <a:p>
            <a:pPr marL="257175" indent="-257175">
              <a:buClrTx/>
              <a:buSzPct val="106000"/>
              <a:buFont typeface="Wingdings" panose="05000000000000000000" pitchFamily="2" charset="2"/>
              <a:buChar char="ü"/>
            </a:pPr>
            <a:r>
              <a:rPr lang="en-US" sz="1600" b="1" dirty="0" smtClean="0">
                <a:solidFill>
                  <a:srgbClr val="FF0000"/>
                </a:solidFill>
                <a:effectLst>
                  <a:outerShdw blurRad="38100" dist="38100" dir="2700000" algn="tl">
                    <a:srgbClr val="000000">
                      <a:alpha val="43137"/>
                    </a:srgbClr>
                  </a:outerShdw>
                </a:effectLst>
                <a:latin typeface="Trebuchet MS" panose="020B0603020202020204" pitchFamily="34" charset="0"/>
              </a:rPr>
              <a:t>Be mindful that there are two PSA allocations: Regular IDEA Part B 611 and 619 </a:t>
            </a:r>
            <a:r>
              <a:rPr lang="en-US" sz="1600" b="1" dirty="0" smtClean="0">
                <a:solidFill>
                  <a:srgbClr val="00B050"/>
                </a:solidFill>
                <a:effectLst>
                  <a:outerShdw blurRad="38100" dist="38100" dir="2700000" algn="tl">
                    <a:srgbClr val="000000">
                      <a:alpha val="43137"/>
                    </a:srgbClr>
                  </a:outerShdw>
                </a:effectLst>
                <a:latin typeface="Trebuchet MS" panose="020B0603020202020204" pitchFamily="34" charset="0"/>
              </a:rPr>
              <a:t>and ARP</a:t>
            </a:r>
            <a:endParaRPr lang="en-US" sz="1600" b="1" dirty="0">
              <a:solidFill>
                <a:srgbClr val="00B050"/>
              </a:solidFill>
              <a:effectLst>
                <a:outerShdw blurRad="38100" dist="38100" dir="2700000" algn="tl">
                  <a:srgbClr val="000000">
                    <a:alpha val="43137"/>
                  </a:srgbClr>
                </a:outerShdw>
              </a:effectLst>
              <a:latin typeface="Trebuchet MS" panose="020B0603020202020204" pitchFamily="34" charset="0"/>
            </a:endParaRPr>
          </a:p>
          <a:p>
            <a:endParaRPr lang="en-US" sz="1050" dirty="0"/>
          </a:p>
        </p:txBody>
      </p:sp>
    </p:spTree>
    <p:extLst>
      <p:ext uri="{BB962C8B-B14F-4D97-AF65-F5344CB8AC3E}">
        <p14:creationId xmlns:p14="http://schemas.microsoft.com/office/powerpoint/2010/main" val="33173347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95" y="0"/>
            <a:ext cx="9220200" cy="1454730"/>
          </a:xfrm>
        </p:spPr>
        <p:txBody>
          <a:bodyPr/>
          <a:lstStyle/>
          <a:p>
            <a:pPr algn="ctr"/>
            <a:r>
              <a:rPr lang="en-US" sz="2800" b="1" dirty="0" smtClean="0">
                <a:solidFill>
                  <a:srgbClr val="FF0000"/>
                </a:solidFill>
                <a:latin typeface="Trebuchet MS" panose="020B0603020202020204" pitchFamily="34" charset="0"/>
              </a:rPr>
              <a:t>Coordinated Early Intervening Services (CEIS) Comprehensive</a:t>
            </a:r>
            <a:r>
              <a:rPr lang="en-US" sz="2800" b="1" dirty="0">
                <a:solidFill>
                  <a:srgbClr val="FF0000"/>
                </a:solidFill>
                <a:latin typeface="Trebuchet MS" panose="020B0603020202020204" pitchFamily="34" charset="0"/>
              </a:rPr>
              <a:t> Coordinated Early Intervening</a:t>
            </a:r>
            <a:r>
              <a:rPr lang="en-US" sz="2800" b="1" dirty="0" smtClean="0">
                <a:solidFill>
                  <a:srgbClr val="FF0000"/>
                </a:solidFill>
                <a:latin typeface="Trebuchet MS" panose="020B0603020202020204" pitchFamily="34" charset="0"/>
              </a:rPr>
              <a:t> Services (CCEIS)</a:t>
            </a:r>
            <a:endParaRPr lang="en-US" sz="2800" b="1" dirty="0">
              <a:solidFill>
                <a:srgbClr val="FF0000"/>
              </a:solidFill>
              <a:latin typeface="Trebuchet MS" panose="020B0603020202020204" pitchFamily="34" charset="0"/>
            </a:endParaRPr>
          </a:p>
        </p:txBody>
      </p:sp>
      <p:sp>
        <p:nvSpPr>
          <p:cNvPr id="3" name="Text Placeholder 2"/>
          <p:cNvSpPr>
            <a:spLocks noGrp="1"/>
          </p:cNvSpPr>
          <p:nvPr>
            <p:ph type="body" idx="1"/>
          </p:nvPr>
        </p:nvSpPr>
        <p:spPr>
          <a:xfrm>
            <a:off x="5555343" y="1543050"/>
            <a:ext cx="3642263" cy="1392488"/>
          </a:xfrm>
        </p:spPr>
        <p:txBody>
          <a:bodyPr/>
          <a:lstStyle/>
          <a:p>
            <a:pPr>
              <a:spcBef>
                <a:spcPts val="600"/>
              </a:spcBef>
            </a:pPr>
            <a:r>
              <a:rPr lang="en-US" sz="1600" dirty="0">
                <a:latin typeface="Trebuchet MS" panose="020B0603020202020204" pitchFamily="34" charset="0"/>
              </a:rPr>
              <a:t>34 CFR §</a:t>
            </a:r>
            <a:r>
              <a:rPr lang="en-US" sz="1600" dirty="0" smtClean="0">
                <a:latin typeface="Trebuchet MS" panose="020B0603020202020204" pitchFamily="34" charset="0"/>
              </a:rPr>
              <a:t>300.226 Coordinated Early intervening services </a:t>
            </a:r>
          </a:p>
          <a:p>
            <a:pPr>
              <a:spcBef>
                <a:spcPts val="600"/>
              </a:spcBef>
            </a:pPr>
            <a:r>
              <a:rPr lang="en-US" sz="1600" dirty="0" smtClean="0">
                <a:latin typeface="Trebuchet MS" panose="020B0603020202020204" pitchFamily="34" charset="0"/>
              </a:rPr>
              <a:t>34 </a:t>
            </a:r>
            <a:r>
              <a:rPr lang="en-US" sz="1600" dirty="0">
                <a:latin typeface="Trebuchet MS" panose="020B0603020202020204" pitchFamily="34" charset="0"/>
              </a:rPr>
              <a:t>CFR §</a:t>
            </a:r>
            <a:r>
              <a:rPr lang="en-US" sz="1600" dirty="0" smtClean="0">
                <a:latin typeface="Trebuchet MS" panose="020B0603020202020204" pitchFamily="34" charset="0"/>
              </a:rPr>
              <a:t>300.646 Disproportionality …Comprehensive Coordinated Early Intervening Services…  </a:t>
            </a:r>
            <a:endParaRPr lang="en-US" sz="1600" dirty="0">
              <a:latin typeface="Trebuchet MS" panose="020B0603020202020204" pitchFamily="34" charset="0"/>
            </a:endParaRPr>
          </a:p>
        </p:txBody>
      </p:sp>
      <p:sp>
        <p:nvSpPr>
          <p:cNvPr id="4" name="Content Placeholder 3"/>
          <p:cNvSpPr>
            <a:spLocks noGrp="1"/>
          </p:cNvSpPr>
          <p:nvPr>
            <p:ph sz="half" idx="2"/>
          </p:nvPr>
        </p:nvSpPr>
        <p:spPr>
          <a:xfrm>
            <a:off x="5631232" y="3023858"/>
            <a:ext cx="3629563" cy="1066800"/>
          </a:xfrm>
        </p:spPr>
        <p:txBody>
          <a:bodyPr/>
          <a:lstStyle/>
          <a:p>
            <a:r>
              <a:rPr lang="en-US" sz="1600" dirty="0" smtClean="0">
                <a:latin typeface="Trebuchet MS" panose="020B0603020202020204" pitchFamily="34" charset="0"/>
              </a:rPr>
              <a:t>States and LEAs should </a:t>
            </a:r>
            <a:r>
              <a:rPr lang="en-US" sz="1600" dirty="0">
                <a:latin typeface="Trebuchet MS" panose="020B0603020202020204" pitchFamily="34" charset="0"/>
              </a:rPr>
              <a:t>have procedures in place to ensure that the use of funds is in accordance with </a:t>
            </a:r>
            <a:r>
              <a:rPr lang="en-US" sz="1600" dirty="0" smtClean="0">
                <a:latin typeface="Trebuchet MS" panose="020B0603020202020204" pitchFamily="34" charset="0"/>
              </a:rPr>
              <a:t>these requirements.</a:t>
            </a:r>
            <a:endParaRPr lang="en-US" sz="1600" dirty="0">
              <a:latin typeface="Trebuchet MS" panose="020B0603020202020204" pitchFamily="34" charset="0"/>
            </a:endParaRPr>
          </a:p>
        </p:txBody>
      </p:sp>
    </p:spTree>
    <p:extLst>
      <p:ext uri="{BB962C8B-B14F-4D97-AF65-F5344CB8AC3E}">
        <p14:creationId xmlns:p14="http://schemas.microsoft.com/office/powerpoint/2010/main" val="109721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4109251"/>
              </p:ext>
            </p:extLst>
          </p:nvPr>
        </p:nvGraphicFramePr>
        <p:xfrm>
          <a:off x="0" y="0"/>
          <a:ext cx="0" cy="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2330022111"/>
                    </a:ext>
                  </a:extLst>
                </a:gridCol>
                <a:gridCol w="208280">
                  <a:extLst>
                    <a:ext uri="{9D8B030D-6E8A-4147-A177-3AD203B41FA5}">
                      <a16:colId xmlns:a16="http://schemas.microsoft.com/office/drawing/2014/main" val="4017598646"/>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68776729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401304306"/>
                  </a:ext>
                </a:extLst>
              </a:tr>
            </a:tbl>
          </a:graphicData>
        </a:graphic>
      </p:graphicFrame>
      <p:sp>
        <p:nvSpPr>
          <p:cNvPr id="3" name="Title 2"/>
          <p:cNvSpPr>
            <a:spLocks noGrp="1"/>
          </p:cNvSpPr>
          <p:nvPr>
            <p:ph type="title"/>
          </p:nvPr>
        </p:nvSpPr>
        <p:spPr>
          <a:xfrm>
            <a:off x="0" y="-7435"/>
            <a:ext cx="9144000" cy="579865"/>
          </a:xfrm>
        </p:spPr>
        <p:txBody>
          <a:bodyPr>
            <a:noAutofit/>
          </a:bodyPr>
          <a:lstStyle/>
          <a:p>
            <a:r>
              <a:rPr lang="en-US" altLang="en-US" sz="2000" b="1" dirty="0">
                <a:solidFill>
                  <a:srgbClr val="FF0000"/>
                </a:solidFill>
                <a:latin typeface="Trebuchet MS" panose="020B0603020202020204" pitchFamily="34" charset="0"/>
              </a:rPr>
              <a:t>What are Coordinated Early Intervening Services (CEIS) </a:t>
            </a:r>
            <a:r>
              <a:rPr lang="en-US" altLang="en-US" sz="2000" b="1" dirty="0" smtClean="0">
                <a:solidFill>
                  <a:srgbClr val="FF0000"/>
                </a:solidFill>
                <a:latin typeface="Trebuchet MS" panose="020B0603020202020204" pitchFamily="34" charset="0"/>
              </a:rPr>
              <a:t>and</a:t>
            </a:r>
            <a:br>
              <a:rPr lang="en-US" altLang="en-US" sz="2000" b="1" dirty="0" smtClean="0">
                <a:solidFill>
                  <a:srgbClr val="FF0000"/>
                </a:solidFill>
                <a:latin typeface="Trebuchet MS" panose="020B0603020202020204" pitchFamily="34" charset="0"/>
              </a:rPr>
            </a:br>
            <a:r>
              <a:rPr lang="en-US" altLang="en-US" sz="2000" b="1" dirty="0" smtClean="0">
                <a:solidFill>
                  <a:srgbClr val="FF0000"/>
                </a:solidFill>
                <a:latin typeface="Trebuchet MS" panose="020B0603020202020204" pitchFamily="34" charset="0"/>
              </a:rPr>
              <a:t> </a:t>
            </a:r>
            <a:r>
              <a:rPr lang="en-US" altLang="en-US" sz="2000" b="1" dirty="0">
                <a:solidFill>
                  <a:srgbClr val="FF0000"/>
                </a:solidFill>
                <a:latin typeface="Trebuchet MS" panose="020B0603020202020204" pitchFamily="34" charset="0"/>
              </a:rPr>
              <a:t>Comprehensive CEIS (CCEIS</a:t>
            </a:r>
            <a:r>
              <a:rPr lang="en-US" altLang="en-US" sz="2000" b="1" dirty="0" smtClean="0">
                <a:solidFill>
                  <a:srgbClr val="FF0000"/>
                </a:solidFill>
                <a:latin typeface="Trebuchet MS" panose="020B0603020202020204" pitchFamily="34" charset="0"/>
              </a:rPr>
              <a:t>) in Brief </a:t>
            </a:r>
            <a:endParaRPr lang="en-US" sz="2000" b="1" dirty="0">
              <a:solidFill>
                <a:srgbClr val="FF0000"/>
              </a:solidFill>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56816986"/>
              </p:ext>
            </p:extLst>
          </p:nvPr>
        </p:nvGraphicFramePr>
        <p:xfrm>
          <a:off x="1" y="572430"/>
          <a:ext cx="9143999" cy="3942210"/>
        </p:xfrm>
        <a:graphic>
          <a:graphicData uri="http://schemas.openxmlformats.org/drawingml/2006/table">
            <a:tbl>
              <a:tblPr firstRow="1" bandRow="1">
                <a:tableStyleId>{5C22544A-7EE6-4342-B048-85BDC9FD1C3A}</a:tableStyleId>
              </a:tblPr>
              <a:tblGrid>
                <a:gridCol w="4319451">
                  <a:extLst>
                    <a:ext uri="{9D8B030D-6E8A-4147-A177-3AD203B41FA5}">
                      <a16:colId xmlns:a16="http://schemas.microsoft.com/office/drawing/2014/main" val="1049534769"/>
                    </a:ext>
                  </a:extLst>
                </a:gridCol>
                <a:gridCol w="4824548">
                  <a:extLst>
                    <a:ext uri="{9D8B030D-6E8A-4147-A177-3AD203B41FA5}">
                      <a16:colId xmlns:a16="http://schemas.microsoft.com/office/drawing/2014/main" val="4170096403"/>
                    </a:ext>
                  </a:extLst>
                </a:gridCol>
              </a:tblGrid>
              <a:tr h="401973">
                <a:tc>
                  <a:txBody>
                    <a:bodyPr/>
                    <a:lstStyle/>
                    <a:p>
                      <a:pPr algn="ctr"/>
                      <a:r>
                        <a:rPr lang="en-US" sz="2000" dirty="0" smtClean="0">
                          <a:solidFill>
                            <a:schemeClr val="bg1"/>
                          </a:solidFill>
                          <a:latin typeface="Trebuchet MS" panose="020B0603020202020204" pitchFamily="34" charset="0"/>
                        </a:rPr>
                        <a:t>Voluntary - CEIS</a:t>
                      </a:r>
                      <a:endParaRPr lang="en-US" sz="2000" dirty="0">
                        <a:solidFill>
                          <a:schemeClr val="bg1"/>
                        </a:solidFill>
                        <a:latin typeface="Trebuchet MS" panose="020B0603020202020204" pitchFamily="34" charset="0"/>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0EC7F2"/>
                    </a:solidFill>
                  </a:tcPr>
                </a:tc>
                <a:tc>
                  <a:txBody>
                    <a:bodyPr/>
                    <a:lstStyle/>
                    <a:p>
                      <a:pPr algn="ctr"/>
                      <a:r>
                        <a:rPr lang="en-US" sz="1800" dirty="0" smtClean="0">
                          <a:solidFill>
                            <a:schemeClr val="bg1"/>
                          </a:solidFill>
                          <a:latin typeface="Trebuchet MS" panose="020B0603020202020204" pitchFamily="34" charset="0"/>
                        </a:rPr>
                        <a:t>Mandatory – Comprehensive CEIS</a:t>
                      </a:r>
                      <a:endParaRPr lang="en-US" sz="1800" dirty="0">
                        <a:solidFill>
                          <a:schemeClr val="bg1"/>
                        </a:solidFill>
                        <a:latin typeface="Trebuchet MS" panose="020B0603020202020204" pitchFamily="34" charset="0"/>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0EC7F2"/>
                    </a:solidFill>
                  </a:tcPr>
                </a:tc>
                <a:extLst>
                  <a:ext uri="{0D108BD9-81ED-4DB2-BD59-A6C34878D82A}">
                    <a16:rowId xmlns:a16="http://schemas.microsoft.com/office/drawing/2014/main" val="804959514"/>
                  </a:ext>
                </a:extLst>
              </a:tr>
              <a:tr h="2983873">
                <a:tc>
                  <a:txBody>
                    <a:bodyPr/>
                    <a:lstStyle/>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lang="en-US" sz="1400" b="1" dirty="0" smtClean="0">
                          <a:solidFill>
                            <a:schemeClr val="dk1"/>
                          </a:solidFill>
                          <a:latin typeface="Trebuchet MS" panose="020B0603020202020204" pitchFamily="34" charset="0"/>
                          <a:ea typeface="Times New Roman"/>
                          <a:cs typeface="Times New Roman"/>
                          <a:sym typeface="Times New Roman"/>
                        </a:rPr>
                        <a:t>A School division </a:t>
                      </a:r>
                      <a:r>
                        <a:rPr lang="en-US" sz="1400" b="1" dirty="0" smtClean="0">
                          <a:solidFill>
                            <a:srgbClr val="FF0000"/>
                          </a:solidFill>
                          <a:latin typeface="Trebuchet MS" panose="020B0603020202020204" pitchFamily="34" charset="0"/>
                          <a:ea typeface="Times New Roman"/>
                          <a:cs typeface="Times New Roman"/>
                          <a:sym typeface="Times New Roman"/>
                        </a:rPr>
                        <a:t>may</a:t>
                      </a:r>
                      <a:r>
                        <a:rPr lang="en-US" sz="1400" b="1" baseline="0" dirty="0" smtClean="0">
                          <a:solidFill>
                            <a:srgbClr val="FF0000"/>
                          </a:solidFill>
                          <a:latin typeface="Trebuchet MS" panose="020B0603020202020204" pitchFamily="34" charset="0"/>
                          <a:ea typeface="Times New Roman"/>
                          <a:cs typeface="Times New Roman"/>
                          <a:sym typeface="Times New Roman"/>
                        </a:rPr>
                        <a:t> </a:t>
                      </a:r>
                      <a:r>
                        <a:rPr lang="en-US" sz="1400" b="1" dirty="0" smtClean="0">
                          <a:solidFill>
                            <a:srgbClr val="FF0000"/>
                          </a:solidFill>
                          <a:latin typeface="Trebuchet MS" panose="020B0603020202020204" pitchFamily="34" charset="0"/>
                          <a:ea typeface="Times New Roman"/>
                          <a:cs typeface="Times New Roman"/>
                          <a:sym typeface="Times New Roman"/>
                        </a:rPr>
                        <a:t>use up to 15% of IDEA Part B allocation</a:t>
                      </a:r>
                    </a:p>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lang="en-US" sz="1400" b="1" dirty="0" smtClean="0">
                          <a:solidFill>
                            <a:srgbClr val="FF0000"/>
                          </a:solidFill>
                          <a:latin typeface="Trebuchet MS" panose="020B0603020202020204" pitchFamily="34" charset="0"/>
                          <a:ea typeface="Times New Roman"/>
                          <a:cs typeface="Times New Roman"/>
                          <a:sym typeface="Times New Roman"/>
                        </a:rPr>
                        <a:t> </a:t>
                      </a:r>
                      <a:endParaRPr lang="en-US" sz="1400" b="1" dirty="0" smtClean="0">
                        <a:solidFill>
                          <a:srgbClr val="FF0000"/>
                        </a:solidFill>
                        <a:latin typeface="Trebuchet MS" panose="020B0603020202020204" pitchFamily="34" charset="0"/>
                      </a:endParaRPr>
                    </a:p>
                    <a:p>
                      <a:pPr marL="742950" marR="0" lvl="1" indent="-285750" algn="l" rtl="0">
                        <a:spcBef>
                          <a:spcPts val="0"/>
                        </a:spcBef>
                        <a:spcAft>
                          <a:spcPts val="0"/>
                        </a:spcAft>
                        <a:buClrTx/>
                        <a:buSzPct val="100000"/>
                        <a:buFont typeface="Arial" panose="020B0604020202020204" pitchFamily="34" charset="0"/>
                        <a:buChar char="•"/>
                      </a:pPr>
                      <a:r>
                        <a:rPr lang="en-US" sz="1400" b="1" dirty="0" smtClean="0">
                          <a:solidFill>
                            <a:schemeClr val="dk1"/>
                          </a:solidFill>
                          <a:latin typeface="Trebuchet MS" panose="020B0603020202020204" pitchFamily="34" charset="0"/>
                          <a:ea typeface="Times New Roman"/>
                          <a:cs typeface="Times New Roman"/>
                          <a:sym typeface="Times New Roman"/>
                        </a:rPr>
                        <a:t>For </a:t>
                      </a:r>
                      <a:r>
                        <a:rPr lang="en-US" sz="1400" dirty="0" smtClean="0">
                          <a:solidFill>
                            <a:schemeClr val="dk1"/>
                          </a:solidFill>
                          <a:latin typeface="Trebuchet MS" panose="020B0603020202020204" pitchFamily="34" charset="0"/>
                          <a:ea typeface="Times New Roman"/>
                          <a:cs typeface="Times New Roman"/>
                          <a:sym typeface="Times New Roman"/>
                        </a:rPr>
                        <a:t>general education activities to provide early interventions to prevent/overcome</a:t>
                      </a:r>
                      <a:r>
                        <a:rPr lang="en-US" sz="1400" baseline="0" dirty="0" smtClean="0">
                          <a:solidFill>
                            <a:schemeClr val="dk1"/>
                          </a:solidFill>
                          <a:latin typeface="Trebuchet MS" panose="020B0603020202020204" pitchFamily="34" charset="0"/>
                          <a:ea typeface="Times New Roman"/>
                          <a:cs typeface="Times New Roman"/>
                          <a:sym typeface="Times New Roman"/>
                        </a:rPr>
                        <a:t> the need for special education or related services</a:t>
                      </a:r>
                    </a:p>
                    <a:p>
                      <a:pPr marL="742950" marR="0" lvl="1" indent="-285750" algn="l" rtl="0">
                        <a:spcBef>
                          <a:spcPts val="0"/>
                        </a:spcBef>
                        <a:spcAft>
                          <a:spcPts val="0"/>
                        </a:spcAft>
                        <a:buClrTx/>
                        <a:buSzPct val="100000"/>
                        <a:buFont typeface="Arial" panose="020B0604020202020204" pitchFamily="34" charset="0"/>
                        <a:buChar char="•"/>
                      </a:pPr>
                      <a:endParaRPr lang="en-US" sz="1400" baseline="0" dirty="0" smtClean="0">
                        <a:solidFill>
                          <a:schemeClr val="dk1"/>
                        </a:solidFill>
                        <a:latin typeface="Trebuchet MS" panose="020B0603020202020204" pitchFamily="34" charset="0"/>
                        <a:cs typeface="Times New Roman"/>
                        <a:sym typeface="Times New Roman"/>
                      </a:endParaRPr>
                    </a:p>
                    <a:p>
                      <a:pPr marL="742950" marR="0" lvl="1"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dirty="0" smtClean="0">
                          <a:solidFill>
                            <a:schemeClr val="dk1"/>
                          </a:solidFill>
                          <a:latin typeface="Trebuchet MS" panose="020B0603020202020204" pitchFamily="34" charset="0"/>
                          <a:ea typeface="Times New Roman"/>
                          <a:cs typeface="Times New Roman"/>
                          <a:sym typeface="Times New Roman"/>
                        </a:rPr>
                        <a:t>Are used for Kindergarten through grade 12 students</a:t>
                      </a:r>
                      <a:endParaRPr lang="en-US" sz="1400" dirty="0" smtClean="0">
                        <a:latin typeface="Trebuchet MS" panose="020B0603020202020204" pitchFamily="34" charset="0"/>
                      </a:endParaRPr>
                    </a:p>
                    <a:p>
                      <a:pPr marL="457200" marR="0" lvl="1" indent="0" algn="l" rtl="0">
                        <a:spcBef>
                          <a:spcPts val="0"/>
                        </a:spcBef>
                        <a:spcAft>
                          <a:spcPts val="0"/>
                        </a:spcAft>
                        <a:buClrTx/>
                        <a:buSzPct val="100000"/>
                        <a:buFont typeface="Arial" panose="020B0604020202020204" pitchFamily="34" charset="0"/>
                        <a:buNone/>
                      </a:pPr>
                      <a:endParaRPr lang="en-US" sz="1400" dirty="0">
                        <a:latin typeface="Trebuchet MS" panose="020B0603020202020204" pitchFamily="34" charset="0"/>
                      </a:endParaRP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lang="en-US" sz="1400" b="1" dirty="0" smtClean="0">
                          <a:latin typeface="Trebuchet MS" panose="020B0603020202020204" pitchFamily="34" charset="0"/>
                        </a:rPr>
                        <a:t>A School division </a:t>
                      </a:r>
                      <a:r>
                        <a:rPr lang="en-US" sz="1400" b="1" dirty="0" smtClean="0">
                          <a:solidFill>
                            <a:srgbClr val="FF0000"/>
                          </a:solidFill>
                          <a:latin typeface="Trebuchet MS" panose="020B0603020202020204" pitchFamily="34" charset="0"/>
                        </a:rPr>
                        <a:t>must use exactly 15% of IDEA Part B allocation</a:t>
                      </a:r>
                    </a:p>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endParaRPr lang="en-US" sz="1400" b="1" dirty="0" smtClean="0">
                        <a:solidFill>
                          <a:srgbClr val="FF0000"/>
                        </a:solidFill>
                        <a:latin typeface="Trebuchet MS" panose="020B0603020202020204" pitchFamily="34" charset="0"/>
                      </a:endParaRPr>
                    </a:p>
                    <a:p>
                      <a:pPr marL="742950" lvl="1" indent="-285750">
                        <a:buSzPct val="100000"/>
                        <a:buFont typeface="Arial" panose="020B0604020202020204" pitchFamily="34" charset="0"/>
                        <a:buChar char="•"/>
                      </a:pPr>
                      <a:r>
                        <a:rPr lang="en-US" sz="1400" dirty="0" smtClean="0">
                          <a:latin typeface="Trebuchet MS" panose="020B0603020202020204" pitchFamily="34" charset="0"/>
                        </a:rPr>
                        <a:t>That have a high risk-ratio of significant disproportionality based</a:t>
                      </a:r>
                      <a:r>
                        <a:rPr lang="en-US" sz="1400" baseline="0" dirty="0" smtClean="0">
                          <a:latin typeface="Trebuchet MS" panose="020B0603020202020204" pitchFamily="34" charset="0"/>
                        </a:rPr>
                        <a:t> on race/ethnicity occurring among students with disabilities, impairments, placement, and discipline.</a:t>
                      </a:r>
                    </a:p>
                    <a:p>
                      <a:pPr marL="457200" lvl="1" indent="0">
                        <a:buSzPct val="100000"/>
                        <a:buFont typeface="Arial" panose="020B0604020202020204" pitchFamily="34" charset="0"/>
                        <a:buNone/>
                      </a:pPr>
                      <a:endParaRPr lang="en-US" sz="1000" baseline="0" dirty="0" smtClean="0">
                        <a:latin typeface="Trebuchet MS" panose="020B0603020202020204" pitchFamily="34" charset="0"/>
                      </a:endParaRPr>
                    </a:p>
                    <a:p>
                      <a:pPr marL="742950" lvl="1" indent="-285750">
                        <a:buSzPct val="100000"/>
                        <a:buFont typeface="Arial" panose="020B0604020202020204" pitchFamily="34" charset="0"/>
                        <a:buChar char="•"/>
                      </a:pPr>
                      <a:r>
                        <a:rPr lang="en-US" sz="1400" baseline="0" dirty="0" smtClean="0">
                          <a:latin typeface="Trebuchet MS" panose="020B0603020202020204" pitchFamily="34" charset="0"/>
                        </a:rPr>
                        <a:t>These funds are used primarily, but not exclusively, to provide prevention/interventions services for students identified as needing special education or related services</a:t>
                      </a:r>
                    </a:p>
                    <a:p>
                      <a:pPr marL="457200" lvl="1" indent="0">
                        <a:buSzPct val="100000"/>
                        <a:buFont typeface="Arial" panose="020B0604020202020204" pitchFamily="34" charset="0"/>
                        <a:buNone/>
                      </a:pPr>
                      <a:endParaRPr lang="en-US" sz="900" baseline="0" dirty="0" smtClean="0">
                        <a:latin typeface="Trebuchet MS" panose="020B0603020202020204" pitchFamily="34" charset="0"/>
                      </a:endParaRPr>
                    </a:p>
                    <a:p>
                      <a:pPr marL="742950" marR="0" lvl="1"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baseline="0" dirty="0" smtClean="0">
                          <a:latin typeface="Trebuchet MS" panose="020B0603020202020204" pitchFamily="34" charset="0"/>
                        </a:rPr>
                        <a:t>Are used </a:t>
                      </a:r>
                      <a:r>
                        <a:rPr lang="en-US" sz="1400" dirty="0" smtClean="0">
                          <a:latin typeface="Trebuchet MS" panose="020B0603020202020204" pitchFamily="34" charset="0"/>
                        </a:rPr>
                        <a:t>for Age 3 through grade 12 students</a:t>
                      </a:r>
                      <a:endParaRPr lang="en-US" sz="1400" dirty="0">
                        <a:latin typeface="Trebuchet MS" panose="020B0603020202020204" pitchFamily="34" charset="0"/>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4892248"/>
                  </a:ext>
                </a:extLst>
              </a:tr>
              <a:tr h="556364">
                <a:tc gridSpan="2">
                  <a:txBody>
                    <a:bodyPr/>
                    <a:lstStyle/>
                    <a:p>
                      <a:pPr marL="0" marR="0" lvl="0" indent="0" algn="ctr" rtl="0">
                        <a:spcBef>
                          <a:spcPts val="0"/>
                        </a:spcBef>
                        <a:spcAft>
                          <a:spcPts val="0"/>
                        </a:spcAft>
                        <a:buClrTx/>
                        <a:buSzPct val="100000"/>
                        <a:buFont typeface="Arial" panose="020B0604020202020204" pitchFamily="34" charset="0"/>
                        <a:buNone/>
                      </a:pPr>
                      <a:r>
                        <a:rPr lang="en-US" sz="1400" dirty="0" smtClean="0">
                          <a:solidFill>
                            <a:schemeClr val="tx1"/>
                          </a:solidFill>
                          <a:latin typeface="Trebuchet MS" panose="020B0603020202020204" pitchFamily="34" charset="0"/>
                          <a:ea typeface="Times New Roman"/>
                          <a:cs typeface="Times New Roman"/>
                          <a:sym typeface="Times New Roman"/>
                        </a:rPr>
                        <a:t>The</a:t>
                      </a:r>
                      <a:r>
                        <a:rPr lang="en-US" sz="1400" baseline="0" dirty="0" smtClean="0">
                          <a:solidFill>
                            <a:schemeClr val="tx1"/>
                          </a:solidFill>
                          <a:latin typeface="Trebuchet MS" panose="020B0603020202020204" pitchFamily="34" charset="0"/>
                          <a:ea typeface="Times New Roman"/>
                          <a:cs typeface="Times New Roman"/>
                          <a:sym typeface="Times New Roman"/>
                        </a:rPr>
                        <a:t> CEIS/CCEIS</a:t>
                      </a:r>
                      <a:r>
                        <a:rPr lang="en-US" sz="1400" dirty="0" smtClean="0">
                          <a:solidFill>
                            <a:schemeClr val="tx1"/>
                          </a:solidFill>
                          <a:latin typeface="Trebuchet MS" panose="020B0603020202020204" pitchFamily="34" charset="0"/>
                          <a:ea typeface="Times New Roman"/>
                          <a:cs typeface="Times New Roman"/>
                          <a:sym typeface="Times New Roman"/>
                        </a:rPr>
                        <a:t> supplemental funds are in addition to, and are not to</a:t>
                      </a:r>
                    </a:p>
                    <a:p>
                      <a:pPr marL="0" marR="0" lvl="0" indent="0" algn="ctr" rtl="0">
                        <a:spcBef>
                          <a:spcPts val="0"/>
                        </a:spcBef>
                        <a:spcAft>
                          <a:spcPts val="0"/>
                        </a:spcAft>
                        <a:buClrTx/>
                        <a:buSzPct val="100000"/>
                        <a:buFont typeface="Arial" panose="020B0604020202020204" pitchFamily="34" charset="0"/>
                        <a:buNone/>
                      </a:pPr>
                      <a:r>
                        <a:rPr lang="en-US" sz="1400" dirty="0" smtClean="0">
                          <a:solidFill>
                            <a:schemeClr val="tx1"/>
                          </a:solidFill>
                          <a:latin typeface="Trebuchet MS" panose="020B0603020202020204" pitchFamily="34" charset="0"/>
                          <a:ea typeface="Times New Roman"/>
                          <a:cs typeface="Times New Roman"/>
                          <a:sym typeface="Times New Roman"/>
                        </a:rPr>
                        <a:t> replace or supplant  services that students would otherwise receive</a:t>
                      </a:r>
                      <a:endParaRPr lang="en-US" sz="1400" dirty="0">
                        <a:solidFill>
                          <a:schemeClr val="tx1"/>
                        </a:solidFill>
                        <a:latin typeface="Trebuchet MS" panose="020B0603020202020204" pitchFamily="34" charset="0"/>
                      </a:endParaRP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lang="en-US" sz="1400" dirty="0">
                        <a:solidFill>
                          <a:schemeClr val="tx1"/>
                        </a:solidFill>
                        <a:latin typeface="Trebuchet MS" panose="020B0603020202020204" pitchFamily="34" charset="0"/>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3440762"/>
                  </a:ext>
                </a:extLst>
              </a:tr>
            </a:tbl>
          </a:graphicData>
        </a:graphic>
      </p:graphicFrame>
    </p:spTree>
    <p:extLst>
      <p:ext uri="{BB962C8B-B14F-4D97-AF65-F5344CB8AC3E}">
        <p14:creationId xmlns:p14="http://schemas.microsoft.com/office/powerpoint/2010/main" val="34978641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1" y="0"/>
            <a:ext cx="9144001" cy="729816"/>
          </a:xfrm>
        </p:spPr>
        <p:txBody>
          <a:bodyPr>
            <a:normAutofit/>
          </a:bodyPr>
          <a:lstStyle/>
          <a:p>
            <a:r>
              <a:rPr lang="en-US" sz="3200" b="1" dirty="0">
                <a:solidFill>
                  <a:srgbClr val="FF0000"/>
                </a:solidFill>
                <a:latin typeface="Trebuchet MS" panose="020B0603020202020204" pitchFamily="34" charset="0"/>
              </a:rPr>
              <a:t>Detailed Comparison of </a:t>
            </a:r>
            <a:r>
              <a:rPr lang="en-US" sz="3200" b="1" dirty="0" smtClean="0">
                <a:solidFill>
                  <a:srgbClr val="FF0000"/>
                </a:solidFill>
                <a:latin typeface="Trebuchet MS" panose="020B0603020202020204" pitchFamily="34" charset="0"/>
              </a:rPr>
              <a:t>CEIS/CCEIS* </a:t>
            </a:r>
            <a:r>
              <a:rPr lang="en-US" sz="1800" b="1" dirty="0" smtClean="0">
                <a:solidFill>
                  <a:srgbClr val="FF0000"/>
                </a:solidFill>
                <a:latin typeface="Trebuchet MS" panose="020B0603020202020204" pitchFamily="34" charset="0"/>
              </a:rPr>
              <a:t>(1 of 3)</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1371445585"/>
              </p:ext>
            </p:extLst>
          </p:nvPr>
        </p:nvGraphicFramePr>
        <p:xfrm>
          <a:off x="-1" y="729817"/>
          <a:ext cx="9144001" cy="3835390"/>
        </p:xfrm>
        <a:graphic>
          <a:graphicData uri="http://schemas.openxmlformats.org/drawingml/2006/table">
            <a:tbl>
              <a:tblPr firstRow="1" bandRow="1">
                <a:tableStyleId>{5C22544A-7EE6-4342-B048-85BDC9FD1C3A}</a:tableStyleId>
              </a:tblPr>
              <a:tblGrid>
                <a:gridCol w="1447801">
                  <a:extLst>
                    <a:ext uri="{9D8B030D-6E8A-4147-A177-3AD203B41FA5}">
                      <a16:colId xmlns:a16="http://schemas.microsoft.com/office/drawing/2014/main" val="556549626"/>
                    </a:ext>
                  </a:extLst>
                </a:gridCol>
                <a:gridCol w="3276600">
                  <a:extLst>
                    <a:ext uri="{9D8B030D-6E8A-4147-A177-3AD203B41FA5}">
                      <a16:colId xmlns:a16="http://schemas.microsoft.com/office/drawing/2014/main" val="3276893849"/>
                    </a:ext>
                  </a:extLst>
                </a:gridCol>
                <a:gridCol w="4419600">
                  <a:extLst>
                    <a:ext uri="{9D8B030D-6E8A-4147-A177-3AD203B41FA5}">
                      <a16:colId xmlns:a16="http://schemas.microsoft.com/office/drawing/2014/main" val="2792766157"/>
                    </a:ext>
                  </a:extLst>
                </a:gridCol>
              </a:tblGrid>
              <a:tr h="649973">
                <a:tc>
                  <a:txBody>
                    <a:bodyPr/>
                    <a:lstStyle/>
                    <a:p>
                      <a:pPr algn="ctr"/>
                      <a:r>
                        <a:rPr lang="en-US" sz="2000" dirty="0" smtClean="0">
                          <a:solidFill>
                            <a:schemeClr val="bg1"/>
                          </a:solidFill>
                          <a:latin typeface="Trebuchet MS" panose="020B0603020202020204" pitchFamily="34" charset="0"/>
                        </a:rPr>
                        <a:t>Element </a:t>
                      </a:r>
                      <a:endParaRPr lang="en-US" sz="2000" dirty="0">
                        <a:solidFill>
                          <a:schemeClr val="bg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EC7F2"/>
                    </a:solidFill>
                  </a:tcPr>
                </a:tc>
                <a:tc>
                  <a:txBody>
                    <a:bodyPr/>
                    <a:lstStyle/>
                    <a:p>
                      <a:pPr algn="ctr"/>
                      <a:r>
                        <a:rPr lang="en-US" sz="2000" dirty="0" smtClean="0">
                          <a:solidFill>
                            <a:schemeClr val="bg1"/>
                          </a:solidFill>
                          <a:latin typeface="Trebuchet MS" panose="020B0603020202020204" pitchFamily="34" charset="0"/>
                        </a:rPr>
                        <a:t>Coordinated Early Intervening Services </a:t>
                      </a:r>
                      <a:endParaRPr lang="en-US" sz="2000" dirty="0">
                        <a:solidFill>
                          <a:schemeClr val="bg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EC7F2"/>
                    </a:solidFill>
                  </a:tcPr>
                </a:tc>
                <a:tc>
                  <a:txBody>
                    <a:bodyPr/>
                    <a:lstStyle/>
                    <a:p>
                      <a:pPr algn="ctr"/>
                      <a:r>
                        <a:rPr lang="en-US" sz="2000" dirty="0" smtClean="0">
                          <a:solidFill>
                            <a:schemeClr val="bg1"/>
                          </a:solidFill>
                          <a:latin typeface="Trebuchet MS" panose="020B0603020202020204" pitchFamily="34" charset="0"/>
                        </a:rPr>
                        <a:t>Comprehensive Coordinated Early Intervening Services </a:t>
                      </a:r>
                      <a:endParaRPr lang="en-US" sz="2000" dirty="0">
                        <a:solidFill>
                          <a:schemeClr val="bg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EC7F2"/>
                    </a:solidFill>
                  </a:tcPr>
                </a:tc>
                <a:extLst>
                  <a:ext uri="{0D108BD9-81ED-4DB2-BD59-A6C34878D82A}">
                    <a16:rowId xmlns:a16="http://schemas.microsoft.com/office/drawing/2014/main" val="593874654"/>
                  </a:ext>
                </a:extLst>
              </a:tr>
              <a:tr h="480415">
                <a:tc>
                  <a:txBody>
                    <a:bodyPr/>
                    <a:lstStyle/>
                    <a:p>
                      <a:pPr algn="ctr"/>
                      <a:r>
                        <a:rPr lang="en-US" sz="1600" b="1" dirty="0" smtClean="0">
                          <a:latin typeface="Trebuchet MS" panose="020B0603020202020204" pitchFamily="34" charset="0"/>
                        </a:rPr>
                        <a:t>Abbreviation </a:t>
                      </a:r>
                      <a:endParaRPr lang="en-US" sz="1600" b="1"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latin typeface="Trebuchet MS" panose="020B0603020202020204" pitchFamily="34" charset="0"/>
                        </a:rPr>
                        <a:t>CEIS</a:t>
                      </a:r>
                    </a:p>
                    <a:p>
                      <a:pPr marL="285750" indent="-285750">
                        <a:buFont typeface="Arial" panose="020B0604020202020204" pitchFamily="34" charset="0"/>
                        <a:buChar char="•"/>
                      </a:pPr>
                      <a:endParaRPr lang="en-US" sz="14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latin typeface="Trebuchet MS" panose="020B0603020202020204" pitchFamily="34" charset="0"/>
                        </a:rPr>
                        <a:t>CCEIS </a:t>
                      </a:r>
                      <a:endParaRPr lang="en-US" sz="14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304166"/>
                  </a:ext>
                </a:extLst>
              </a:tr>
              <a:tr h="480415">
                <a:tc>
                  <a:txBody>
                    <a:bodyPr/>
                    <a:lstStyle/>
                    <a:p>
                      <a:pPr algn="ctr"/>
                      <a:r>
                        <a:rPr lang="en-US" sz="1600" b="1" dirty="0" smtClean="0">
                          <a:latin typeface="Trebuchet MS" panose="020B0603020202020204" pitchFamily="34" charset="0"/>
                        </a:rPr>
                        <a:t>Regulation </a:t>
                      </a:r>
                      <a:endParaRPr lang="en-US" sz="1600" b="1"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latin typeface="Trebuchet MS" panose="020B0603020202020204" pitchFamily="34" charset="0"/>
                        </a:rPr>
                        <a:t>34 CFR §300.226</a:t>
                      </a:r>
                    </a:p>
                    <a:p>
                      <a:pPr marL="285750" indent="-285750">
                        <a:buFont typeface="Arial" panose="020B0604020202020204" pitchFamily="34" charset="0"/>
                        <a:buChar char="•"/>
                      </a:pPr>
                      <a:endParaRPr lang="en-US" sz="14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latin typeface="Trebuchet MS" panose="020B0603020202020204" pitchFamily="34" charset="0"/>
                        </a:rPr>
                        <a:t>34 CFR §300.646</a:t>
                      </a:r>
                      <a:endParaRPr lang="en-US" sz="14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314785"/>
                  </a:ext>
                </a:extLst>
              </a:tr>
              <a:tr h="1049015">
                <a:tc>
                  <a:txBody>
                    <a:bodyPr/>
                    <a:lstStyle/>
                    <a:p>
                      <a:pPr algn="ctr"/>
                      <a:r>
                        <a:rPr lang="en-US" sz="1600" b="1" dirty="0" smtClean="0">
                          <a:latin typeface="Trebuchet MS" panose="020B0603020202020204" pitchFamily="34" charset="0"/>
                        </a:rPr>
                        <a:t>Type </a:t>
                      </a:r>
                      <a:endParaRPr lang="en-US" sz="1600" b="1"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latin typeface="Trebuchet MS" panose="020B0603020202020204" pitchFamily="34" charset="0"/>
                        </a:rPr>
                        <a:t>Voluntary – LEAs can choose to use a portion of their IDEA Part B funds for services to a defined group of at risk students.</a:t>
                      </a:r>
                      <a:endParaRPr lang="en-US" sz="14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latin typeface="Trebuchet MS" panose="020B0603020202020204" pitchFamily="34" charset="0"/>
                        </a:rPr>
                        <a:t>Mandatory – LEAs identified as having significant disproportionality in identification, placement, and/or disciplinary removals must use IDEA Part B funds for CCEIS.</a:t>
                      </a:r>
                      <a:endParaRPr lang="en-US" sz="14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2011031"/>
                  </a:ext>
                </a:extLst>
              </a:tr>
              <a:tr h="1049015">
                <a:tc>
                  <a:txBody>
                    <a:bodyPr/>
                    <a:lstStyle/>
                    <a:p>
                      <a:pPr algn="ctr"/>
                      <a:r>
                        <a:rPr lang="en-US" sz="1600" b="1" dirty="0" smtClean="0">
                          <a:latin typeface="Trebuchet MS" panose="020B0603020202020204" pitchFamily="34" charset="0"/>
                        </a:rPr>
                        <a:t>Funds </a:t>
                      </a:r>
                      <a:endParaRPr lang="en-US" sz="1600" b="1"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latin typeface="Trebuchet MS" panose="020B0603020202020204" pitchFamily="34" charset="0"/>
                        </a:rPr>
                        <a:t>Up to 15 percent of IDEA Part B funds (611 and 619)</a:t>
                      </a:r>
                      <a:endParaRPr lang="en-US" sz="14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latin typeface="Trebuchet MS" panose="020B0603020202020204" pitchFamily="34" charset="0"/>
                        </a:rPr>
                        <a:t>Exactly 15 percent of IDEA Part B funds (611 and 619)</a:t>
                      </a:r>
                      <a:endParaRPr lang="en-US" sz="14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766124"/>
                  </a:ext>
                </a:extLst>
              </a:tr>
            </a:tbl>
          </a:graphicData>
        </a:graphic>
      </p:graphicFrame>
      <p:sp>
        <p:nvSpPr>
          <p:cNvPr id="5" name="TextBox 4"/>
          <p:cNvSpPr txBox="1"/>
          <p:nvPr/>
        </p:nvSpPr>
        <p:spPr>
          <a:xfrm>
            <a:off x="-1" y="4565207"/>
            <a:ext cx="9144000" cy="577081"/>
          </a:xfrm>
          <a:prstGeom prst="rect">
            <a:avLst/>
          </a:prstGeom>
          <a:solidFill>
            <a:schemeClr val="bg1"/>
          </a:solidFill>
        </p:spPr>
        <p:txBody>
          <a:bodyPr wrap="square" rtlCol="0">
            <a:spAutoFit/>
          </a:bodyPr>
          <a:lstStyle/>
          <a:p>
            <a:r>
              <a:rPr lang="en-US" sz="1050" dirty="0" smtClean="0">
                <a:latin typeface="Trebuchet MS" panose="020B0603020202020204" pitchFamily="34" charset="0"/>
              </a:rPr>
              <a:t>*A </a:t>
            </a:r>
            <a:r>
              <a:rPr lang="en-US" sz="1050" dirty="0">
                <a:latin typeface="Trebuchet MS" panose="020B0603020202020204" pitchFamily="34" charset="0"/>
              </a:rPr>
              <a:t>Comparison of Mandatory Comprehensive Coordinated Early Intervening Services (CCEIS) and Voluntary Coordinated Early Intervening Services (CEIS) </a:t>
            </a:r>
            <a:r>
              <a:rPr lang="en-US" sz="1050" dirty="0">
                <a:latin typeface="Trebuchet MS" panose="020B0603020202020204" pitchFamily="34" charset="0"/>
                <a:hlinkClick r:id="rId3"/>
              </a:rPr>
              <a:t>https://ideadata.org</a:t>
            </a:r>
            <a:r>
              <a:rPr lang="en-US" sz="1050" dirty="0" smtClean="0">
                <a:latin typeface="Trebuchet MS" panose="020B0603020202020204" pitchFamily="34" charset="0"/>
                <a:hlinkClick r:id="rId3"/>
              </a:rPr>
              <a:t>/</a:t>
            </a:r>
            <a:endParaRPr lang="en-US" sz="1050" dirty="0" smtClean="0">
              <a:latin typeface="Trebuchet MS" panose="020B0603020202020204" pitchFamily="34" charset="0"/>
            </a:endParaRPr>
          </a:p>
          <a:p>
            <a:endParaRPr lang="en-US" sz="1050" dirty="0">
              <a:latin typeface="Trebuchet MS" panose="020B0603020202020204" pitchFamily="34" charset="0"/>
            </a:endParaRPr>
          </a:p>
        </p:txBody>
      </p:sp>
    </p:spTree>
    <p:extLst>
      <p:ext uri="{BB962C8B-B14F-4D97-AF65-F5344CB8AC3E}">
        <p14:creationId xmlns:p14="http://schemas.microsoft.com/office/powerpoint/2010/main" val="388889885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0" cy="0"/>
        </p:xfrm>
        <a:graphic>
          <a:graphicData uri="http://schemas.openxmlformats.org/drawingml/2006/table">
            <a:tbl>
              <a:tblPr firstRow="1" bandRow="1">
                <a:tableStyleId>{5C22544A-7EE6-4342-B048-85BDC9FD1C3A}</a:tableStyleId>
              </a:tblPr>
              <a:tblGrid>
                <a:gridCol w="4319451">
                  <a:extLst>
                    <a:ext uri="{9D8B030D-6E8A-4147-A177-3AD203B41FA5}">
                      <a16:colId xmlns:a16="http://schemas.microsoft.com/office/drawing/2014/main" val="903752412"/>
                    </a:ext>
                  </a:extLst>
                </a:gridCol>
                <a:gridCol w="4824548">
                  <a:extLst>
                    <a:ext uri="{9D8B030D-6E8A-4147-A177-3AD203B41FA5}">
                      <a16:colId xmlns:a16="http://schemas.microsoft.com/office/drawing/2014/main" val="1874948437"/>
                    </a:ext>
                  </a:extLst>
                </a:gridCol>
              </a:tblGrid>
              <a:tr h="388592">
                <a:tc>
                  <a:txBody>
                    <a:bodyPr/>
                    <a:lstStyle/>
                    <a:p>
                      <a:pPr algn="ctr"/>
                      <a:r>
                        <a:rPr lang="en-US" sz="2000" dirty="0" smtClean="0">
                          <a:solidFill>
                            <a:schemeClr val="tx1"/>
                          </a:solidFill>
                          <a:latin typeface="Trebuchet MS" panose="020B0603020202020204" pitchFamily="34" charset="0"/>
                        </a:rPr>
                        <a:t>Voluntary - CEIS</a:t>
                      </a:r>
                      <a:endParaRPr lang="en-US" sz="2000" dirty="0">
                        <a:solidFill>
                          <a:schemeClr val="tx1"/>
                        </a:solidFill>
                        <a:latin typeface="Trebuchet MS" panose="020B0603020202020204" pitchFamily="34" charset="0"/>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smtClean="0">
                          <a:solidFill>
                            <a:schemeClr val="tx1"/>
                          </a:solidFill>
                          <a:latin typeface="Trebuchet MS" panose="020B0603020202020204" pitchFamily="34" charset="0"/>
                        </a:rPr>
                        <a:t>Mandatory – Comprehensive CEIS</a:t>
                      </a:r>
                      <a:endParaRPr lang="en-US" sz="1800" dirty="0">
                        <a:solidFill>
                          <a:schemeClr val="tx1"/>
                        </a:solidFill>
                        <a:latin typeface="Trebuchet MS" panose="020B0603020202020204" pitchFamily="34" charset="0"/>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602626"/>
                  </a:ext>
                </a:extLst>
              </a:tr>
              <a:tr h="2867985">
                <a:tc>
                  <a:txBody>
                    <a:bodyPr/>
                    <a:lstStyle/>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lang="en-US" sz="1400" b="1" dirty="0" smtClean="0">
                          <a:solidFill>
                            <a:schemeClr val="dk1"/>
                          </a:solidFill>
                          <a:latin typeface="Trebuchet MS" panose="020B0603020202020204" pitchFamily="34" charset="0"/>
                          <a:ea typeface="Times New Roman"/>
                          <a:cs typeface="Times New Roman"/>
                          <a:sym typeface="Times New Roman"/>
                        </a:rPr>
                        <a:t>A School division </a:t>
                      </a:r>
                      <a:r>
                        <a:rPr lang="en-US" sz="1400" b="1" dirty="0" smtClean="0">
                          <a:solidFill>
                            <a:srgbClr val="FF0000"/>
                          </a:solidFill>
                          <a:latin typeface="Trebuchet MS" panose="020B0603020202020204" pitchFamily="34" charset="0"/>
                          <a:ea typeface="Times New Roman"/>
                          <a:cs typeface="Times New Roman"/>
                          <a:sym typeface="Times New Roman"/>
                        </a:rPr>
                        <a:t>may</a:t>
                      </a:r>
                      <a:r>
                        <a:rPr lang="en-US" sz="1400" b="1" baseline="0" dirty="0" smtClean="0">
                          <a:solidFill>
                            <a:srgbClr val="FF0000"/>
                          </a:solidFill>
                          <a:latin typeface="Trebuchet MS" panose="020B0603020202020204" pitchFamily="34" charset="0"/>
                          <a:ea typeface="Times New Roman"/>
                          <a:cs typeface="Times New Roman"/>
                          <a:sym typeface="Times New Roman"/>
                        </a:rPr>
                        <a:t> </a:t>
                      </a:r>
                      <a:r>
                        <a:rPr lang="en-US" sz="1400" b="1" dirty="0" smtClean="0">
                          <a:solidFill>
                            <a:srgbClr val="FF0000"/>
                          </a:solidFill>
                          <a:latin typeface="Trebuchet MS" panose="020B0603020202020204" pitchFamily="34" charset="0"/>
                          <a:ea typeface="Times New Roman"/>
                          <a:cs typeface="Times New Roman"/>
                          <a:sym typeface="Times New Roman"/>
                        </a:rPr>
                        <a:t>use up to 15% of IDEA Part B allocation</a:t>
                      </a:r>
                    </a:p>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lang="en-US" sz="1400" b="1" dirty="0" smtClean="0">
                          <a:solidFill>
                            <a:srgbClr val="FF0000"/>
                          </a:solidFill>
                          <a:latin typeface="Trebuchet MS" panose="020B0603020202020204" pitchFamily="34" charset="0"/>
                          <a:ea typeface="Times New Roman"/>
                          <a:cs typeface="Times New Roman"/>
                          <a:sym typeface="Times New Roman"/>
                        </a:rPr>
                        <a:t> </a:t>
                      </a:r>
                      <a:endParaRPr lang="en-US" sz="1400" b="1" dirty="0" smtClean="0">
                        <a:solidFill>
                          <a:srgbClr val="FF0000"/>
                        </a:solidFill>
                        <a:latin typeface="Trebuchet MS" panose="020B0603020202020204" pitchFamily="34" charset="0"/>
                      </a:endParaRPr>
                    </a:p>
                    <a:p>
                      <a:pPr marL="742950" marR="0" lvl="1" indent="-285750" algn="l" rtl="0">
                        <a:spcBef>
                          <a:spcPts val="0"/>
                        </a:spcBef>
                        <a:spcAft>
                          <a:spcPts val="0"/>
                        </a:spcAft>
                        <a:buClrTx/>
                        <a:buSzPct val="100000"/>
                        <a:buFont typeface="Arial" panose="020B0604020202020204" pitchFamily="34" charset="0"/>
                        <a:buChar char="•"/>
                      </a:pPr>
                      <a:r>
                        <a:rPr lang="en-US" sz="1400" b="1" dirty="0" smtClean="0">
                          <a:solidFill>
                            <a:schemeClr val="dk1"/>
                          </a:solidFill>
                          <a:latin typeface="Trebuchet MS" panose="020B0603020202020204" pitchFamily="34" charset="0"/>
                          <a:ea typeface="Times New Roman"/>
                          <a:cs typeface="Times New Roman"/>
                          <a:sym typeface="Times New Roman"/>
                        </a:rPr>
                        <a:t>For </a:t>
                      </a:r>
                      <a:r>
                        <a:rPr lang="en-US" sz="1400" dirty="0" smtClean="0">
                          <a:solidFill>
                            <a:schemeClr val="dk1"/>
                          </a:solidFill>
                          <a:latin typeface="Trebuchet MS" panose="020B0603020202020204" pitchFamily="34" charset="0"/>
                          <a:ea typeface="Times New Roman"/>
                          <a:cs typeface="Times New Roman"/>
                          <a:sym typeface="Times New Roman"/>
                        </a:rPr>
                        <a:t>general education activities to provide early interventions to prevent/overcome</a:t>
                      </a:r>
                      <a:r>
                        <a:rPr lang="en-US" sz="1400" baseline="0" dirty="0" smtClean="0">
                          <a:solidFill>
                            <a:schemeClr val="dk1"/>
                          </a:solidFill>
                          <a:latin typeface="Trebuchet MS" panose="020B0603020202020204" pitchFamily="34" charset="0"/>
                          <a:ea typeface="Times New Roman"/>
                          <a:cs typeface="Times New Roman"/>
                          <a:sym typeface="Times New Roman"/>
                        </a:rPr>
                        <a:t> the need for special education or related services</a:t>
                      </a:r>
                    </a:p>
                    <a:p>
                      <a:pPr marL="742950" marR="0" lvl="1" indent="-285750" algn="l" rtl="0">
                        <a:spcBef>
                          <a:spcPts val="0"/>
                        </a:spcBef>
                        <a:spcAft>
                          <a:spcPts val="0"/>
                        </a:spcAft>
                        <a:buClrTx/>
                        <a:buSzPct val="100000"/>
                        <a:buFont typeface="Arial" panose="020B0604020202020204" pitchFamily="34" charset="0"/>
                        <a:buChar char="•"/>
                      </a:pPr>
                      <a:endParaRPr lang="en-US" sz="1400" baseline="0" dirty="0" smtClean="0">
                        <a:solidFill>
                          <a:schemeClr val="dk1"/>
                        </a:solidFill>
                        <a:latin typeface="Trebuchet MS" panose="020B0603020202020204" pitchFamily="34" charset="0"/>
                        <a:cs typeface="Times New Roman"/>
                        <a:sym typeface="Times New Roman"/>
                      </a:endParaRPr>
                    </a:p>
                    <a:p>
                      <a:pPr marL="742950" marR="0" lvl="1"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dirty="0" smtClean="0">
                          <a:solidFill>
                            <a:schemeClr val="dk1"/>
                          </a:solidFill>
                          <a:latin typeface="Trebuchet MS" panose="020B0603020202020204" pitchFamily="34" charset="0"/>
                          <a:ea typeface="Times New Roman"/>
                          <a:cs typeface="Times New Roman"/>
                          <a:sym typeface="Times New Roman"/>
                        </a:rPr>
                        <a:t>Are used for Kindergarten through grade 12 students</a:t>
                      </a:r>
                      <a:endParaRPr lang="en-US" sz="1400" dirty="0" smtClean="0">
                        <a:latin typeface="Trebuchet MS" panose="020B0603020202020204" pitchFamily="34" charset="0"/>
                      </a:endParaRPr>
                    </a:p>
                    <a:p>
                      <a:pPr marL="457200" marR="0" lvl="1" indent="0" algn="l" rtl="0">
                        <a:spcBef>
                          <a:spcPts val="0"/>
                        </a:spcBef>
                        <a:spcAft>
                          <a:spcPts val="0"/>
                        </a:spcAft>
                        <a:buClrTx/>
                        <a:buSzPct val="100000"/>
                        <a:buFont typeface="Arial" panose="020B0604020202020204" pitchFamily="34" charset="0"/>
                        <a:buNone/>
                      </a:pPr>
                      <a:endParaRPr lang="en-US" sz="1400" dirty="0">
                        <a:latin typeface="Trebuchet MS" panose="020B0603020202020204" pitchFamily="34" charset="0"/>
                      </a:endParaRP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lang="en-US" sz="1400" b="1" dirty="0" smtClean="0">
                          <a:latin typeface="Trebuchet MS" panose="020B0603020202020204" pitchFamily="34" charset="0"/>
                        </a:rPr>
                        <a:t>A School division </a:t>
                      </a:r>
                      <a:r>
                        <a:rPr lang="en-US" sz="1400" b="1" dirty="0" smtClean="0">
                          <a:solidFill>
                            <a:srgbClr val="FF0000"/>
                          </a:solidFill>
                          <a:latin typeface="Trebuchet MS" panose="020B0603020202020204" pitchFamily="34" charset="0"/>
                        </a:rPr>
                        <a:t>must use exactly 15% of IDEA Part B allocation</a:t>
                      </a:r>
                    </a:p>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endParaRPr lang="en-US" sz="1400" b="1" dirty="0" smtClean="0">
                        <a:solidFill>
                          <a:srgbClr val="FF0000"/>
                        </a:solidFill>
                        <a:latin typeface="Trebuchet MS" panose="020B0603020202020204" pitchFamily="34" charset="0"/>
                      </a:endParaRPr>
                    </a:p>
                    <a:p>
                      <a:pPr marL="742950" lvl="1" indent="-285750">
                        <a:buSzPct val="100000"/>
                        <a:buFont typeface="Arial" panose="020B0604020202020204" pitchFamily="34" charset="0"/>
                        <a:buChar char="•"/>
                      </a:pPr>
                      <a:r>
                        <a:rPr lang="en-US" sz="1400" dirty="0" smtClean="0">
                          <a:latin typeface="Trebuchet MS" panose="020B0603020202020204" pitchFamily="34" charset="0"/>
                        </a:rPr>
                        <a:t>That have a high risk-ratio of significant disproportionality based</a:t>
                      </a:r>
                      <a:r>
                        <a:rPr lang="en-US" sz="1400" baseline="0" dirty="0" smtClean="0">
                          <a:latin typeface="Trebuchet MS" panose="020B0603020202020204" pitchFamily="34" charset="0"/>
                        </a:rPr>
                        <a:t> on race/ethnicity occurring among students with disabilities, impairments, placement, and discipline.</a:t>
                      </a:r>
                    </a:p>
                    <a:p>
                      <a:pPr marL="457200" lvl="1" indent="0">
                        <a:buSzPct val="100000"/>
                        <a:buFont typeface="Arial" panose="020B0604020202020204" pitchFamily="34" charset="0"/>
                        <a:buNone/>
                      </a:pPr>
                      <a:endParaRPr lang="en-US" sz="1000" baseline="0" dirty="0" smtClean="0">
                        <a:latin typeface="Trebuchet MS" panose="020B0603020202020204" pitchFamily="34" charset="0"/>
                      </a:endParaRPr>
                    </a:p>
                    <a:p>
                      <a:pPr marL="742950" lvl="1" indent="-285750">
                        <a:buSzPct val="100000"/>
                        <a:buFont typeface="Arial" panose="020B0604020202020204" pitchFamily="34" charset="0"/>
                        <a:buChar char="•"/>
                      </a:pPr>
                      <a:r>
                        <a:rPr lang="en-US" sz="1400" baseline="0" dirty="0" smtClean="0">
                          <a:latin typeface="Trebuchet MS" panose="020B0603020202020204" pitchFamily="34" charset="0"/>
                        </a:rPr>
                        <a:t>These funds are used primarily, but not exclusively, to provide prevention/interventions services for students identified as needing special education or related services</a:t>
                      </a:r>
                    </a:p>
                    <a:p>
                      <a:pPr marL="457200" lvl="1" indent="0">
                        <a:buSzPct val="100000"/>
                        <a:buFont typeface="Arial" panose="020B0604020202020204" pitchFamily="34" charset="0"/>
                        <a:buNone/>
                      </a:pPr>
                      <a:endParaRPr lang="en-US" sz="900" baseline="0" dirty="0" smtClean="0">
                        <a:latin typeface="Trebuchet MS" panose="020B0603020202020204" pitchFamily="34" charset="0"/>
                      </a:endParaRPr>
                    </a:p>
                    <a:p>
                      <a:pPr marL="742950" marR="0" lvl="1"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baseline="0" dirty="0" smtClean="0">
                          <a:latin typeface="Trebuchet MS" panose="020B0603020202020204" pitchFamily="34" charset="0"/>
                        </a:rPr>
                        <a:t>Are used </a:t>
                      </a:r>
                      <a:r>
                        <a:rPr lang="en-US" sz="1400" dirty="0" smtClean="0">
                          <a:latin typeface="Trebuchet MS" panose="020B0603020202020204" pitchFamily="34" charset="0"/>
                        </a:rPr>
                        <a:t>for Age 3 through grade 12 students</a:t>
                      </a:r>
                      <a:endParaRPr lang="en-US" sz="1400" dirty="0">
                        <a:latin typeface="Trebuchet MS" panose="020B0603020202020204" pitchFamily="34" charset="0"/>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5596981"/>
                  </a:ext>
                </a:extLst>
              </a:tr>
            </a:tbl>
          </a:graphicData>
        </a:graphic>
      </p:graphicFrame>
      <p:sp>
        <p:nvSpPr>
          <p:cNvPr id="3" name="Title 2"/>
          <p:cNvSpPr>
            <a:spLocks noGrp="1"/>
          </p:cNvSpPr>
          <p:nvPr>
            <p:ph type="title"/>
          </p:nvPr>
        </p:nvSpPr>
        <p:spPr>
          <a:xfrm>
            <a:off x="-1" y="0"/>
            <a:ext cx="9144001" cy="552450"/>
          </a:xfrm>
        </p:spPr>
        <p:txBody>
          <a:bodyPr>
            <a:normAutofit/>
          </a:bodyPr>
          <a:lstStyle/>
          <a:p>
            <a:r>
              <a:rPr lang="en-US" sz="3200" b="1" dirty="0" smtClean="0">
                <a:solidFill>
                  <a:srgbClr val="FF0000"/>
                </a:solidFill>
                <a:latin typeface="Trebuchet MS" panose="020B0603020202020204" pitchFamily="34" charset="0"/>
              </a:rPr>
              <a:t>Detailed Comparison of CEIS/CCEIS </a:t>
            </a:r>
            <a:r>
              <a:rPr lang="en-US" sz="1800" b="1" dirty="0" smtClean="0">
                <a:solidFill>
                  <a:srgbClr val="FF0000"/>
                </a:solidFill>
                <a:latin typeface="Trebuchet MS" panose="020B0603020202020204" pitchFamily="34" charset="0"/>
              </a:rPr>
              <a:t>(2 of 3) </a:t>
            </a:r>
            <a:endParaRPr lang="en-US" sz="1800" b="1" dirty="0">
              <a:solidFill>
                <a:srgbClr val="FF0000"/>
              </a:solidFill>
              <a:latin typeface="Trebuchet MS" panose="020B0603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51056704"/>
              </p:ext>
            </p:extLst>
          </p:nvPr>
        </p:nvGraphicFramePr>
        <p:xfrm>
          <a:off x="0" y="552450"/>
          <a:ext cx="9144000" cy="4591049"/>
        </p:xfrm>
        <a:graphic>
          <a:graphicData uri="http://schemas.openxmlformats.org/drawingml/2006/table">
            <a:tbl>
              <a:tblPr firstRow="1" bandRow="1">
                <a:tableStyleId>{5C22544A-7EE6-4342-B048-85BDC9FD1C3A}</a:tableStyleId>
              </a:tblPr>
              <a:tblGrid>
                <a:gridCol w="1257300">
                  <a:extLst>
                    <a:ext uri="{9D8B030D-6E8A-4147-A177-3AD203B41FA5}">
                      <a16:colId xmlns:a16="http://schemas.microsoft.com/office/drawing/2014/main" val="556549626"/>
                    </a:ext>
                  </a:extLst>
                </a:gridCol>
                <a:gridCol w="3543300">
                  <a:extLst>
                    <a:ext uri="{9D8B030D-6E8A-4147-A177-3AD203B41FA5}">
                      <a16:colId xmlns:a16="http://schemas.microsoft.com/office/drawing/2014/main" val="3276893849"/>
                    </a:ext>
                  </a:extLst>
                </a:gridCol>
                <a:gridCol w="4343400">
                  <a:extLst>
                    <a:ext uri="{9D8B030D-6E8A-4147-A177-3AD203B41FA5}">
                      <a16:colId xmlns:a16="http://schemas.microsoft.com/office/drawing/2014/main" val="2792766157"/>
                    </a:ext>
                  </a:extLst>
                </a:gridCol>
              </a:tblGrid>
              <a:tr h="898519">
                <a:tc>
                  <a:txBody>
                    <a:bodyPr/>
                    <a:lstStyle/>
                    <a:p>
                      <a:pPr algn="l"/>
                      <a:r>
                        <a:rPr lang="en-US" sz="2000" dirty="0" smtClean="0">
                          <a:solidFill>
                            <a:schemeClr val="bg1"/>
                          </a:solidFill>
                          <a:latin typeface="Trebuchet MS" panose="020B0603020202020204" pitchFamily="34" charset="0"/>
                        </a:rPr>
                        <a:t>Element </a:t>
                      </a:r>
                      <a:endParaRPr lang="en-US" sz="2000" dirty="0">
                        <a:solidFill>
                          <a:schemeClr val="bg1"/>
                        </a:solidFill>
                        <a:latin typeface="Trebuchet MS" panose="020B0603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EC7F2"/>
                    </a:solidFill>
                  </a:tcPr>
                </a:tc>
                <a:tc>
                  <a:txBody>
                    <a:bodyPr/>
                    <a:lstStyle/>
                    <a:p>
                      <a:pPr algn="l"/>
                      <a:r>
                        <a:rPr lang="en-US" sz="2000" dirty="0" smtClean="0">
                          <a:solidFill>
                            <a:schemeClr val="bg1"/>
                          </a:solidFill>
                          <a:latin typeface="Trebuchet MS" panose="020B0603020202020204" pitchFamily="34" charset="0"/>
                        </a:rPr>
                        <a:t>Coordinated Early Intervening Services </a:t>
                      </a:r>
                      <a:endParaRPr lang="en-US" sz="2000" dirty="0">
                        <a:solidFill>
                          <a:schemeClr val="bg1"/>
                        </a:solidFill>
                        <a:latin typeface="Trebuchet MS" panose="020B0603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EC7F2"/>
                    </a:solidFill>
                  </a:tcPr>
                </a:tc>
                <a:tc>
                  <a:txBody>
                    <a:bodyPr/>
                    <a:lstStyle/>
                    <a:p>
                      <a:pPr algn="l"/>
                      <a:r>
                        <a:rPr lang="en-US" sz="2000" dirty="0" smtClean="0">
                          <a:solidFill>
                            <a:schemeClr val="bg1"/>
                          </a:solidFill>
                          <a:latin typeface="Trebuchet MS" panose="020B0603020202020204" pitchFamily="34" charset="0"/>
                        </a:rPr>
                        <a:t>Comprehensive Coordinated Early Intervening Services </a:t>
                      </a:r>
                      <a:endParaRPr lang="en-US" sz="2000" dirty="0">
                        <a:solidFill>
                          <a:schemeClr val="bg1"/>
                        </a:solidFill>
                        <a:latin typeface="Trebuchet MS" panose="020B0603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EC7F2"/>
                    </a:solidFill>
                  </a:tcPr>
                </a:tc>
                <a:extLst>
                  <a:ext uri="{0D108BD9-81ED-4DB2-BD59-A6C34878D82A}">
                    <a16:rowId xmlns:a16="http://schemas.microsoft.com/office/drawing/2014/main" val="593874654"/>
                  </a:ext>
                </a:extLst>
              </a:tr>
              <a:tr h="844901">
                <a:tc>
                  <a:txBody>
                    <a:bodyPr/>
                    <a:lstStyle/>
                    <a:p>
                      <a:r>
                        <a:rPr lang="en-US" sz="1600" dirty="0" smtClean="0">
                          <a:latin typeface="Trebuchet MS" panose="020B0603020202020204" pitchFamily="34" charset="0"/>
                        </a:rPr>
                        <a:t>Grade level/ages services </a:t>
                      </a:r>
                      <a:endParaRPr lang="en-US" sz="16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smtClean="0">
                          <a:latin typeface="Trebuchet MS" panose="020B0603020202020204" pitchFamily="34" charset="0"/>
                        </a:rPr>
                        <a:t>Kindergarten through grade 12</a:t>
                      </a:r>
                      <a:endParaRPr lang="en-US" sz="16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smtClean="0">
                          <a:latin typeface="Trebuchet MS" panose="020B0603020202020204" pitchFamily="34" charset="0"/>
                        </a:rPr>
                        <a:t>Age 3 through grade 12 </a:t>
                      </a:r>
                      <a:endParaRPr lang="en-US" sz="16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304166"/>
                  </a:ext>
                </a:extLst>
              </a:tr>
              <a:tr h="2847629">
                <a:tc>
                  <a:txBody>
                    <a:bodyPr/>
                    <a:lstStyle/>
                    <a:p>
                      <a:r>
                        <a:rPr lang="en-US" sz="1600" dirty="0" smtClean="0">
                          <a:latin typeface="Trebuchet MS" panose="020B0603020202020204" pitchFamily="34" charset="0"/>
                        </a:rPr>
                        <a:t>Groups served</a:t>
                      </a:r>
                      <a:r>
                        <a:rPr lang="en-US" sz="1600" baseline="0" dirty="0" smtClean="0">
                          <a:latin typeface="Trebuchet MS" panose="020B0603020202020204" pitchFamily="34" charset="0"/>
                        </a:rPr>
                        <a:t> </a:t>
                      </a:r>
                      <a:endParaRPr lang="en-US" sz="16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smtClean="0">
                          <a:latin typeface="Trebuchet MS" panose="020B0603020202020204" pitchFamily="34" charset="0"/>
                        </a:rPr>
                        <a:t>Only children who are not currently identified as needing special education or related services.</a:t>
                      </a:r>
                      <a:endParaRPr lang="en-US" sz="16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smtClean="0">
                          <a:latin typeface="Trebuchet MS" panose="020B0603020202020204" pitchFamily="34" charset="0"/>
                        </a:rPr>
                        <a:t>Children who are not currently identified as needing special education or related services but who need additional academic and behavioral support to succeed in a general education environment.</a:t>
                      </a:r>
                    </a:p>
                    <a:p>
                      <a:pPr marL="285750" indent="-285750">
                        <a:buFont typeface="Arial" panose="020B0604020202020204" pitchFamily="34" charset="0"/>
                        <a:buChar char="•"/>
                      </a:pPr>
                      <a:endParaRPr lang="en-US" sz="1600" dirty="0" smtClean="0">
                        <a:latin typeface="Trebuchet MS" panose="020B0603020202020204" pitchFamily="34" charset="0"/>
                      </a:endParaRPr>
                    </a:p>
                    <a:p>
                      <a:pPr marL="285750" indent="-285750">
                        <a:buFont typeface="Arial" panose="020B0604020202020204" pitchFamily="34" charset="0"/>
                        <a:buChar char="•"/>
                      </a:pPr>
                      <a:r>
                        <a:rPr lang="en-US" sz="1600" dirty="0" smtClean="0">
                          <a:latin typeface="Trebuchet MS" panose="020B0603020202020204" pitchFamily="34" charset="0"/>
                        </a:rPr>
                        <a:t>Children currently identified as needing special education or related services (funds can be used primarily, but not exclusively, for this group).</a:t>
                      </a:r>
                      <a:endParaRPr lang="en-US" sz="16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314785"/>
                  </a:ext>
                </a:extLst>
              </a:tr>
            </a:tbl>
          </a:graphicData>
        </a:graphic>
      </p:graphicFrame>
    </p:spTree>
    <p:extLst>
      <p:ext uri="{BB962C8B-B14F-4D97-AF65-F5344CB8AC3E}">
        <p14:creationId xmlns:p14="http://schemas.microsoft.com/office/powerpoint/2010/main" val="1510324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895350"/>
          </a:xfrm>
        </p:spPr>
        <p:txBody>
          <a:bodyPr>
            <a:normAutofit/>
          </a:bodyPr>
          <a:lstStyle/>
          <a:p>
            <a:r>
              <a:rPr lang="en-US" sz="3200" b="1" dirty="0" smtClean="0">
                <a:solidFill>
                  <a:srgbClr val="FF0000"/>
                </a:solidFill>
                <a:latin typeface="Trebuchet MS" panose="020B0603020202020204" pitchFamily="34" charset="0"/>
              </a:rPr>
              <a:t>IDEA Part B Award Timeline</a:t>
            </a:r>
            <a:endParaRPr lang="en-US" sz="3200" b="1" dirty="0">
              <a:solidFill>
                <a:srgbClr val="FF0000"/>
              </a:solidFill>
              <a:latin typeface="Trebuchet MS" panose="020B0603020202020204" pitchFamily="34" charset="0"/>
            </a:endParaRPr>
          </a:p>
        </p:txBody>
      </p:sp>
      <p:sp>
        <p:nvSpPr>
          <p:cNvPr id="4" name="TextBox 3"/>
          <p:cNvSpPr txBox="1"/>
          <p:nvPr/>
        </p:nvSpPr>
        <p:spPr>
          <a:xfrm>
            <a:off x="487838" y="966799"/>
            <a:ext cx="8429739" cy="3344505"/>
          </a:xfrm>
          <a:prstGeom prst="rect">
            <a:avLst/>
          </a:prstGeom>
          <a:noFill/>
        </p:spPr>
        <p:txBody>
          <a:bodyPr wrap="square" rtlCol="0">
            <a:spAutoFit/>
          </a:bodyPr>
          <a:lstStyle/>
          <a:p>
            <a:pPr marL="285750" indent="-285750">
              <a:buFont typeface="Wingdings" panose="05000000000000000000" pitchFamily="2" charset="2"/>
              <a:buChar char="ü"/>
              <a:defRPr/>
            </a:pPr>
            <a:r>
              <a:rPr lang="en-US" dirty="0">
                <a:latin typeface="Trebuchet MS" panose="020B0603020202020204" pitchFamily="34" charset="0"/>
              </a:rPr>
              <a:t>Federal Fiscal Year </a:t>
            </a:r>
            <a:r>
              <a:rPr lang="en-US" dirty="0" smtClean="0">
                <a:latin typeface="Trebuchet MS" panose="020B0603020202020204" pitchFamily="34" charset="0"/>
              </a:rPr>
              <a:t>( FFY2020, FFY2021, FFY2022*)</a:t>
            </a:r>
            <a:endParaRPr lang="en-US" dirty="0">
              <a:latin typeface="Trebuchet MS" panose="020B0603020202020204" pitchFamily="34" charset="0"/>
            </a:endParaRPr>
          </a:p>
          <a:p>
            <a:pPr marL="800100" lvl="1" indent="-342900">
              <a:buFont typeface="Arial" panose="020B0604020202020204" pitchFamily="34" charset="0"/>
              <a:buChar char="•"/>
              <a:defRPr/>
            </a:pPr>
            <a:r>
              <a:rPr lang="en-US" dirty="0">
                <a:latin typeface="Trebuchet MS" panose="020B0603020202020204" pitchFamily="34" charset="0"/>
              </a:rPr>
              <a:t>October 1 through September 30</a:t>
            </a:r>
          </a:p>
          <a:p>
            <a:pPr marL="800100" lvl="1" indent="-342900">
              <a:buFont typeface="Wingdings" panose="05000000000000000000" pitchFamily="2" charset="2"/>
              <a:buChar char="ü"/>
              <a:defRPr/>
            </a:pPr>
            <a:endParaRPr lang="en-US" sz="1400" dirty="0">
              <a:latin typeface="Trebuchet MS" panose="020B0603020202020204" pitchFamily="34" charset="0"/>
            </a:endParaRPr>
          </a:p>
          <a:p>
            <a:pPr marL="285750" indent="-285750">
              <a:buFont typeface="Wingdings" panose="05000000000000000000" pitchFamily="2" charset="2"/>
              <a:buChar char="ü"/>
              <a:defRPr/>
            </a:pPr>
            <a:r>
              <a:rPr lang="en-US" dirty="0">
                <a:latin typeface="Trebuchet MS" panose="020B0603020202020204" pitchFamily="34" charset="0"/>
              </a:rPr>
              <a:t>Availability of Funds, </a:t>
            </a:r>
          </a:p>
          <a:p>
            <a:pPr marL="800100" lvl="1" indent="-342900">
              <a:buFont typeface="Arial" panose="020B0604020202020204" pitchFamily="34" charset="0"/>
              <a:buChar char="•"/>
              <a:defRPr/>
            </a:pPr>
            <a:r>
              <a:rPr lang="en-US" dirty="0">
                <a:latin typeface="Trebuchet MS" panose="020B0603020202020204" pitchFamily="34" charset="0"/>
              </a:rPr>
              <a:t>27 Months to Commit, </a:t>
            </a:r>
            <a:r>
              <a:rPr lang="en-US" dirty="0" smtClean="0">
                <a:latin typeface="Trebuchet MS" panose="020B0603020202020204" pitchFamily="34" charset="0"/>
              </a:rPr>
              <a:t>ex., July </a:t>
            </a:r>
            <a:r>
              <a:rPr lang="en-US" dirty="0">
                <a:latin typeface="Trebuchet MS" panose="020B0603020202020204" pitchFamily="34" charset="0"/>
              </a:rPr>
              <a:t>1, </a:t>
            </a:r>
            <a:r>
              <a:rPr lang="en-US" dirty="0" smtClean="0">
                <a:latin typeface="Trebuchet MS" panose="020B0603020202020204" pitchFamily="34" charset="0"/>
              </a:rPr>
              <a:t>2021 </a:t>
            </a:r>
            <a:r>
              <a:rPr lang="en-US" dirty="0">
                <a:latin typeface="Trebuchet MS" panose="020B0603020202020204" pitchFamily="34" charset="0"/>
              </a:rPr>
              <a:t>– September 30, </a:t>
            </a:r>
            <a:r>
              <a:rPr lang="en-US" dirty="0" smtClean="0">
                <a:latin typeface="Trebuchet MS" panose="020B0603020202020204" pitchFamily="34" charset="0"/>
              </a:rPr>
              <a:t>2023</a:t>
            </a:r>
          </a:p>
          <a:p>
            <a:pPr marL="800100" lvl="1" indent="-342900">
              <a:buFont typeface="Arial" panose="020B0604020202020204" pitchFamily="34" charset="0"/>
              <a:buChar char="•"/>
              <a:defRPr/>
            </a:pPr>
            <a:r>
              <a:rPr lang="en-US" dirty="0" smtClean="0">
                <a:latin typeface="Trebuchet MS" panose="020B0603020202020204" pitchFamily="34" charset="0"/>
              </a:rPr>
              <a:t>Final </a:t>
            </a:r>
            <a:r>
              <a:rPr lang="en-US" dirty="0">
                <a:latin typeface="Trebuchet MS" panose="020B0603020202020204" pitchFamily="34" charset="0"/>
              </a:rPr>
              <a:t>Reimbursements Due November </a:t>
            </a:r>
            <a:r>
              <a:rPr lang="en-US" dirty="0" smtClean="0">
                <a:latin typeface="Trebuchet MS" panose="020B0603020202020204" pitchFamily="34" charset="0"/>
              </a:rPr>
              <a:t>15</a:t>
            </a:r>
            <a:r>
              <a:rPr lang="en-US" baseline="30000" dirty="0" smtClean="0">
                <a:latin typeface="Trebuchet MS" panose="020B0603020202020204" pitchFamily="34" charset="0"/>
              </a:rPr>
              <a:t>th</a:t>
            </a:r>
          </a:p>
          <a:p>
            <a:pPr lvl="1">
              <a:defRPr/>
            </a:pPr>
            <a:endParaRPr lang="en-US" sz="1400" baseline="30000" dirty="0" smtClean="0">
              <a:latin typeface="Trebuchet MS" panose="020B0603020202020204" pitchFamily="34" charset="0"/>
            </a:endParaRPr>
          </a:p>
          <a:p>
            <a:pPr lvl="1">
              <a:defRPr/>
            </a:pPr>
            <a:endParaRPr lang="en-US" baseline="30000" dirty="0" smtClean="0">
              <a:latin typeface="Trebuchet MS" panose="020B0603020202020204" pitchFamily="34" charset="0"/>
            </a:endParaRPr>
          </a:p>
          <a:p>
            <a:pPr marL="285750" indent="-285750">
              <a:buFont typeface="Wingdings" panose="05000000000000000000" pitchFamily="2" charset="2"/>
              <a:buChar char="ü"/>
              <a:defRPr/>
            </a:pPr>
            <a:r>
              <a:rPr lang="en-US" dirty="0" smtClean="0">
                <a:latin typeface="Trebuchet MS" panose="020B0603020202020204" pitchFamily="34" charset="0"/>
              </a:rPr>
              <a:t>2021 - Current </a:t>
            </a:r>
            <a:r>
              <a:rPr lang="en-US" dirty="0">
                <a:latin typeface="Trebuchet MS" panose="020B0603020202020204" pitchFamily="34" charset="0"/>
              </a:rPr>
              <a:t>Award Year and Amounts</a:t>
            </a:r>
          </a:p>
          <a:p>
            <a:pPr marL="1257300" lvl="2" indent="-342900">
              <a:buFont typeface="Arial" panose="020B0604020202020204" pitchFamily="34" charset="0"/>
              <a:buChar char="•"/>
              <a:defRPr/>
            </a:pPr>
            <a:r>
              <a:rPr lang="en-US" dirty="0">
                <a:latin typeface="Trebuchet MS" panose="020B0603020202020204" pitchFamily="34" charset="0"/>
              </a:rPr>
              <a:t>611 Funds = </a:t>
            </a:r>
            <a:r>
              <a:rPr lang="en-US" dirty="0" smtClean="0">
                <a:latin typeface="Trebuchet MS" panose="020B0603020202020204" pitchFamily="34" charset="0"/>
              </a:rPr>
              <a:t>$312,492,610 </a:t>
            </a:r>
            <a:r>
              <a:rPr lang="en-US" dirty="0">
                <a:latin typeface="Trebuchet MS" panose="020B0603020202020204" pitchFamily="34" charset="0"/>
              </a:rPr>
              <a:t>and 619 Funds = </a:t>
            </a:r>
            <a:r>
              <a:rPr lang="en-US" dirty="0" smtClean="0">
                <a:latin typeface="Trebuchet MS" panose="020B0603020202020204" pitchFamily="34" charset="0"/>
              </a:rPr>
              <a:t>$9,498,374</a:t>
            </a:r>
          </a:p>
          <a:p>
            <a:pPr lvl="1">
              <a:defRPr/>
            </a:pPr>
            <a:endParaRPr lang="en-US" sz="1400" dirty="0" smtClean="0">
              <a:latin typeface="Trebuchet MS" panose="020B0603020202020204" pitchFamily="34" charset="0"/>
            </a:endParaRPr>
          </a:p>
          <a:p>
            <a:pPr marL="1025525" lvl="2" indent="-111125">
              <a:defRPr/>
            </a:pPr>
            <a:r>
              <a:rPr lang="en-US" dirty="0" smtClean="0">
                <a:solidFill>
                  <a:srgbClr val="00B050"/>
                </a:solidFill>
                <a:latin typeface="Trebuchet MS" panose="020B0603020202020204" pitchFamily="34" charset="0"/>
              </a:rPr>
              <a:t> </a:t>
            </a:r>
            <a:r>
              <a:rPr lang="en-US" b="1" dirty="0" smtClean="0">
                <a:solidFill>
                  <a:srgbClr val="00B050"/>
                </a:solidFill>
                <a:latin typeface="Trebuchet MS" panose="020B0603020202020204" pitchFamily="34" charset="0"/>
              </a:rPr>
              <a:t>One-Time Only Funds - American Rescue Plan (ARP) – Add on-funds </a:t>
            </a:r>
          </a:p>
          <a:p>
            <a:pPr marL="1257300" lvl="2" indent="-342900">
              <a:buFont typeface="Arial" panose="020B0604020202020204" pitchFamily="34" charset="0"/>
              <a:buChar char="•"/>
              <a:defRPr/>
            </a:pPr>
            <a:r>
              <a:rPr lang="en-US" b="1" dirty="0" smtClean="0">
                <a:solidFill>
                  <a:srgbClr val="00B050"/>
                </a:solidFill>
                <a:latin typeface="Trebuchet MS" panose="020B0603020202020204" pitchFamily="34" charset="0"/>
              </a:rPr>
              <a:t>611 ARP Funds = $67,799,708 and 619 ARP Funds = 4,931,537</a:t>
            </a:r>
            <a:endParaRPr lang="en-US" b="1" dirty="0">
              <a:solidFill>
                <a:srgbClr val="00B050"/>
              </a:solidFill>
              <a:latin typeface="Trebuchet MS" panose="020B0603020202020204" pitchFamily="34" charset="0"/>
            </a:endParaRPr>
          </a:p>
        </p:txBody>
      </p:sp>
    </p:spTree>
    <p:extLst>
      <p:ext uri="{BB962C8B-B14F-4D97-AF65-F5344CB8AC3E}">
        <p14:creationId xmlns:p14="http://schemas.microsoft.com/office/powerpoint/2010/main" val="2269928576"/>
      </p:ext>
    </p:extLst>
  </p:cSld>
  <p:clrMapOvr>
    <a:masterClrMapping/>
  </p:clrMapOvr>
  <p:transition spd="slow">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0" cy="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3789273351"/>
                    </a:ext>
                  </a:extLst>
                </a:gridCol>
                <a:gridCol w="2946400">
                  <a:extLst>
                    <a:ext uri="{9D8B030D-6E8A-4147-A177-3AD203B41FA5}">
                      <a16:colId xmlns:a16="http://schemas.microsoft.com/office/drawing/2014/main" val="1506994264"/>
                    </a:ext>
                  </a:extLst>
                </a:gridCol>
                <a:gridCol w="2946400">
                  <a:extLst>
                    <a:ext uri="{9D8B030D-6E8A-4147-A177-3AD203B41FA5}">
                      <a16:colId xmlns:a16="http://schemas.microsoft.com/office/drawing/2014/main" val="17279924"/>
                    </a:ext>
                  </a:extLst>
                </a:gridCol>
              </a:tblGrid>
              <a:tr h="867631">
                <a:tc>
                  <a:txBody>
                    <a:bodyPr/>
                    <a:lstStyle/>
                    <a:p>
                      <a:r>
                        <a:rPr lang="en-US" dirty="0" smtClean="0"/>
                        <a:t>Element </a:t>
                      </a:r>
                      <a:endParaRPr lang="en-US" dirty="0"/>
                    </a:p>
                  </a:txBody>
                  <a:tcPr/>
                </a:tc>
                <a:tc>
                  <a:txBody>
                    <a:bodyPr/>
                    <a:lstStyle/>
                    <a:p>
                      <a:r>
                        <a:rPr lang="en-US" dirty="0" smtClean="0"/>
                        <a:t>Coordinated Early Intervening Services </a:t>
                      </a:r>
                      <a:endParaRPr lang="en-US" dirty="0"/>
                    </a:p>
                  </a:txBody>
                  <a:tcPr/>
                </a:tc>
                <a:tc>
                  <a:txBody>
                    <a:bodyPr/>
                    <a:lstStyle/>
                    <a:p>
                      <a:r>
                        <a:rPr lang="en-US" dirty="0" smtClean="0"/>
                        <a:t>Comprehensive Coordinated Early Intervening Services </a:t>
                      </a:r>
                      <a:endParaRPr lang="en-US" dirty="0"/>
                    </a:p>
                  </a:txBody>
                  <a:tcPr/>
                </a:tc>
                <a:extLst>
                  <a:ext uri="{0D108BD9-81ED-4DB2-BD59-A6C34878D82A}">
                    <a16:rowId xmlns:a16="http://schemas.microsoft.com/office/drawing/2014/main" val="2952480699"/>
                  </a:ext>
                </a:extLst>
              </a:tr>
              <a:tr h="424745">
                <a:tc>
                  <a:txBody>
                    <a:bodyPr/>
                    <a:lstStyle/>
                    <a:p>
                      <a:r>
                        <a:rPr lang="en-US" dirty="0" smtClean="0"/>
                        <a:t>Abbreviation </a:t>
                      </a:r>
                      <a:endParaRPr lang="en-US" dirty="0"/>
                    </a:p>
                  </a:txBody>
                  <a:tcPr/>
                </a:tc>
                <a:tc>
                  <a:txBody>
                    <a:bodyPr/>
                    <a:lstStyle/>
                    <a:p>
                      <a:r>
                        <a:rPr lang="en-US" dirty="0" smtClean="0"/>
                        <a:t>CEIS</a:t>
                      </a:r>
                      <a:endParaRPr lang="en-US" dirty="0"/>
                    </a:p>
                  </a:txBody>
                  <a:tcPr/>
                </a:tc>
                <a:tc>
                  <a:txBody>
                    <a:bodyPr/>
                    <a:lstStyle/>
                    <a:p>
                      <a:r>
                        <a:rPr lang="en-US" dirty="0" smtClean="0"/>
                        <a:t>CCEIS </a:t>
                      </a:r>
                      <a:endParaRPr lang="en-US" dirty="0"/>
                    </a:p>
                  </a:txBody>
                  <a:tcPr/>
                </a:tc>
                <a:extLst>
                  <a:ext uri="{0D108BD9-81ED-4DB2-BD59-A6C34878D82A}">
                    <a16:rowId xmlns:a16="http://schemas.microsoft.com/office/drawing/2014/main" val="3031239987"/>
                  </a:ext>
                </a:extLst>
              </a:tr>
              <a:tr h="424745">
                <a:tc>
                  <a:txBody>
                    <a:bodyPr/>
                    <a:lstStyle/>
                    <a:p>
                      <a:r>
                        <a:rPr lang="en-US" dirty="0" smtClean="0"/>
                        <a:t>Regulation </a:t>
                      </a:r>
                      <a:endParaRPr lang="en-US" dirty="0"/>
                    </a:p>
                  </a:txBody>
                  <a:tcPr/>
                </a:tc>
                <a:tc>
                  <a:txBody>
                    <a:bodyPr/>
                    <a:lstStyle/>
                    <a:p>
                      <a:r>
                        <a:rPr lang="en-US" dirty="0" smtClean="0"/>
                        <a:t>34 CFR §300.226</a:t>
                      </a:r>
                      <a:endParaRPr lang="en-US" dirty="0"/>
                    </a:p>
                  </a:txBody>
                  <a:tcPr/>
                </a:tc>
                <a:tc>
                  <a:txBody>
                    <a:bodyPr/>
                    <a:lstStyle/>
                    <a:p>
                      <a:r>
                        <a:rPr lang="en-US" dirty="0" smtClean="0"/>
                        <a:t>34 CFR §300.646</a:t>
                      </a:r>
                      <a:endParaRPr lang="en-US" dirty="0"/>
                    </a:p>
                  </a:txBody>
                  <a:tcPr/>
                </a:tc>
                <a:extLst>
                  <a:ext uri="{0D108BD9-81ED-4DB2-BD59-A6C34878D82A}">
                    <a16:rowId xmlns:a16="http://schemas.microsoft.com/office/drawing/2014/main" val="1341686748"/>
                  </a:ext>
                </a:extLst>
              </a:tr>
              <a:tr h="2169078">
                <a:tc>
                  <a:txBody>
                    <a:bodyPr/>
                    <a:lstStyle/>
                    <a:p>
                      <a:r>
                        <a:rPr lang="en-US" dirty="0" smtClean="0"/>
                        <a:t>Type </a:t>
                      </a:r>
                      <a:endParaRPr lang="en-US" dirty="0"/>
                    </a:p>
                  </a:txBody>
                  <a:tcPr/>
                </a:tc>
                <a:tc>
                  <a:txBody>
                    <a:bodyPr/>
                    <a:lstStyle/>
                    <a:p>
                      <a:r>
                        <a:rPr lang="en-US" dirty="0" smtClean="0"/>
                        <a:t>Voluntary – LEAs can choose to use a portion of their IDEA Part B funds for services to a defined group of </a:t>
                      </a:r>
                      <a:r>
                        <a:rPr lang="en-US" dirty="0" err="1" smtClean="0"/>
                        <a:t>atrisk</a:t>
                      </a:r>
                      <a:r>
                        <a:rPr lang="en-US" dirty="0" smtClean="0"/>
                        <a:t> students.</a:t>
                      </a:r>
                      <a:endParaRPr lang="en-US" dirty="0"/>
                    </a:p>
                  </a:txBody>
                  <a:tcPr/>
                </a:tc>
                <a:tc>
                  <a:txBody>
                    <a:bodyPr/>
                    <a:lstStyle/>
                    <a:p>
                      <a:r>
                        <a:rPr lang="en-US" dirty="0" smtClean="0"/>
                        <a:t>Mandatory – LEAs identified as having significant disproportionality in identification, placement, and/or disciplinary removals must use IDEA Part B funds for CCEIS.</a:t>
                      </a:r>
                      <a:endParaRPr lang="en-US" dirty="0"/>
                    </a:p>
                  </a:txBody>
                  <a:tcPr/>
                </a:tc>
                <a:extLst>
                  <a:ext uri="{0D108BD9-81ED-4DB2-BD59-A6C34878D82A}">
                    <a16:rowId xmlns:a16="http://schemas.microsoft.com/office/drawing/2014/main" val="2879290425"/>
                  </a:ext>
                </a:extLst>
              </a:tr>
            </a:tbl>
          </a:graphicData>
        </a:graphic>
      </p:graphicFrame>
      <p:sp>
        <p:nvSpPr>
          <p:cNvPr id="3" name="Title 2"/>
          <p:cNvSpPr>
            <a:spLocks noGrp="1"/>
          </p:cNvSpPr>
          <p:nvPr>
            <p:ph type="title"/>
          </p:nvPr>
        </p:nvSpPr>
        <p:spPr/>
        <p:txBody>
          <a:bodyPr>
            <a:normAutofit/>
          </a:bodyPr>
          <a:lstStyle/>
          <a:p>
            <a:r>
              <a:rPr lang="en-US" sz="3200" b="1" dirty="0">
                <a:solidFill>
                  <a:srgbClr val="FF0000"/>
                </a:solidFill>
                <a:latin typeface="Trebuchet MS" panose="020B0603020202020204" pitchFamily="34" charset="0"/>
              </a:rPr>
              <a:t>Detailed Comparison of </a:t>
            </a:r>
            <a:r>
              <a:rPr lang="en-US" sz="3200" b="1" dirty="0" smtClean="0">
                <a:solidFill>
                  <a:srgbClr val="FF0000"/>
                </a:solidFill>
                <a:latin typeface="Trebuchet MS" panose="020B0603020202020204" pitchFamily="34" charset="0"/>
              </a:rPr>
              <a:t>CEIS/CCEIS </a:t>
            </a:r>
            <a:r>
              <a:rPr lang="en-US" sz="1800" b="1" dirty="0" smtClean="0">
                <a:solidFill>
                  <a:srgbClr val="FF0000"/>
                </a:solidFill>
                <a:latin typeface="Trebuchet MS" panose="020B0603020202020204" pitchFamily="34" charset="0"/>
              </a:rPr>
              <a:t>(3 of 3) </a:t>
            </a: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3075524643"/>
              </p:ext>
            </p:extLst>
          </p:nvPr>
        </p:nvGraphicFramePr>
        <p:xfrm>
          <a:off x="0" y="746078"/>
          <a:ext cx="9143999" cy="4397422"/>
        </p:xfrm>
        <a:graphic>
          <a:graphicData uri="http://schemas.openxmlformats.org/drawingml/2006/table">
            <a:tbl>
              <a:tblPr firstRow="1" bandRow="1">
                <a:tableStyleId>{5C22544A-7EE6-4342-B048-85BDC9FD1C3A}</a:tableStyleId>
              </a:tblPr>
              <a:tblGrid>
                <a:gridCol w="1383564">
                  <a:extLst>
                    <a:ext uri="{9D8B030D-6E8A-4147-A177-3AD203B41FA5}">
                      <a16:colId xmlns:a16="http://schemas.microsoft.com/office/drawing/2014/main" val="3789273351"/>
                    </a:ext>
                  </a:extLst>
                </a:gridCol>
                <a:gridCol w="3823137">
                  <a:extLst>
                    <a:ext uri="{9D8B030D-6E8A-4147-A177-3AD203B41FA5}">
                      <a16:colId xmlns:a16="http://schemas.microsoft.com/office/drawing/2014/main" val="1506994264"/>
                    </a:ext>
                  </a:extLst>
                </a:gridCol>
                <a:gridCol w="3937298">
                  <a:extLst>
                    <a:ext uri="{9D8B030D-6E8A-4147-A177-3AD203B41FA5}">
                      <a16:colId xmlns:a16="http://schemas.microsoft.com/office/drawing/2014/main" val="17279924"/>
                    </a:ext>
                  </a:extLst>
                </a:gridCol>
              </a:tblGrid>
              <a:tr h="1009519">
                <a:tc>
                  <a:txBody>
                    <a:bodyPr/>
                    <a:lstStyle/>
                    <a:p>
                      <a:r>
                        <a:rPr lang="en-US" sz="2000" dirty="0" smtClean="0">
                          <a:latin typeface="Trebuchet MS" panose="020B0603020202020204" pitchFamily="34" charset="0"/>
                        </a:rPr>
                        <a:t>Element </a:t>
                      </a:r>
                      <a:endParaRPr lang="en-US" sz="20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EC7F2"/>
                    </a:solidFill>
                  </a:tcPr>
                </a:tc>
                <a:tc>
                  <a:txBody>
                    <a:bodyPr/>
                    <a:lstStyle/>
                    <a:p>
                      <a:r>
                        <a:rPr lang="en-US" sz="2000" dirty="0" smtClean="0">
                          <a:latin typeface="Trebuchet MS" panose="020B0603020202020204" pitchFamily="34" charset="0"/>
                        </a:rPr>
                        <a:t>Coordinated Early Intervening Services </a:t>
                      </a:r>
                      <a:endParaRPr lang="en-US" sz="20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EC7F2"/>
                    </a:solidFill>
                  </a:tcPr>
                </a:tc>
                <a:tc>
                  <a:txBody>
                    <a:bodyPr/>
                    <a:lstStyle/>
                    <a:p>
                      <a:r>
                        <a:rPr lang="en-US" sz="2000" dirty="0" smtClean="0">
                          <a:latin typeface="Trebuchet MS" panose="020B0603020202020204" pitchFamily="34" charset="0"/>
                        </a:rPr>
                        <a:t>Comprehensive Coordinated Early Intervening Services </a:t>
                      </a:r>
                      <a:endParaRPr lang="en-US" sz="20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EC7F2"/>
                    </a:solidFill>
                  </a:tcPr>
                </a:tc>
                <a:extLst>
                  <a:ext uri="{0D108BD9-81ED-4DB2-BD59-A6C34878D82A}">
                    <a16:rowId xmlns:a16="http://schemas.microsoft.com/office/drawing/2014/main" val="2952480699"/>
                  </a:ext>
                </a:extLst>
              </a:tr>
              <a:tr h="3387903">
                <a:tc>
                  <a:txBody>
                    <a:bodyPr/>
                    <a:lstStyle/>
                    <a:p>
                      <a:r>
                        <a:rPr lang="en-US" sz="1400" dirty="0" smtClean="0">
                          <a:latin typeface="Trebuchet MS" panose="020B0603020202020204" pitchFamily="34" charset="0"/>
                        </a:rPr>
                        <a:t>Permitted</a:t>
                      </a:r>
                      <a:r>
                        <a:rPr lang="en-US" sz="1400" baseline="0" dirty="0" smtClean="0">
                          <a:latin typeface="Trebuchet MS" panose="020B0603020202020204" pitchFamily="34" charset="0"/>
                        </a:rPr>
                        <a:t> activities </a:t>
                      </a:r>
                      <a:endParaRPr lang="en-US" sz="14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latin typeface="Trebuchet MS" panose="020B0603020202020204" pitchFamily="34" charset="0"/>
                        </a:rPr>
                        <a:t>Professional development for teachers and other school staff to enable such personnel to deliver scientifically based academic and behavioral interventions, including scientifically based literacy instruction and, where appropriate, instruction on the use of adaptive and instructional software. </a:t>
                      </a:r>
                    </a:p>
                    <a:p>
                      <a:pPr marL="285750" indent="-285750">
                        <a:buFont typeface="Arial" panose="020B0604020202020204" pitchFamily="34" charset="0"/>
                        <a:buChar char="•"/>
                      </a:pPr>
                      <a:endParaRPr lang="en-US" sz="1400" dirty="0" smtClean="0">
                        <a:latin typeface="Trebuchet MS" panose="020B0603020202020204" pitchFamily="34" charset="0"/>
                      </a:endParaRPr>
                    </a:p>
                    <a:p>
                      <a:pPr marL="285750" indent="-285750">
                        <a:buFont typeface="Arial" panose="020B0604020202020204" pitchFamily="34" charset="0"/>
                        <a:buChar char="•"/>
                      </a:pPr>
                      <a:r>
                        <a:rPr lang="en-US" sz="1400" dirty="0" smtClean="0">
                          <a:latin typeface="Trebuchet MS" panose="020B0603020202020204" pitchFamily="34" charset="0"/>
                        </a:rPr>
                        <a:t>Educational and behavioral evaluations, services, and supports, including scientifically based literacy instruction. </a:t>
                      </a:r>
                      <a:endParaRPr lang="en-US" sz="14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latin typeface="Trebuchet MS" panose="020B0603020202020204" pitchFamily="34" charset="0"/>
                        </a:rPr>
                        <a:t>Professional development and educational and behavioral evaluations, services, and supports. </a:t>
                      </a:r>
                    </a:p>
                    <a:p>
                      <a:pPr marL="285750" indent="-285750">
                        <a:buFont typeface="Arial" panose="020B0604020202020204" pitchFamily="34" charset="0"/>
                        <a:buChar char="•"/>
                      </a:pPr>
                      <a:endParaRPr lang="en-US" sz="1400" dirty="0" smtClean="0">
                        <a:latin typeface="Trebuchet MS" panose="020B0603020202020204" pitchFamily="34" charset="0"/>
                      </a:endParaRPr>
                    </a:p>
                    <a:p>
                      <a:pPr marL="285750" indent="-285750">
                        <a:buFont typeface="Arial" panose="020B0604020202020204" pitchFamily="34" charset="0"/>
                        <a:buChar char="•"/>
                      </a:pPr>
                      <a:r>
                        <a:rPr lang="en-US" sz="1400" dirty="0" smtClean="0">
                          <a:latin typeface="Trebuchet MS" panose="020B0603020202020204" pitchFamily="34" charset="0"/>
                        </a:rPr>
                        <a:t>The activities must address factors and policy, practice, or procedure contributing to significant disproportionality.</a:t>
                      </a:r>
                      <a:endParaRPr lang="en-US" sz="1400" dirty="0">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686748"/>
                  </a:ext>
                </a:extLst>
              </a:tr>
            </a:tbl>
          </a:graphicData>
        </a:graphic>
      </p:graphicFrame>
    </p:spTree>
    <p:extLst>
      <p:ext uri="{BB962C8B-B14F-4D97-AF65-F5344CB8AC3E}">
        <p14:creationId xmlns:p14="http://schemas.microsoft.com/office/powerpoint/2010/main" val="361980939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cc4c7eb6eb_4_176"/>
          <p:cNvSpPr txBox="1">
            <a:spLocks noGrp="1"/>
          </p:cNvSpPr>
          <p:nvPr>
            <p:ph type="title"/>
          </p:nvPr>
        </p:nvSpPr>
        <p:spPr>
          <a:xfrm>
            <a:off x="-1" y="0"/>
            <a:ext cx="9144001" cy="895350"/>
          </a:xfrm>
          <a:prstGeom prst="rect">
            <a:avLst/>
          </a:prstGeom>
          <a:solidFill>
            <a:schemeClr val="dk2"/>
          </a:solidFill>
          <a:ln>
            <a:noFill/>
          </a:ln>
        </p:spPr>
        <p:txBody>
          <a:bodyPr spcFirstLastPara="1" wrap="square" lIns="457200" tIns="0" rIns="457200" bIns="0" anchor="ctr" anchorCtr="0">
            <a:normAutofit/>
          </a:bodyPr>
          <a:lstStyle/>
          <a:p>
            <a:pPr marL="0" lvl="0" indent="0" algn="ctr" rtl="0">
              <a:lnSpc>
                <a:spcPct val="100000"/>
              </a:lnSpc>
              <a:spcBef>
                <a:spcPts val="0"/>
              </a:spcBef>
              <a:spcAft>
                <a:spcPts val="0"/>
              </a:spcAft>
              <a:buClr>
                <a:schemeClr val="lt1"/>
              </a:buClr>
              <a:buSzPts val="2400"/>
              <a:buFont typeface="Times New Roman"/>
              <a:buNone/>
            </a:pPr>
            <a:r>
              <a:rPr lang="en-US" sz="3200" b="1" dirty="0" smtClean="0">
                <a:solidFill>
                  <a:srgbClr val="FF0000"/>
                </a:solidFill>
                <a:latin typeface="Trebuchet MS" panose="020B0603020202020204" pitchFamily="34" charset="0"/>
              </a:rPr>
              <a:t>“Significant Disproportionality”</a:t>
            </a:r>
            <a:endParaRPr sz="3200" b="1" dirty="0">
              <a:solidFill>
                <a:srgbClr val="FF0000"/>
              </a:solidFill>
              <a:latin typeface="Trebuchet MS" panose="020B0603020202020204" pitchFamily="34" charset="0"/>
            </a:endParaRPr>
          </a:p>
        </p:txBody>
      </p:sp>
      <p:sp>
        <p:nvSpPr>
          <p:cNvPr id="366" name="Google Shape;366;gcc4c7eb6eb_4_176"/>
          <p:cNvSpPr txBox="1">
            <a:spLocks noGrp="1"/>
          </p:cNvSpPr>
          <p:nvPr>
            <p:ph type="body" idx="1"/>
          </p:nvPr>
        </p:nvSpPr>
        <p:spPr>
          <a:xfrm>
            <a:off x="504305" y="1082733"/>
            <a:ext cx="7905373" cy="3276600"/>
          </a:xfrm>
          <a:prstGeom prst="rect">
            <a:avLst/>
          </a:prstGeom>
          <a:noFill/>
          <a:ln w="9525" cap="flat" cmpd="sng">
            <a:solidFill>
              <a:schemeClr val="bg1"/>
            </a:solidFill>
            <a:prstDash val="solid"/>
            <a:round/>
            <a:headEnd type="none" w="sm" len="sm"/>
            <a:tailEnd type="none" w="sm" len="sm"/>
          </a:ln>
        </p:spPr>
        <p:txBody>
          <a:bodyPr spcFirstLastPara="1" wrap="square" lIns="91425" tIns="45700" rIns="91425" bIns="45700" anchor="t" anchorCtr="0">
            <a:normAutofit/>
          </a:bodyPr>
          <a:lstStyle/>
          <a:p>
            <a:pPr marL="394335" lvl="0" indent="-342900" algn="l" rtl="0">
              <a:lnSpc>
                <a:spcPct val="110000"/>
              </a:lnSpc>
              <a:spcBef>
                <a:spcPts val="0"/>
              </a:spcBef>
              <a:spcAft>
                <a:spcPts val="0"/>
              </a:spcAft>
              <a:buClr>
                <a:schemeClr val="tx1"/>
              </a:buClr>
              <a:buSzPts val="1900"/>
              <a:buFont typeface="Arial" panose="020B0604020202020204" pitchFamily="34" charset="0"/>
              <a:buChar char="•"/>
            </a:pPr>
            <a:r>
              <a:rPr lang="en-US" sz="1900" dirty="0">
                <a:solidFill>
                  <a:schemeClr val="dk2"/>
                </a:solidFill>
                <a:latin typeface="Trebuchet MS" panose="020B0603020202020204" pitchFamily="34" charset="0"/>
                <a:ea typeface="Times New Roman"/>
                <a:cs typeface="Times New Roman"/>
                <a:sym typeface="Times New Roman"/>
              </a:rPr>
              <a:t>20 U.S.C. 1418(d) requires states to: </a:t>
            </a:r>
            <a:endParaRPr sz="1900" dirty="0">
              <a:solidFill>
                <a:schemeClr val="dk2"/>
              </a:solidFill>
              <a:latin typeface="Trebuchet MS" panose="020B0603020202020204" pitchFamily="34" charset="0"/>
              <a:ea typeface="Times New Roman"/>
              <a:cs typeface="Times New Roman"/>
              <a:sym typeface="Times New Roman"/>
            </a:endParaRPr>
          </a:p>
          <a:p>
            <a:pPr marL="394335" lvl="0" indent="-342900" algn="l" rtl="0">
              <a:lnSpc>
                <a:spcPct val="110000"/>
              </a:lnSpc>
              <a:spcBef>
                <a:spcPts val="2450"/>
              </a:spcBef>
              <a:spcAft>
                <a:spcPts val="0"/>
              </a:spcAft>
              <a:buClr>
                <a:schemeClr val="tx1"/>
              </a:buClr>
              <a:buSzPts val="1900"/>
              <a:buFont typeface="Arial" panose="020B0604020202020204" pitchFamily="34" charset="0"/>
              <a:buChar char="•"/>
            </a:pPr>
            <a:r>
              <a:rPr lang="en-US" sz="1900" dirty="0">
                <a:solidFill>
                  <a:schemeClr val="dk2"/>
                </a:solidFill>
                <a:latin typeface="Trebuchet MS" panose="020B0603020202020204" pitchFamily="34" charset="0"/>
                <a:ea typeface="Times New Roman"/>
                <a:cs typeface="Times New Roman"/>
                <a:sym typeface="Times New Roman"/>
              </a:rPr>
              <a:t>Determine if significant disproportionality based on race/ethnicity is occurring with respect to the: </a:t>
            </a:r>
            <a:endParaRPr dirty="0">
              <a:latin typeface="Trebuchet MS" panose="020B0603020202020204" pitchFamily="34" charset="0"/>
            </a:endParaRPr>
          </a:p>
          <a:p>
            <a:pPr marL="744617" lvl="1" indent="-342900">
              <a:lnSpc>
                <a:spcPct val="110000"/>
              </a:lnSpc>
              <a:spcBef>
                <a:spcPts val="675"/>
              </a:spcBef>
              <a:buClr>
                <a:schemeClr val="tx1"/>
              </a:buClr>
              <a:buSzPts val="1900"/>
              <a:buFont typeface="Wingdings" panose="05000000000000000000" pitchFamily="2" charset="2"/>
              <a:buChar char="ü"/>
            </a:pPr>
            <a:r>
              <a:rPr lang="en-US" sz="1900" dirty="0">
                <a:solidFill>
                  <a:schemeClr val="dk2"/>
                </a:solidFill>
                <a:latin typeface="Trebuchet MS" panose="020B0603020202020204" pitchFamily="34" charset="0"/>
                <a:ea typeface="Times New Roman"/>
                <a:cs typeface="Times New Roman"/>
                <a:sym typeface="Times New Roman"/>
              </a:rPr>
              <a:t>Identification of children as children with disabilities, including identification as children with particular impairments;</a:t>
            </a:r>
            <a:endParaRPr dirty="0">
              <a:latin typeface="Trebuchet MS" panose="020B0603020202020204" pitchFamily="34" charset="0"/>
            </a:endParaRPr>
          </a:p>
          <a:p>
            <a:pPr marL="744617" lvl="1" indent="-342900">
              <a:lnSpc>
                <a:spcPct val="110000"/>
              </a:lnSpc>
              <a:spcBef>
                <a:spcPts val="225"/>
              </a:spcBef>
              <a:buClr>
                <a:schemeClr val="tx1"/>
              </a:buClr>
              <a:buSzPts val="1900"/>
              <a:buFont typeface="Wingdings" panose="05000000000000000000" pitchFamily="2" charset="2"/>
              <a:buChar char="ü"/>
            </a:pPr>
            <a:r>
              <a:rPr lang="en-US" sz="1900" dirty="0">
                <a:solidFill>
                  <a:schemeClr val="dk2"/>
                </a:solidFill>
                <a:latin typeface="Trebuchet MS" panose="020B0603020202020204" pitchFamily="34" charset="0"/>
                <a:ea typeface="Times New Roman"/>
                <a:cs typeface="Times New Roman"/>
                <a:sym typeface="Times New Roman"/>
              </a:rPr>
              <a:t>Placement of children in particular educational settings; and</a:t>
            </a:r>
            <a:endParaRPr dirty="0">
              <a:latin typeface="Trebuchet MS" panose="020B0603020202020204" pitchFamily="34" charset="0"/>
            </a:endParaRPr>
          </a:p>
          <a:p>
            <a:pPr marL="744617" lvl="1" indent="-342900">
              <a:lnSpc>
                <a:spcPct val="110000"/>
              </a:lnSpc>
              <a:spcBef>
                <a:spcPts val="225"/>
              </a:spcBef>
              <a:buClr>
                <a:schemeClr val="tx1"/>
              </a:buClr>
              <a:buSzPts val="1900"/>
              <a:buFont typeface="Wingdings" panose="05000000000000000000" pitchFamily="2" charset="2"/>
              <a:buChar char="ü"/>
            </a:pPr>
            <a:r>
              <a:rPr lang="en-US" sz="1900" dirty="0">
                <a:solidFill>
                  <a:schemeClr val="dk2"/>
                </a:solidFill>
                <a:latin typeface="Trebuchet MS" panose="020B0603020202020204" pitchFamily="34" charset="0"/>
                <a:ea typeface="Times New Roman"/>
                <a:cs typeface="Times New Roman"/>
                <a:sym typeface="Times New Roman"/>
              </a:rPr>
              <a:t>Incidence, duration, and type of disciplinary actions, including suspensions and expulsions.</a:t>
            </a:r>
            <a:endParaRPr dirty="0">
              <a:latin typeface="Trebuchet MS" panose="020B0603020202020204" pitchFamily="34" charset="0"/>
            </a:endParaRPr>
          </a:p>
          <a:p>
            <a:pPr marL="0" lvl="0" indent="0" algn="l" rtl="0">
              <a:lnSpc>
                <a:spcPct val="110000"/>
              </a:lnSpc>
              <a:spcBef>
                <a:spcPts val="225"/>
              </a:spcBef>
              <a:spcAft>
                <a:spcPts val="0"/>
              </a:spcAft>
              <a:buClr>
                <a:srgbClr val="219184"/>
              </a:buClr>
              <a:buSzPts val="1900"/>
              <a:buNone/>
            </a:pPr>
            <a:endParaRPr sz="1900" dirty="0">
              <a:solidFill>
                <a:schemeClr val="dk2"/>
              </a:solidFill>
              <a:latin typeface="Arial"/>
              <a:ea typeface="Arial"/>
              <a:cs typeface="Arial"/>
              <a:sym typeface="Arial"/>
            </a:endParaRPr>
          </a:p>
          <a:p>
            <a:pPr marL="0" lvl="0" indent="0" algn="l" rtl="0">
              <a:lnSpc>
                <a:spcPct val="110000"/>
              </a:lnSpc>
              <a:spcBef>
                <a:spcPts val="225"/>
              </a:spcBef>
              <a:spcAft>
                <a:spcPts val="0"/>
              </a:spcAft>
              <a:buClr>
                <a:srgbClr val="219184"/>
              </a:buClr>
              <a:buSzPts val="1900"/>
              <a:buNone/>
            </a:pPr>
            <a:endParaRPr sz="1900" b="0" dirty="0">
              <a:solidFill>
                <a:schemeClr val="dk2"/>
              </a:solidFill>
              <a:latin typeface="Arial"/>
              <a:ea typeface="Arial"/>
              <a:cs typeface="Arial"/>
              <a:sym typeface="Arial"/>
            </a:endParaRPr>
          </a:p>
          <a:p>
            <a:pPr marL="0" lvl="0" indent="0" algn="l" rtl="0">
              <a:lnSpc>
                <a:spcPct val="100000"/>
              </a:lnSpc>
              <a:spcBef>
                <a:spcPts val="2000"/>
              </a:spcBef>
              <a:spcAft>
                <a:spcPts val="0"/>
              </a:spcAft>
              <a:buSzPts val="1200"/>
              <a:buNone/>
            </a:pPr>
            <a:endParaRPr dirty="0"/>
          </a:p>
        </p:txBody>
      </p:sp>
    </p:spTree>
    <p:extLst>
      <p:ext uri="{BB962C8B-B14F-4D97-AF65-F5344CB8AC3E}">
        <p14:creationId xmlns:p14="http://schemas.microsoft.com/office/powerpoint/2010/main" val="148991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cc4c7eb6eb_4_182"/>
          <p:cNvSpPr txBox="1">
            <a:spLocks noGrp="1"/>
          </p:cNvSpPr>
          <p:nvPr>
            <p:ph type="title"/>
          </p:nvPr>
        </p:nvSpPr>
        <p:spPr>
          <a:xfrm>
            <a:off x="0" y="0"/>
            <a:ext cx="9144000" cy="857250"/>
          </a:xfrm>
          <a:prstGeom prst="rect">
            <a:avLst/>
          </a:prstGeom>
          <a:solidFill>
            <a:schemeClr val="dk2"/>
          </a:solidFill>
          <a:ln>
            <a:noFill/>
          </a:ln>
        </p:spPr>
        <p:txBody>
          <a:bodyPr spcFirstLastPara="1" wrap="square" lIns="457200" tIns="0" rIns="457200" bIns="0" anchor="ctr" anchorCtr="0">
            <a:normAutofit/>
          </a:bodyPr>
          <a:lstStyle/>
          <a:p>
            <a:pPr marL="0" lvl="0" indent="0" algn="ctr" rtl="0">
              <a:lnSpc>
                <a:spcPct val="100000"/>
              </a:lnSpc>
              <a:spcBef>
                <a:spcPts val="0"/>
              </a:spcBef>
              <a:spcAft>
                <a:spcPts val="0"/>
              </a:spcAft>
              <a:buClr>
                <a:schemeClr val="lt1"/>
              </a:buClr>
              <a:buSzPts val="2400"/>
              <a:buFont typeface="Times New Roman"/>
              <a:buNone/>
            </a:pPr>
            <a:r>
              <a:rPr lang="en-US" sz="3200" b="1" dirty="0">
                <a:solidFill>
                  <a:srgbClr val="FF0000"/>
                </a:solidFill>
                <a:latin typeface="Trebuchet MS" panose="020B0603020202020204" pitchFamily="34" charset="0"/>
              </a:rPr>
              <a:t>What </a:t>
            </a:r>
            <a:r>
              <a:rPr lang="en-US" sz="3200" b="1" dirty="0" smtClean="0">
                <a:solidFill>
                  <a:srgbClr val="FF0000"/>
                </a:solidFill>
                <a:latin typeface="Trebuchet MS" panose="020B0603020202020204" pitchFamily="34" charset="0"/>
              </a:rPr>
              <a:t>is Significant Disproportionality</a:t>
            </a:r>
            <a:endParaRPr sz="3200" b="1" dirty="0">
              <a:solidFill>
                <a:srgbClr val="FF0000"/>
              </a:solidFill>
              <a:latin typeface="Trebuchet MS" panose="020B0603020202020204" pitchFamily="34" charset="0"/>
            </a:endParaRPr>
          </a:p>
        </p:txBody>
      </p:sp>
      <p:sp>
        <p:nvSpPr>
          <p:cNvPr id="374" name="Google Shape;374;gcc4c7eb6eb_4_182"/>
          <p:cNvSpPr txBox="1"/>
          <p:nvPr/>
        </p:nvSpPr>
        <p:spPr>
          <a:xfrm>
            <a:off x="609600" y="1085850"/>
            <a:ext cx="8039100" cy="2923837"/>
          </a:xfrm>
          <a:prstGeom prst="rect">
            <a:avLst/>
          </a:prstGeom>
          <a:noFill/>
          <a:ln w="12700" cap="flat" cmpd="sng">
            <a:solidFill>
              <a:schemeClr val="dk1"/>
            </a:solidFill>
            <a:prstDash val="solid"/>
            <a:round/>
            <a:headEnd type="none" w="sm" len="sm"/>
            <a:tailEnd type="none" w="sm" len="sm"/>
          </a:ln>
          <a:effectLst>
            <a:glow rad="228600">
              <a:schemeClr val="accent4">
                <a:satMod val="175000"/>
                <a:alpha val="40000"/>
              </a:schemeClr>
            </a:glow>
            <a:outerShdw blurRad="50800" dist="38100" dir="13500000" sx="106000" sy="106000" algn="br" rotWithShape="0">
              <a:schemeClr val="accent4">
                <a:lumMod val="40000"/>
                <a:lumOff val="60000"/>
                <a:alpha val="85000"/>
              </a:schemeClr>
            </a:outerShdw>
            <a:softEdge rad="635000"/>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800" b="1" i="0" u="none" strike="noStrike" cap="none" dirty="0">
                <a:latin typeface="Trebuchet MS" panose="020B0603020202020204" pitchFamily="34" charset="0"/>
                <a:ea typeface="Times New Roman"/>
                <a:cs typeface="Times New Roman"/>
                <a:sym typeface="Times New Roman"/>
              </a:rPr>
              <a:t>Significant Disproportionality </a:t>
            </a:r>
            <a:r>
              <a:rPr lang="en-US" sz="2800" b="1" i="0" u="none" strike="noStrike" cap="none" dirty="0" smtClean="0">
                <a:latin typeface="Trebuchet MS" panose="020B0603020202020204" pitchFamily="34" charset="0"/>
                <a:ea typeface="Times New Roman"/>
                <a:cs typeface="Times New Roman"/>
                <a:sym typeface="Times New Roman"/>
              </a:rPr>
              <a:t>is the </a:t>
            </a:r>
            <a:r>
              <a:rPr lang="en-US" sz="2800" b="1" i="0" u="none" strike="noStrike" cap="none" dirty="0">
                <a:latin typeface="Trebuchet MS" panose="020B0603020202020204" pitchFamily="34" charset="0"/>
                <a:ea typeface="Times New Roman"/>
                <a:cs typeface="Times New Roman"/>
                <a:sym typeface="Times New Roman"/>
              </a:rPr>
              <a:t>term used </a:t>
            </a:r>
            <a:r>
              <a:rPr lang="en-US" sz="2800" b="1" i="0" u="none" strike="noStrike" cap="none" dirty="0" smtClean="0">
                <a:latin typeface="Trebuchet MS" panose="020B0603020202020204" pitchFamily="34" charset="0"/>
                <a:ea typeface="Times New Roman"/>
                <a:cs typeface="Times New Roman"/>
                <a:sym typeface="Times New Roman"/>
              </a:rPr>
              <a:t>to identify school divisions mandated to implement CCEIS </a:t>
            </a:r>
          </a:p>
          <a:p>
            <a:pPr marL="0" marR="0" lvl="0" indent="0" algn="l" rtl="0">
              <a:lnSpc>
                <a:spcPct val="100000"/>
              </a:lnSpc>
              <a:spcBef>
                <a:spcPts val="0"/>
              </a:spcBef>
              <a:spcAft>
                <a:spcPts val="0"/>
              </a:spcAft>
              <a:buClr>
                <a:srgbClr val="000000"/>
              </a:buClr>
              <a:buSzPts val="1800"/>
              <a:buFont typeface="Arial"/>
              <a:buNone/>
            </a:pPr>
            <a:endParaRPr lang="en-US" sz="2800" b="1" dirty="0">
              <a:latin typeface="Trebuchet MS" panose="020B0603020202020204" pitchFamily="34"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dirty="0" smtClean="0">
                <a:latin typeface="Trebuchet MS" panose="020B0603020202020204" pitchFamily="34" charset="0"/>
                <a:ea typeface="Times New Roman"/>
                <a:cs typeface="Times New Roman"/>
                <a:sym typeface="Times New Roman"/>
              </a:rPr>
              <a:t>Federal Regulations mandate that S</a:t>
            </a:r>
            <a:r>
              <a:rPr lang="en-US" sz="2400" b="0" i="1" u="none" strike="noStrike" cap="none" dirty="0" smtClean="0">
                <a:latin typeface="Trebuchet MS" panose="020B0603020202020204" pitchFamily="34" charset="0"/>
                <a:ea typeface="Times New Roman"/>
                <a:cs typeface="Times New Roman"/>
                <a:sym typeface="Times New Roman"/>
              </a:rPr>
              <a:t>EAs “must </a:t>
            </a:r>
            <a:r>
              <a:rPr lang="en-US" sz="2400" b="0" i="1" u="none" strike="noStrike" cap="none" dirty="0">
                <a:latin typeface="Trebuchet MS" panose="020B0603020202020204" pitchFamily="34" charset="0"/>
                <a:ea typeface="Times New Roman"/>
                <a:cs typeface="Times New Roman"/>
                <a:sym typeface="Times New Roman"/>
              </a:rPr>
              <a:t>require an LEA with significant disproportionality to utilize 15% of the LEA’s total amount of IDEA Part B </a:t>
            </a:r>
            <a:r>
              <a:rPr lang="en-US" sz="2400" b="0" i="1" u="none" strike="noStrike" cap="none" dirty="0" smtClean="0">
                <a:latin typeface="Trebuchet MS" panose="020B0603020202020204" pitchFamily="34" charset="0"/>
                <a:ea typeface="Times New Roman"/>
                <a:cs typeface="Times New Roman"/>
                <a:sym typeface="Times New Roman"/>
              </a:rPr>
              <a:t>funds for CCEIS…”</a:t>
            </a:r>
            <a:endParaRPr sz="2400" b="0" i="1" u="none" strike="noStrike" cap="none" dirty="0">
              <a:latin typeface="Trebuchet MS" panose="020B0603020202020204" pitchFamily="34" charset="0"/>
              <a:ea typeface="Times New Roman"/>
              <a:cs typeface="Times New Roman"/>
              <a:sym typeface="Times New Roman"/>
            </a:endParaRPr>
          </a:p>
        </p:txBody>
      </p:sp>
    </p:spTree>
    <p:extLst>
      <p:ext uri="{BB962C8B-B14F-4D97-AF65-F5344CB8AC3E}">
        <p14:creationId xmlns:p14="http://schemas.microsoft.com/office/powerpoint/2010/main" val="370552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62"/>
          <p:cNvSpPr txBox="1">
            <a:spLocks noGrp="1"/>
          </p:cNvSpPr>
          <p:nvPr>
            <p:ph type="ctrTitle"/>
          </p:nvPr>
        </p:nvSpPr>
        <p:spPr>
          <a:xfrm>
            <a:off x="0" y="-3432"/>
            <a:ext cx="9444182" cy="747022"/>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Clr>
                <a:schemeClr val="lt1"/>
              </a:buClr>
              <a:buSzPts val="4000"/>
              <a:buFont typeface="Times New Roman"/>
              <a:buNone/>
            </a:pPr>
            <a:r>
              <a:rPr lang="en-US" b="1" dirty="0">
                <a:solidFill>
                  <a:srgbClr val="FF0000"/>
                </a:solidFill>
                <a:latin typeface="Trebuchet MS" panose="020B0603020202020204" pitchFamily="34" charset="0"/>
                <a:ea typeface="Times New Roman"/>
                <a:cs typeface="Times New Roman"/>
                <a:sym typeface="Times New Roman"/>
              </a:rPr>
              <a:t>Calculating CCEIS – 15% of Part B</a:t>
            </a:r>
            <a:endParaRPr b="1" dirty="0">
              <a:solidFill>
                <a:srgbClr val="FF0000"/>
              </a:solidFill>
              <a:latin typeface="Trebuchet MS" panose="020B0603020202020204" pitchFamily="34" charset="0"/>
            </a:endParaRPr>
          </a:p>
        </p:txBody>
      </p:sp>
      <p:sp>
        <p:nvSpPr>
          <p:cNvPr id="776" name="Google Shape;776;p62"/>
          <p:cNvSpPr txBox="1">
            <a:spLocks noGrp="1"/>
          </p:cNvSpPr>
          <p:nvPr>
            <p:ph type="body" idx="1"/>
          </p:nvPr>
        </p:nvSpPr>
        <p:spPr>
          <a:xfrm>
            <a:off x="244349" y="917767"/>
            <a:ext cx="4040188" cy="47982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sz="2800">
                <a:latin typeface="Times New Roman"/>
                <a:ea typeface="Times New Roman"/>
                <a:cs typeface="Times New Roman"/>
                <a:sym typeface="Times New Roman"/>
              </a:rPr>
              <a:t>Total Part B Allocation</a:t>
            </a:r>
            <a:endParaRPr/>
          </a:p>
        </p:txBody>
      </p:sp>
      <p:graphicFrame>
        <p:nvGraphicFramePr>
          <p:cNvPr id="777" name="Google Shape;777;p62"/>
          <p:cNvGraphicFramePr/>
          <p:nvPr/>
        </p:nvGraphicFramePr>
        <p:xfrm>
          <a:off x="114269" y="1566402"/>
          <a:ext cx="4302475" cy="1453700"/>
        </p:xfrm>
        <a:graphic>
          <a:graphicData uri="http://schemas.openxmlformats.org/drawingml/2006/table">
            <a:tbl>
              <a:tblPr>
                <a:noFill/>
              </a:tblPr>
              <a:tblGrid>
                <a:gridCol w="2858500">
                  <a:extLst>
                    <a:ext uri="{9D8B030D-6E8A-4147-A177-3AD203B41FA5}">
                      <a16:colId xmlns:a16="http://schemas.microsoft.com/office/drawing/2014/main" val="20000"/>
                    </a:ext>
                  </a:extLst>
                </a:gridCol>
                <a:gridCol w="1443975">
                  <a:extLst>
                    <a:ext uri="{9D8B030D-6E8A-4147-A177-3AD203B41FA5}">
                      <a16:colId xmlns:a16="http://schemas.microsoft.com/office/drawing/2014/main" val="20001"/>
                    </a:ext>
                  </a:extLst>
                </a:gridCol>
              </a:tblGrid>
              <a:tr h="363425">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611 - School Age Allocation</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$ 665,295.00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63425">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619 - Preschool Allocation</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   35,020.00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63425">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Total Part B Allocation</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$ 700,315.00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3425">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Reserved for CCEIS @ 15%</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$ 105,047.25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7099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1050"/>
          </a:xfrm>
        </p:spPr>
        <p:txBody>
          <a:bodyPr>
            <a:noAutofit/>
          </a:bodyPr>
          <a:lstStyle/>
          <a:p>
            <a:r>
              <a:rPr lang="en-US" sz="3200" b="1" dirty="0" smtClean="0">
                <a:solidFill>
                  <a:srgbClr val="FF0000"/>
                </a:solidFill>
                <a:latin typeface="Trebuchet MS" panose="020B0603020202020204" pitchFamily="34" charset="0"/>
              </a:rPr>
              <a:t>CCEIS/CEIS Included in the Annual Plan </a:t>
            </a:r>
            <a:endParaRPr lang="en-US" sz="3200" b="1" dirty="0">
              <a:solidFill>
                <a:srgbClr val="FF0000"/>
              </a:solidFill>
              <a:latin typeface="Trebuchet MS" panose="020B0603020202020204" pitchFamily="34" charset="0"/>
            </a:endParaRPr>
          </a:p>
        </p:txBody>
      </p:sp>
      <p:sp>
        <p:nvSpPr>
          <p:cNvPr id="3" name="Content Placeholder 2"/>
          <p:cNvSpPr>
            <a:spLocks noGrp="1"/>
          </p:cNvSpPr>
          <p:nvPr>
            <p:ph idx="1"/>
          </p:nvPr>
        </p:nvSpPr>
        <p:spPr>
          <a:xfrm>
            <a:off x="391885" y="857250"/>
            <a:ext cx="7959314" cy="3078660"/>
          </a:xfrm>
        </p:spPr>
        <p:txBody>
          <a:bodyPr vert="horz" lIns="0" tIns="0" rIns="0" bIns="0" rtlCol="0" anchor="t">
            <a:normAutofit/>
          </a:bodyPr>
          <a:lstStyle/>
          <a:p>
            <a:pPr>
              <a:spcBef>
                <a:spcPts val="450"/>
              </a:spcBef>
            </a:pPr>
            <a:r>
              <a:rPr lang="en-US" sz="1350" dirty="0">
                <a:solidFill>
                  <a:schemeClr val="tx1"/>
                </a:solidFill>
                <a:latin typeface="Tahoma"/>
                <a:ea typeface="Tahoma"/>
                <a:cs typeface="Tahoma"/>
              </a:rPr>
              <a:t>Initial training includes a review of preliminary information that must be included in the School Division’s IDEA Part B Annual Plan Application if they are required, or will voluntarily use, funds for CCEIS/CEIS.</a:t>
            </a:r>
            <a:r>
              <a:rPr lang="en-US" sz="1500" dirty="0">
                <a:solidFill>
                  <a:schemeClr val="tx1"/>
                </a:solidFill>
                <a:latin typeface="Tahoma"/>
                <a:ea typeface="Tahoma"/>
                <a:cs typeface="Tahoma"/>
              </a:rPr>
              <a:t> </a:t>
            </a:r>
            <a:endParaRPr lang="en-US" sz="1500" dirty="0">
              <a:solidFill>
                <a:schemeClr val="tx1"/>
              </a:solidFill>
            </a:endParaRPr>
          </a:p>
          <a:p>
            <a:pPr>
              <a:spcBef>
                <a:spcPts val="450"/>
              </a:spcBef>
            </a:pPr>
            <a:r>
              <a:rPr lang="en-US" sz="1500" dirty="0">
                <a:solidFill>
                  <a:schemeClr val="tx1"/>
                </a:solidFill>
                <a:effectLst>
                  <a:outerShdw blurRad="38100" dist="38100" dir="2700000" algn="tl">
                    <a:srgbClr val="000000">
                      <a:alpha val="43137"/>
                    </a:srgbClr>
                  </a:outerShdw>
                </a:effectLst>
                <a:latin typeface="Tahoma"/>
                <a:ea typeface="Tahoma"/>
                <a:cs typeface="Tahoma"/>
              </a:rPr>
              <a:t>EXAMPLE:</a:t>
            </a:r>
            <a:r>
              <a:rPr lang="en-US" sz="1350" dirty="0"/>
              <a:t/>
            </a:r>
            <a:br>
              <a:rPr lang="en-US" sz="1350" dirty="0"/>
            </a:br>
            <a:r>
              <a:rPr lang="en-US" sz="1350" dirty="0"/>
              <a:t/>
            </a:r>
            <a:br>
              <a:rPr lang="en-US" sz="1350" dirty="0"/>
            </a:br>
            <a:endParaRPr lang="en-US" sz="1350" dirty="0"/>
          </a:p>
          <a:p>
            <a:r>
              <a:rPr lang="en-US" sz="1350" dirty="0"/>
              <a:t> </a:t>
            </a:r>
          </a:p>
          <a:p>
            <a:endParaRPr lang="en-US" dirty="0"/>
          </a:p>
        </p:txBody>
      </p:sp>
      <p:sp>
        <p:nvSpPr>
          <p:cNvPr id="4" name="Slide Number Placeholder 3"/>
          <p:cNvSpPr>
            <a:spLocks noGrp="1"/>
          </p:cNvSpPr>
          <p:nvPr>
            <p:ph type="sldNum" sz="quarter" idx="12"/>
          </p:nvPr>
        </p:nvSpPr>
        <p:spPr/>
        <p:txBody>
          <a:bodyPr/>
          <a:lstStyle/>
          <a:p>
            <a:fld id="{DA930A31-9CE2-E544-B5A4-9B97C83516F7}" type="slidenum">
              <a:rPr lang="en-US" smtClean="0"/>
              <a:pPr/>
              <a:t>134</a:t>
            </a:fld>
            <a:endParaRPr lang="en-US" dirty="0"/>
          </a:p>
        </p:txBody>
      </p:sp>
      <p:pic>
        <p:nvPicPr>
          <p:cNvPr id="5" name="Google Shape;793;gcf1125c674_0_14" descr="2021-22 Special Education CEIS and Proportionate Share Set Aside&#10;Example of IDEA Part B Annual Plan Application section to complete for LEAs reserving CEIS and narrative of activities.  "/>
          <p:cNvPicPr preferRelativeResize="0"/>
          <p:nvPr/>
        </p:nvPicPr>
        <p:blipFill rotWithShape="1">
          <a:blip r:embed="rId3">
            <a:alphaModFix/>
          </a:blip>
          <a:srcRect/>
          <a:stretch/>
        </p:blipFill>
        <p:spPr>
          <a:xfrm>
            <a:off x="432565" y="1581150"/>
            <a:ext cx="6389915" cy="2754459"/>
          </a:xfrm>
          <a:prstGeom prst="rect">
            <a:avLst/>
          </a:prstGeom>
          <a:noFill/>
          <a:ln>
            <a:noFill/>
          </a:ln>
        </p:spPr>
      </p:pic>
      <p:sp>
        <p:nvSpPr>
          <p:cNvPr id="6" name="Google Shape;794;gcf1125c674_0_14"/>
          <p:cNvSpPr/>
          <p:nvPr/>
        </p:nvSpPr>
        <p:spPr>
          <a:xfrm>
            <a:off x="6882493" y="1534885"/>
            <a:ext cx="2024744" cy="1208315"/>
          </a:xfrm>
          <a:prstGeom prst="flowChartDocument">
            <a:avLst/>
          </a:prstGeom>
          <a:solidFill>
            <a:srgbClr val="FFD966"/>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b="1" i="1" dirty="0">
              <a:solidFill>
                <a:srgbClr val="000000"/>
              </a:solidFill>
              <a:latin typeface="Arial"/>
              <a:ea typeface="Arial"/>
              <a:cs typeface="Arial"/>
              <a:sym typeface="Arial"/>
            </a:endParaRPr>
          </a:p>
          <a:p>
            <a:pPr>
              <a:buClr>
                <a:srgbClr val="000000"/>
              </a:buClr>
              <a:buSzPts val="1400"/>
            </a:pPr>
            <a:r>
              <a:rPr lang="en-US" sz="1050" b="1" i="1" dirty="0">
                <a:solidFill>
                  <a:srgbClr val="000000"/>
                </a:solidFill>
                <a:latin typeface="Arial"/>
                <a:ea typeface="Arial"/>
                <a:cs typeface="Arial"/>
                <a:sym typeface="Arial"/>
              </a:rPr>
              <a:t>Note: The budget &amp; narrative information provided in the annual plan is preliminary &amp; will change.</a:t>
            </a:r>
            <a:endParaRPr sz="1050" b="1" i="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7626219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792" name="Google Shape;792;gcf1128029a_0_1"/>
          <p:cNvSpPr txBox="1">
            <a:spLocks noGrp="1"/>
          </p:cNvSpPr>
          <p:nvPr>
            <p:ph type="title"/>
          </p:nvPr>
        </p:nvSpPr>
        <p:spPr>
          <a:prstGeom prst="rect">
            <a:avLst/>
          </a:prstGeom>
          <a:solidFill>
            <a:schemeClr val="dk2"/>
          </a:solidFill>
          <a:ln>
            <a:noFill/>
          </a:ln>
        </p:spPr>
        <p:txBody>
          <a:bodyPr spcFirstLastPara="1" wrap="square" lIns="457200" tIns="0" rIns="457200" bIns="0" anchor="ctr" anchorCtr="0">
            <a:normAutofit/>
          </a:bodyPr>
          <a:lstStyle/>
          <a:p>
            <a:pPr marL="0" lvl="0" indent="0" algn="ctr" rtl="0">
              <a:lnSpc>
                <a:spcPct val="100000"/>
              </a:lnSpc>
              <a:spcBef>
                <a:spcPts val="0"/>
              </a:spcBef>
              <a:spcAft>
                <a:spcPts val="0"/>
              </a:spcAft>
              <a:buSzPts val="1800"/>
              <a:buNone/>
            </a:pPr>
            <a:r>
              <a:rPr lang="en-US" sz="3200" b="1" dirty="0" smtClean="0">
                <a:solidFill>
                  <a:srgbClr val="FF0000"/>
                </a:solidFill>
                <a:latin typeface="Trebuchet MS" panose="020B0603020202020204" pitchFamily="34" charset="0"/>
              </a:rPr>
              <a:t>CEIS/CCEIS included in the </a:t>
            </a:r>
            <a:r>
              <a:rPr lang="en-US" sz="3200" b="1" dirty="0">
                <a:solidFill>
                  <a:srgbClr val="FF0000"/>
                </a:solidFill>
                <a:latin typeface="Trebuchet MS" panose="020B0603020202020204" pitchFamily="34" charset="0"/>
              </a:rPr>
              <a:t>Annual </a:t>
            </a:r>
            <a:r>
              <a:rPr lang="en-US" sz="3200" b="1" dirty="0" smtClean="0">
                <a:solidFill>
                  <a:srgbClr val="FF0000"/>
                </a:solidFill>
                <a:latin typeface="Trebuchet MS" panose="020B0603020202020204" pitchFamily="34" charset="0"/>
              </a:rPr>
              <a:t>Plan</a:t>
            </a:r>
            <a:endParaRPr sz="3200" b="1" dirty="0">
              <a:solidFill>
                <a:srgbClr val="FF0000"/>
              </a:solidFill>
              <a:latin typeface="Trebuchet MS" panose="020B0603020202020204" pitchFamily="34" charset="0"/>
            </a:endParaRPr>
          </a:p>
        </p:txBody>
      </p:sp>
      <p:pic>
        <p:nvPicPr>
          <p:cNvPr id="794" name="Google Shape;794;gcf1128029a_0_1"/>
          <p:cNvPicPr preferRelativeResize="0"/>
          <p:nvPr/>
        </p:nvPicPr>
        <p:blipFill rotWithShape="1">
          <a:blip r:embed="rId3">
            <a:alphaModFix/>
          </a:blip>
          <a:srcRect/>
          <a:stretch/>
        </p:blipFill>
        <p:spPr>
          <a:xfrm>
            <a:off x="1447800" y="857250"/>
            <a:ext cx="7277100" cy="3505200"/>
          </a:xfrm>
          <a:prstGeom prst="rect">
            <a:avLst/>
          </a:prstGeom>
          <a:noFill/>
          <a:ln>
            <a:noFill/>
          </a:ln>
        </p:spPr>
      </p:pic>
      <p:sp>
        <p:nvSpPr>
          <p:cNvPr id="4" name="Rectangle 3"/>
          <p:cNvSpPr/>
          <p:nvPr/>
        </p:nvSpPr>
        <p:spPr>
          <a:xfrm>
            <a:off x="190500" y="857250"/>
            <a:ext cx="1252266" cy="369332"/>
          </a:xfrm>
          <a:prstGeom prst="rect">
            <a:avLst/>
          </a:prstGeom>
        </p:spPr>
        <p:txBody>
          <a:bodyPr wrap="none">
            <a:spAutoFit/>
          </a:bodyPr>
          <a:lstStyle/>
          <a:p>
            <a:r>
              <a:rPr lang="en-US" b="1" dirty="0">
                <a:latin typeface="Trebuchet MS" panose="020B0603020202020204" pitchFamily="34" charset="0"/>
              </a:rPr>
              <a:t>EXAMPLE:</a:t>
            </a:r>
            <a:endParaRPr lang="en-US" b="1" dirty="0"/>
          </a:p>
        </p:txBody>
      </p:sp>
    </p:spTree>
    <p:extLst>
      <p:ext uri="{BB962C8B-B14F-4D97-AF65-F5344CB8AC3E}">
        <p14:creationId xmlns:p14="http://schemas.microsoft.com/office/powerpoint/2010/main" val="57808656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12"/>
            <a:ext cx="9144000" cy="664547"/>
          </a:xfrm>
        </p:spPr>
        <p:txBody>
          <a:bodyPr>
            <a:noAutofit/>
          </a:bodyPr>
          <a:lstStyle/>
          <a:p>
            <a:r>
              <a:rPr lang="en-US" sz="3200" b="1" dirty="0" smtClean="0">
                <a:solidFill>
                  <a:srgbClr val="FF0000"/>
                </a:solidFill>
                <a:latin typeface="Trebuchet MS" panose="020B0603020202020204" pitchFamily="34" charset="0"/>
              </a:rPr>
              <a:t>CEIS/CCEIS – Pre-Populated Amounts</a:t>
            </a:r>
            <a:endParaRPr lang="en-US" sz="3200" b="1" dirty="0">
              <a:solidFill>
                <a:srgbClr val="FF0000"/>
              </a:solidFill>
            </a:endParaRPr>
          </a:p>
        </p:txBody>
      </p:sp>
      <p:sp>
        <p:nvSpPr>
          <p:cNvPr id="3" name="Content Placeholder 2"/>
          <p:cNvSpPr>
            <a:spLocks noGrp="1"/>
          </p:cNvSpPr>
          <p:nvPr>
            <p:ph idx="1"/>
          </p:nvPr>
        </p:nvSpPr>
        <p:spPr>
          <a:xfrm>
            <a:off x="592343" y="781050"/>
            <a:ext cx="7959314" cy="2812638"/>
          </a:xfrm>
        </p:spPr>
        <p:txBody>
          <a:bodyPr/>
          <a:lstStyle/>
          <a:p>
            <a:pPr>
              <a:spcBef>
                <a:spcPts val="450"/>
              </a:spcBef>
            </a:pPr>
            <a:r>
              <a:rPr lang="en-US" sz="1650" dirty="0" smtClean="0"/>
              <a:t> </a:t>
            </a:r>
            <a:endParaRPr lang="en-US" sz="1650" dirty="0"/>
          </a:p>
          <a:p>
            <a:pPr>
              <a:spcBef>
                <a:spcPts val="450"/>
              </a:spcBef>
            </a:pPr>
            <a:r>
              <a:rPr lang="en-US" sz="1650" b="1" dirty="0">
                <a:solidFill>
                  <a:schemeClr val="tx1"/>
                </a:solidFill>
                <a:latin typeface="Trebuchet MS" panose="020B0603020202020204" pitchFamily="34" charset="0"/>
              </a:rPr>
              <a:t>EXAMPLE:</a:t>
            </a:r>
            <a:r>
              <a:rPr lang="en-US" sz="1350" dirty="0"/>
              <a:t/>
            </a:r>
            <a:br>
              <a:rPr lang="en-US" sz="1350" dirty="0"/>
            </a:br>
            <a:r>
              <a:rPr lang="en-US" sz="1350" dirty="0"/>
              <a:t/>
            </a:r>
            <a:br>
              <a:rPr lang="en-US" sz="1350" dirty="0"/>
            </a:br>
            <a:endParaRPr lang="en-US" sz="1350" dirty="0"/>
          </a:p>
          <a:p>
            <a:r>
              <a:rPr lang="en-US" sz="1350" dirty="0"/>
              <a:t> </a:t>
            </a:r>
          </a:p>
          <a:p>
            <a:endParaRPr lang="en-US" dirty="0"/>
          </a:p>
        </p:txBody>
      </p:sp>
      <p:sp>
        <p:nvSpPr>
          <p:cNvPr id="4" name="Slide Number Placeholder 3"/>
          <p:cNvSpPr>
            <a:spLocks noGrp="1"/>
          </p:cNvSpPr>
          <p:nvPr>
            <p:ph type="sldNum" sz="quarter" idx="12"/>
          </p:nvPr>
        </p:nvSpPr>
        <p:spPr/>
        <p:txBody>
          <a:bodyPr/>
          <a:lstStyle/>
          <a:p>
            <a:fld id="{DA930A31-9CE2-E544-B5A4-9B97C83516F7}" type="slidenum">
              <a:rPr lang="en-US" smtClean="0"/>
              <a:pPr/>
              <a:t>136</a:t>
            </a:fld>
            <a:endParaRPr lang="en-US" dirty="0"/>
          </a:p>
        </p:txBody>
      </p:sp>
      <p:pic>
        <p:nvPicPr>
          <p:cNvPr id="7" name="Google Shape;810;gcf1128029a_0_11" descr="Example of pre-populated amounts and budget codes for activities. "/>
          <p:cNvPicPr preferRelativeResize="0"/>
          <p:nvPr/>
        </p:nvPicPr>
        <p:blipFill rotWithShape="1">
          <a:blip r:embed="rId3">
            <a:alphaModFix/>
          </a:blip>
          <a:srcRect/>
          <a:stretch/>
        </p:blipFill>
        <p:spPr>
          <a:xfrm>
            <a:off x="1325774" y="1668708"/>
            <a:ext cx="7044902" cy="2488315"/>
          </a:xfrm>
          <a:prstGeom prst="rect">
            <a:avLst/>
          </a:prstGeom>
          <a:noFill/>
          <a:ln>
            <a:noFill/>
          </a:ln>
        </p:spPr>
      </p:pic>
      <p:sp>
        <p:nvSpPr>
          <p:cNvPr id="8" name="Google Shape;811;gcf1128029a_0_11"/>
          <p:cNvSpPr/>
          <p:nvPr/>
        </p:nvSpPr>
        <p:spPr>
          <a:xfrm>
            <a:off x="2019300" y="902786"/>
            <a:ext cx="5657850" cy="656412"/>
          </a:xfrm>
          <a:prstGeom prst="flowChartPunchedTape">
            <a:avLst/>
          </a:prstGeom>
          <a:solidFill>
            <a:srgbClr val="FFD966"/>
          </a:solidFill>
          <a:ln w="9525" cap="flat" cmpd="sng">
            <a:solidFill>
              <a:schemeClr val="tx1"/>
            </a:solidFill>
            <a:prstDash val="solid"/>
            <a:round/>
            <a:headEnd type="none" w="sm" len="sm"/>
            <a:tailEnd type="none" w="sm" len="sm"/>
          </a:ln>
        </p:spPr>
        <p:txBody>
          <a:bodyPr spcFirstLastPara="1" wrap="square" lIns="68569" tIns="68569" rIns="68569" bIns="68569" anchor="ctr" anchorCtr="0">
            <a:noAutofit/>
          </a:bodyPr>
          <a:lstStyle/>
          <a:p>
            <a:pPr algn="ctr">
              <a:buClr>
                <a:srgbClr val="000000"/>
              </a:buClr>
              <a:buSzPts val="1400"/>
            </a:pPr>
            <a:r>
              <a:rPr lang="en-US" sz="1500" b="1" i="1" dirty="0">
                <a:solidFill>
                  <a:schemeClr val="tx1">
                    <a:lumMod val="50000"/>
                  </a:schemeClr>
                </a:solidFill>
                <a:latin typeface="Arial" panose="020B0604020202020204" pitchFamily="34" charset="0"/>
                <a:ea typeface="Arial"/>
                <a:cs typeface="Arial" panose="020B0604020202020204" pitchFamily="34" charset="0"/>
                <a:sym typeface="Arial"/>
              </a:rPr>
              <a:t>Note: Information is p</a:t>
            </a:r>
            <a:r>
              <a:rPr lang="en-US" sz="1500" b="1" i="1" dirty="0">
                <a:solidFill>
                  <a:schemeClr val="tx1">
                    <a:lumMod val="50000"/>
                  </a:schemeClr>
                </a:solidFill>
                <a:latin typeface="Arial" panose="020B0604020202020204" pitchFamily="34" charset="0"/>
                <a:cs typeface="Arial" panose="020B0604020202020204" pitchFamily="34" charset="0"/>
              </a:rPr>
              <a:t>re-populated</a:t>
            </a:r>
            <a:r>
              <a:rPr lang="en-US" sz="1500" b="1" i="1" dirty="0">
                <a:solidFill>
                  <a:schemeClr val="tx1">
                    <a:lumMod val="50000"/>
                  </a:schemeClr>
                </a:solidFill>
                <a:latin typeface="Arial" panose="020B0604020202020204" pitchFamily="34" charset="0"/>
                <a:ea typeface="Arial"/>
                <a:cs typeface="Arial" panose="020B0604020202020204" pitchFamily="34" charset="0"/>
                <a:sym typeface="Arial"/>
              </a:rPr>
              <a:t> for CCEIS/CE</a:t>
            </a:r>
            <a:r>
              <a:rPr lang="en-US" sz="1500" b="1" i="1" dirty="0">
                <a:solidFill>
                  <a:schemeClr val="tx1">
                    <a:lumMod val="50000"/>
                  </a:schemeClr>
                </a:solidFill>
                <a:latin typeface="Arial"/>
                <a:ea typeface="Arial"/>
                <a:cs typeface="Arial"/>
                <a:sym typeface="Arial"/>
              </a:rPr>
              <a:t>IS </a:t>
            </a:r>
            <a:endParaRPr sz="1500" i="1" dirty="0">
              <a:solidFill>
                <a:schemeClr val="tx1">
                  <a:lumMod val="50000"/>
                </a:schemeClr>
              </a:solidFill>
              <a:latin typeface="Arial"/>
              <a:ea typeface="Arial"/>
              <a:cs typeface="Arial"/>
              <a:sym typeface="Arial"/>
            </a:endParaRPr>
          </a:p>
        </p:txBody>
      </p:sp>
    </p:spTree>
    <p:extLst>
      <p:ext uri="{BB962C8B-B14F-4D97-AF65-F5344CB8AC3E}">
        <p14:creationId xmlns:p14="http://schemas.microsoft.com/office/powerpoint/2010/main" val="73963327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94F3-E63E-47A0-9D20-5CC1D6DC96E4}"/>
              </a:ext>
            </a:extLst>
          </p:cNvPr>
          <p:cNvSpPr>
            <a:spLocks noGrp="1"/>
          </p:cNvSpPr>
          <p:nvPr>
            <p:ph type="title"/>
          </p:nvPr>
        </p:nvSpPr>
        <p:spPr>
          <a:xfrm>
            <a:off x="-261935" y="0"/>
            <a:ext cx="9405935" cy="729816"/>
          </a:xfrm>
        </p:spPr>
        <p:txBody>
          <a:bodyPr>
            <a:normAutofit/>
          </a:bodyPr>
          <a:lstStyle/>
          <a:p>
            <a:r>
              <a:rPr lang="en-US" sz="3200" b="1" dirty="0">
                <a:solidFill>
                  <a:srgbClr val="FF0000"/>
                </a:solidFill>
                <a:latin typeface="Trebuchet MS" panose="020B0603020202020204" pitchFamily="34" charset="0"/>
                <a:ea typeface="Tahoma"/>
                <a:cs typeface="Tahoma"/>
              </a:rPr>
              <a:t>Fiscal Reporting Requirements</a:t>
            </a:r>
            <a:endParaRPr lang="en-US" sz="3200" b="1" dirty="0">
              <a:solidFill>
                <a:srgbClr val="FF0000"/>
              </a:solidFill>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DA930A31-9CE2-E544-B5A4-9B97C83516F7}" type="slidenum">
              <a:rPr lang="en-US" smtClean="0"/>
              <a:pPr/>
              <a:t>137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79274182"/>
              </p:ext>
            </p:extLst>
          </p:nvPr>
        </p:nvGraphicFramePr>
        <p:xfrm>
          <a:off x="304800" y="819150"/>
          <a:ext cx="6096000" cy="342900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1560109962"/>
                    </a:ext>
                  </a:extLst>
                </a:gridCol>
                <a:gridCol w="3238500">
                  <a:extLst>
                    <a:ext uri="{9D8B030D-6E8A-4147-A177-3AD203B41FA5}">
                      <a16:colId xmlns:a16="http://schemas.microsoft.com/office/drawing/2014/main" val="1583477598"/>
                    </a:ext>
                  </a:extLst>
                </a:gridCol>
              </a:tblGrid>
              <a:tr h="507838">
                <a:tc>
                  <a:txBody>
                    <a:bodyPr/>
                    <a:lstStyle/>
                    <a:p>
                      <a:r>
                        <a:rPr lang="en-US" sz="2800" dirty="0">
                          <a:latin typeface="Trebuchet MS" panose="020B0603020202020204" pitchFamily="34" charset="0"/>
                        </a:rPr>
                        <a:t>Voluntary CEIS</a:t>
                      </a:r>
                    </a:p>
                  </a:txBody>
                  <a:tcPr marL="68580" marR="68580" marT="34290" marB="34290">
                    <a:solidFill>
                      <a:srgbClr val="0EC7F2"/>
                    </a:solidFill>
                  </a:tcPr>
                </a:tc>
                <a:tc>
                  <a:txBody>
                    <a:bodyPr/>
                    <a:lstStyle/>
                    <a:p>
                      <a:r>
                        <a:rPr lang="en-US" sz="2800" dirty="0">
                          <a:latin typeface="Trebuchet MS" panose="020B0603020202020204" pitchFamily="34" charset="0"/>
                        </a:rPr>
                        <a:t>Required CCEIS</a:t>
                      </a:r>
                    </a:p>
                  </a:txBody>
                  <a:tcPr marL="68580" marR="68580" marT="34290" marB="34290">
                    <a:solidFill>
                      <a:srgbClr val="0EC7F2"/>
                    </a:solidFill>
                  </a:tcPr>
                </a:tc>
                <a:extLst>
                  <a:ext uri="{0D108BD9-81ED-4DB2-BD59-A6C34878D82A}">
                    <a16:rowId xmlns:a16="http://schemas.microsoft.com/office/drawing/2014/main" val="2474035892"/>
                  </a:ext>
                </a:extLst>
              </a:tr>
              <a:tr h="389786">
                <a:tc>
                  <a:txBody>
                    <a:bodyPr/>
                    <a:lstStyle/>
                    <a:p>
                      <a:r>
                        <a:rPr lang="en-US" sz="1800" dirty="0">
                          <a:latin typeface="Trebuchet MS" panose="020B0603020202020204" pitchFamily="34" charset="0"/>
                        </a:rPr>
                        <a:t>Report amount</a:t>
                      </a:r>
                      <a:r>
                        <a:rPr lang="en-US" sz="1800" baseline="0" dirty="0">
                          <a:latin typeface="Trebuchet MS" panose="020B0603020202020204" pitchFamily="34" charset="0"/>
                        </a:rPr>
                        <a:t> reserved</a:t>
                      </a:r>
                      <a:endParaRPr lang="en-US" sz="1800" dirty="0">
                        <a:latin typeface="Trebuchet MS" panose="020B0603020202020204" pitchFamily="34" charset="0"/>
                      </a:endParaRPr>
                    </a:p>
                  </a:txBody>
                  <a:tcPr marL="68580" marR="68580" marT="34290" marB="34290">
                    <a:solidFill>
                      <a:srgbClr val="0EC7F2"/>
                    </a:solidFill>
                  </a:tcPr>
                </a:tc>
                <a:tc>
                  <a:txBody>
                    <a:bodyPr/>
                    <a:lstStyle/>
                    <a:p>
                      <a:r>
                        <a:rPr lang="en-US" sz="1800" dirty="0">
                          <a:latin typeface="Trebuchet MS" panose="020B0603020202020204" pitchFamily="34" charset="0"/>
                        </a:rPr>
                        <a:t>Report amount reserved </a:t>
                      </a:r>
                    </a:p>
                  </a:txBody>
                  <a:tcPr marL="68580" marR="68580" marT="34290" marB="34290">
                    <a:solidFill>
                      <a:srgbClr val="0EC7F2"/>
                    </a:solidFill>
                  </a:tcPr>
                </a:tc>
                <a:extLst>
                  <a:ext uri="{0D108BD9-81ED-4DB2-BD59-A6C34878D82A}">
                    <a16:rowId xmlns:a16="http://schemas.microsoft.com/office/drawing/2014/main" val="1769392522"/>
                  </a:ext>
                </a:extLst>
              </a:tr>
              <a:tr h="13360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rebuchet MS" panose="020B0603020202020204" pitchFamily="34" charset="0"/>
                        </a:rPr>
                        <a:t>State ensures that this amount is no</a:t>
                      </a:r>
                      <a:r>
                        <a:rPr lang="en-US" sz="1800" baseline="0" dirty="0">
                          <a:latin typeface="Trebuchet MS" panose="020B0603020202020204" pitchFamily="34" charset="0"/>
                        </a:rPr>
                        <a:t> more than 15% of IDEA 611 and 619 funds</a:t>
                      </a:r>
                      <a:endParaRPr lang="en-US" sz="1800" dirty="0">
                        <a:latin typeface="Trebuchet MS" panose="020B0603020202020204" pitchFamily="34" charset="0"/>
                      </a:endParaRPr>
                    </a:p>
                    <a:p>
                      <a:endParaRPr lang="en-US" sz="900" dirty="0">
                        <a:latin typeface="Trebuchet MS" panose="020B0603020202020204" pitchFamily="34" charset="0"/>
                      </a:endParaRPr>
                    </a:p>
                  </a:txBody>
                  <a:tcPr marL="68580" marR="68580" marT="34290" marB="34290">
                    <a:solidFill>
                      <a:srgbClr val="0EC7F2"/>
                    </a:solidFill>
                  </a:tcPr>
                </a:tc>
                <a:tc>
                  <a:txBody>
                    <a:bodyPr/>
                    <a:lstStyle/>
                    <a:p>
                      <a:r>
                        <a:rPr lang="en-US" sz="1800" dirty="0">
                          <a:latin typeface="Trebuchet MS" panose="020B0603020202020204" pitchFamily="34" charset="0"/>
                        </a:rPr>
                        <a:t>State ensures that this amount is exactly</a:t>
                      </a:r>
                      <a:r>
                        <a:rPr lang="en-US" sz="1800" baseline="0" dirty="0">
                          <a:latin typeface="Trebuchet MS" panose="020B0603020202020204" pitchFamily="34" charset="0"/>
                        </a:rPr>
                        <a:t> 15% of IDEA 611 and 619 funds</a:t>
                      </a:r>
                      <a:endParaRPr lang="en-US" sz="1800" dirty="0">
                        <a:latin typeface="Trebuchet MS" panose="020B0603020202020204" pitchFamily="34" charset="0"/>
                      </a:endParaRPr>
                    </a:p>
                  </a:txBody>
                  <a:tcPr marL="68580" marR="68580" marT="34290" marB="34290">
                    <a:solidFill>
                      <a:srgbClr val="0EC7F2"/>
                    </a:solidFill>
                  </a:tcPr>
                </a:tc>
                <a:extLst>
                  <a:ext uri="{0D108BD9-81ED-4DB2-BD59-A6C34878D82A}">
                    <a16:rowId xmlns:a16="http://schemas.microsoft.com/office/drawing/2014/main" val="585422064"/>
                  </a:ext>
                </a:extLst>
              </a:tr>
              <a:tr h="1195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rebuchet MS" panose="020B0603020202020204" pitchFamily="34" charset="0"/>
                        </a:rPr>
                        <a:t>State ensures that the expenses are</a:t>
                      </a:r>
                      <a:r>
                        <a:rPr lang="en-US" sz="1800" baseline="0" dirty="0">
                          <a:latin typeface="Trebuchet MS" panose="020B0603020202020204" pitchFamily="34" charset="0"/>
                        </a:rPr>
                        <a:t> allowable</a:t>
                      </a:r>
                      <a:endParaRPr lang="en-US" sz="1800" dirty="0">
                        <a:latin typeface="Trebuchet MS" panose="020B0603020202020204" pitchFamily="34" charset="0"/>
                      </a:endParaRPr>
                    </a:p>
                    <a:p>
                      <a:endParaRPr lang="en-US" sz="1800" dirty="0">
                        <a:latin typeface="Trebuchet MS" panose="020B0603020202020204" pitchFamily="34" charset="0"/>
                      </a:endParaRPr>
                    </a:p>
                  </a:txBody>
                  <a:tcPr marL="68580" marR="68580" marT="34290" marB="34290">
                    <a:solidFill>
                      <a:srgbClr val="0EC7F2"/>
                    </a:solidFill>
                  </a:tcPr>
                </a:tc>
                <a:tc>
                  <a:txBody>
                    <a:bodyPr/>
                    <a:lstStyle/>
                    <a:p>
                      <a:r>
                        <a:rPr lang="en-US" sz="1800" dirty="0">
                          <a:latin typeface="Trebuchet MS" panose="020B0603020202020204" pitchFamily="34" charset="0"/>
                        </a:rPr>
                        <a:t>State ensures that the expenses are</a:t>
                      </a:r>
                      <a:r>
                        <a:rPr lang="en-US" sz="1800" baseline="0" dirty="0">
                          <a:latin typeface="Trebuchet MS" panose="020B0603020202020204" pitchFamily="34" charset="0"/>
                        </a:rPr>
                        <a:t> allowable and address the factors for significant disproportionality</a:t>
                      </a:r>
                      <a:endParaRPr lang="en-US" sz="1800" dirty="0">
                        <a:latin typeface="Trebuchet MS" panose="020B0603020202020204" pitchFamily="34" charset="0"/>
                      </a:endParaRPr>
                    </a:p>
                  </a:txBody>
                  <a:tcPr marL="68580" marR="68580" marT="34290" marB="34290">
                    <a:solidFill>
                      <a:srgbClr val="0EC7F2"/>
                    </a:solidFill>
                  </a:tcPr>
                </a:tc>
                <a:extLst>
                  <a:ext uri="{0D108BD9-81ED-4DB2-BD59-A6C34878D82A}">
                    <a16:rowId xmlns:a16="http://schemas.microsoft.com/office/drawing/2014/main" val="551580197"/>
                  </a:ext>
                </a:extLst>
              </a:tr>
            </a:tbl>
          </a:graphicData>
        </a:graphic>
      </p:graphicFrame>
      <p:pic>
        <p:nvPicPr>
          <p:cNvPr id="5" name="Picture 4" descr="Local Educational Agency&#10;track comprehensive or voluntary CEIS funds and children who receive CEIS"/>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531725" y="1314450"/>
            <a:ext cx="2465113" cy="209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731667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65"/>
            <a:ext cx="9545680" cy="729816"/>
          </a:xfrm>
        </p:spPr>
        <p:txBody>
          <a:bodyPr>
            <a:noAutofit/>
          </a:bodyPr>
          <a:lstStyle/>
          <a:p>
            <a:r>
              <a:rPr lang="en-US" sz="3200" b="1" dirty="0">
                <a:solidFill>
                  <a:srgbClr val="FF0000"/>
                </a:solidFill>
                <a:latin typeface="Trebuchet MS" panose="020B0603020202020204" pitchFamily="34" charset="0"/>
              </a:rPr>
              <a:t>Tracking </a:t>
            </a:r>
            <a:r>
              <a:rPr lang="en-US" sz="3200" b="1" dirty="0" smtClean="0">
                <a:solidFill>
                  <a:srgbClr val="FF0000"/>
                </a:solidFill>
                <a:latin typeface="Trebuchet MS" panose="020B0603020202020204" pitchFamily="34" charset="0"/>
              </a:rPr>
              <a:t>LEA </a:t>
            </a:r>
            <a:r>
              <a:rPr lang="en-US" sz="3200" b="1" dirty="0">
                <a:solidFill>
                  <a:srgbClr val="FF0000"/>
                </a:solidFill>
                <a:latin typeface="Trebuchet MS" panose="020B0603020202020204" pitchFamily="34" charset="0"/>
              </a:rPr>
              <a:t>CCEIS/CEIS Funds</a:t>
            </a:r>
          </a:p>
        </p:txBody>
      </p:sp>
      <p:sp>
        <p:nvSpPr>
          <p:cNvPr id="4" name="Slide Number Placeholder 3"/>
          <p:cNvSpPr>
            <a:spLocks noGrp="1"/>
          </p:cNvSpPr>
          <p:nvPr>
            <p:ph type="sldNum" sz="quarter" idx="12"/>
          </p:nvPr>
        </p:nvSpPr>
        <p:spPr/>
        <p:txBody>
          <a:bodyPr/>
          <a:lstStyle/>
          <a:p>
            <a:fld id="{DA930A31-9CE2-E544-B5A4-9B97C83516F7}" type="slidenum">
              <a:rPr lang="en-US" smtClean="0"/>
              <a:pPr/>
              <a:t>138</a:t>
            </a:fld>
            <a:endParaRPr lang="en-US" dirty="0"/>
          </a:p>
        </p:txBody>
      </p:sp>
      <p:sp>
        <p:nvSpPr>
          <p:cNvPr id="9" name="TextBox 8"/>
          <p:cNvSpPr txBox="1"/>
          <p:nvPr/>
        </p:nvSpPr>
        <p:spPr>
          <a:xfrm>
            <a:off x="114300" y="819150"/>
            <a:ext cx="8724900" cy="3506088"/>
          </a:xfrm>
          <a:prstGeom prst="rect">
            <a:avLst/>
          </a:prstGeom>
          <a:noFill/>
        </p:spPr>
        <p:txBody>
          <a:bodyPr wrap="square" lIns="68580" tIns="34290" rIns="68580" bIns="34290" rtlCol="0" anchor="t">
            <a:spAutoFit/>
          </a:bodyPr>
          <a:lstStyle/>
          <a:p>
            <a:r>
              <a:rPr lang="en-US" sz="2000" b="1" i="1" dirty="0" smtClean="0">
                <a:latin typeface="Tahoma" panose="020B0604030504040204" pitchFamily="34" charset="0"/>
                <a:ea typeface="Tahoma" panose="020B0604030504040204" pitchFamily="34" charset="0"/>
                <a:cs typeface="Tahoma" panose="020B0604030504040204" pitchFamily="34" charset="0"/>
              </a:rPr>
              <a:t>Office </a:t>
            </a:r>
            <a:r>
              <a:rPr lang="en-US" sz="2000" b="1" i="1" dirty="0">
                <a:latin typeface="Tahoma" panose="020B0604030504040204" pitchFamily="34" charset="0"/>
                <a:ea typeface="Tahoma" panose="020B0604030504040204" pitchFamily="34" charset="0"/>
                <a:cs typeface="Tahoma" panose="020B0604030504040204" pitchFamily="34" charset="0"/>
              </a:rPr>
              <a:t>of Finance and Budget (FAB)</a:t>
            </a: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sz="2000" dirty="0">
              <a:latin typeface="Tahoma" panose="020B0604030504040204" pitchFamily="34" charset="0"/>
              <a:ea typeface="Tahoma" panose="020B0604030504040204" pitchFamily="34" charset="0"/>
              <a:cs typeface="Tahoma" panose="020B0604030504040204" pitchFamily="34" charset="0"/>
            </a:endParaRPr>
          </a:p>
          <a:p>
            <a:pPr marL="858838" lvl="3"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CCEIS/CEIS budget is maintained separately from other IDEA Part B allocations. School divisions request reimbursement from the CCEIS/CEIS budget for expenditures as noted in their approved plan.</a:t>
            </a:r>
          </a:p>
          <a:p>
            <a:pPr marL="858838" lvl="3" indent="-342900">
              <a:spcBef>
                <a:spcPts val="1350"/>
              </a:spcBef>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FAB reimbursement specialists are responsible for reviewing and approving or denying the request.</a:t>
            </a:r>
          </a:p>
          <a:p>
            <a:pPr marL="858838" lvl="3" indent="-342900">
              <a:spcBef>
                <a:spcPts val="1350"/>
              </a:spcBef>
              <a:buFont typeface="Arial" panose="020B0604020202020204" pitchFamily="34" charset="0"/>
              <a:buChar char="•"/>
            </a:pPr>
            <a:r>
              <a:rPr lang="en-US" sz="2000" dirty="0">
                <a:latin typeface="Tahoma"/>
                <a:ea typeface="Tahoma"/>
                <a:cs typeface="Tahoma"/>
              </a:rPr>
              <a:t>In the due diligence of reviewing, monitoring, and approving these funds, the reimbursement specialist conducts several activities.</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078258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 y="0"/>
            <a:ext cx="9398045" cy="729816"/>
          </a:xfrm>
        </p:spPr>
        <p:txBody>
          <a:bodyPr>
            <a:normAutofit/>
          </a:bodyPr>
          <a:lstStyle/>
          <a:p>
            <a:r>
              <a:rPr lang="en-US" sz="2850" b="1" dirty="0">
                <a:solidFill>
                  <a:srgbClr val="FF0000"/>
                </a:solidFill>
                <a:latin typeface="Trebuchet MS" panose="020B0603020202020204" pitchFamily="34" charset="0"/>
                <a:ea typeface="Tahoma"/>
                <a:cs typeface="Tahoma"/>
              </a:rPr>
              <a:t>Office of Finance and Budget </a:t>
            </a:r>
            <a:r>
              <a:rPr lang="en-US" sz="2850" b="1" dirty="0" smtClean="0">
                <a:solidFill>
                  <a:srgbClr val="FF0000"/>
                </a:solidFill>
                <a:latin typeface="Trebuchet MS" panose="020B0603020202020204" pitchFamily="34" charset="0"/>
                <a:ea typeface="Tahoma"/>
                <a:cs typeface="Tahoma"/>
              </a:rPr>
              <a:t>C/CEIS Activities</a:t>
            </a:r>
            <a:endParaRPr lang="en-US" b="1" dirty="0">
              <a:solidFill>
                <a:srgbClr val="FF0000"/>
              </a:solidFill>
              <a:latin typeface="Trebuchet MS" panose="020B0603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85125037"/>
              </p:ext>
            </p:extLst>
          </p:nvPr>
        </p:nvGraphicFramePr>
        <p:xfrm>
          <a:off x="228600" y="1030085"/>
          <a:ext cx="8382000" cy="3479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A930A31-9CE2-E544-B5A4-9B97C83516F7}" type="slidenum">
              <a:rPr lang="en-US" smtClean="0"/>
              <a:pPr/>
              <a:t>139</a:t>
            </a:fld>
            <a:endParaRPr lang="en-US" dirty="0"/>
          </a:p>
        </p:txBody>
      </p:sp>
    </p:spTree>
    <p:extLst>
      <p:ext uri="{BB962C8B-B14F-4D97-AF65-F5344CB8AC3E}">
        <p14:creationId xmlns:p14="http://schemas.microsoft.com/office/powerpoint/2010/main" val="2278265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03935"/>
          </a:xfrm>
        </p:spPr>
        <p:txBody>
          <a:bodyPr>
            <a:noAutofit/>
          </a:bodyPr>
          <a:lstStyle/>
          <a:p>
            <a:r>
              <a:rPr lang="en-US" sz="3200" b="1" dirty="0" smtClean="0">
                <a:solidFill>
                  <a:srgbClr val="FF0000"/>
                </a:solidFill>
                <a:latin typeface="Trebuchet MS" panose="020B0603020202020204" pitchFamily="34" charset="0"/>
              </a:rPr>
              <a:t>IDEA Part B Allocation of</a:t>
            </a:r>
            <a:br>
              <a:rPr lang="en-US" sz="3200" b="1" dirty="0" smtClean="0">
                <a:solidFill>
                  <a:srgbClr val="FF0000"/>
                </a:solidFill>
                <a:latin typeface="Trebuchet MS" panose="020B0603020202020204" pitchFamily="34" charset="0"/>
              </a:rPr>
            </a:br>
            <a:r>
              <a:rPr lang="en-US" sz="3200" b="1" dirty="0" smtClean="0">
                <a:solidFill>
                  <a:srgbClr val="FF0000"/>
                </a:solidFill>
                <a:latin typeface="Trebuchet MS" panose="020B0603020202020204" pitchFamily="34" charset="0"/>
              </a:rPr>
              <a:t> 611 AND 619 Funds (FFY2021)</a:t>
            </a:r>
            <a:endParaRPr lang="en-US" sz="3200" b="1" dirty="0">
              <a:solidFill>
                <a:srgbClr val="FF0000"/>
              </a:solidFill>
              <a:latin typeface="Trebuchet MS" panose="020B0603020202020204" pitchFamily="34" charset="0"/>
            </a:endParaRPr>
          </a:p>
        </p:txBody>
      </p:sp>
      <p:sp>
        <p:nvSpPr>
          <p:cNvPr id="6" name="Text Placeholder 2"/>
          <p:cNvSpPr txBox="1">
            <a:spLocks/>
          </p:cNvSpPr>
          <p:nvPr/>
        </p:nvSpPr>
        <p:spPr>
          <a:xfrm>
            <a:off x="889630" y="1153808"/>
            <a:ext cx="4041775" cy="727075"/>
          </a:xfrm>
          <a:prstGeom prst="rect">
            <a:avLst/>
          </a:prstGeom>
        </p:spPr>
        <p:txBody>
          <a:bodyPr rtlCol="0">
            <a:normAutofit/>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a:buClr>
                <a:schemeClr val="tx1"/>
              </a:buClr>
              <a:defRPr/>
            </a:pPr>
            <a:r>
              <a:rPr lang="en-US" sz="1800" b="1" dirty="0" smtClean="0">
                <a:solidFill>
                  <a:srgbClr val="FF0000"/>
                </a:solidFill>
                <a:latin typeface="Trebuchet MS" panose="020B0603020202020204" pitchFamily="34" charset="0"/>
              </a:rPr>
              <a:t>611 = $312,492,610</a:t>
            </a:r>
          </a:p>
          <a:p>
            <a:pPr lvl="1">
              <a:buClr>
                <a:schemeClr val="tx1"/>
              </a:buClr>
              <a:buFont typeface="Wingdings" panose="05000000000000000000" pitchFamily="2" charset="2"/>
              <a:buChar char="q"/>
              <a:defRPr/>
            </a:pPr>
            <a:r>
              <a:rPr lang="en-US" sz="1100" b="1" dirty="0" smtClean="0">
                <a:solidFill>
                  <a:schemeClr val="tx1"/>
                </a:solidFill>
                <a:latin typeface="Trebuchet MS" panose="020B0603020202020204" pitchFamily="34" charset="0"/>
              </a:rPr>
              <a:t>(H027A210107, CFDA# 87.027)</a:t>
            </a:r>
          </a:p>
        </p:txBody>
      </p:sp>
      <p:sp>
        <p:nvSpPr>
          <p:cNvPr id="7" name="Text Placeholder 4"/>
          <p:cNvSpPr txBox="1">
            <a:spLocks/>
          </p:cNvSpPr>
          <p:nvPr/>
        </p:nvSpPr>
        <p:spPr>
          <a:xfrm>
            <a:off x="5372100" y="1116336"/>
            <a:ext cx="3657600" cy="638175"/>
          </a:xfrm>
          <a:prstGeom prst="rect">
            <a:avLst/>
          </a:prstGeom>
        </p:spPr>
        <p:txBody>
          <a:bodyPr rtlCol="0">
            <a:normAutofit/>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a:buClr>
                <a:schemeClr val="tx1"/>
              </a:buClr>
              <a:defRPr/>
            </a:pPr>
            <a:r>
              <a:rPr lang="en-US" sz="1800" b="1" dirty="0" smtClean="0">
                <a:solidFill>
                  <a:srgbClr val="FF0000"/>
                </a:solidFill>
                <a:latin typeface="Trebuchet MS" panose="020B0603020202020204" pitchFamily="34" charset="0"/>
              </a:rPr>
              <a:t>619 = $9,498,374</a:t>
            </a:r>
          </a:p>
          <a:p>
            <a:pPr lvl="1">
              <a:buClr>
                <a:schemeClr val="tx1"/>
              </a:buClr>
              <a:buFont typeface="Wingdings" panose="05000000000000000000" pitchFamily="2" charset="2"/>
              <a:buChar char="q"/>
              <a:defRPr/>
            </a:pPr>
            <a:r>
              <a:rPr lang="en-US" sz="1100" b="1" dirty="0" smtClean="0">
                <a:solidFill>
                  <a:schemeClr val="tx1"/>
                </a:solidFill>
                <a:latin typeface="Trebuchet MS" panose="020B0603020202020204" pitchFamily="34" charset="0"/>
              </a:rPr>
              <a:t>(H173A210112, CFDA # 87.173)</a:t>
            </a:r>
          </a:p>
        </p:txBody>
      </p:sp>
      <p:cxnSp>
        <p:nvCxnSpPr>
          <p:cNvPr id="8" name="Straight Connector 7"/>
          <p:cNvCxnSpPr/>
          <p:nvPr/>
        </p:nvCxnSpPr>
        <p:spPr>
          <a:xfrm>
            <a:off x="188913" y="1768481"/>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09457" y="1768481"/>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3"/>
          <p:cNvSpPr txBox="1">
            <a:spLocks/>
          </p:cNvSpPr>
          <p:nvPr/>
        </p:nvSpPr>
        <p:spPr>
          <a:xfrm>
            <a:off x="1043618" y="1826808"/>
            <a:ext cx="3733800" cy="2683367"/>
          </a:xfrm>
          <a:prstGeom prst="rect">
            <a:avLst/>
          </a:prstGeom>
        </p:spPr>
        <p:txBody>
          <a:bodyPr rtlCol="0">
            <a:normAutofit/>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marL="342900" indent="-342900">
              <a:buClrTx/>
              <a:buFont typeface="Wingdings" panose="05000000000000000000" pitchFamily="2" charset="2"/>
              <a:buChar char="ü"/>
              <a:defRPr/>
            </a:pPr>
            <a:r>
              <a:rPr lang="en-US" sz="2000" dirty="0" smtClean="0">
                <a:solidFill>
                  <a:schemeClr val="tx1"/>
                </a:solidFill>
                <a:effectLst>
                  <a:outerShdw blurRad="38100" dist="38100" dir="2700000" algn="tl">
                    <a:srgbClr val="FFFFFF"/>
                  </a:outerShdw>
                </a:effectLst>
                <a:latin typeface="Trebuchet MS" panose="020B0603020202020204" pitchFamily="34" charset="0"/>
              </a:rPr>
              <a:t>Flow-through</a:t>
            </a:r>
          </a:p>
          <a:p>
            <a:pPr lvl="1">
              <a:buClrTx/>
              <a:buFont typeface="Arial" panose="020B0604020202020204" pitchFamily="34" charset="0"/>
              <a:buChar char="•"/>
              <a:defRPr/>
            </a:pPr>
            <a:r>
              <a:rPr lang="en-US" sz="1800" dirty="0" smtClean="0">
                <a:solidFill>
                  <a:schemeClr val="tx1"/>
                </a:solidFill>
                <a:effectLst>
                  <a:outerShdw blurRad="38100" dist="38100" dir="2700000" algn="tl">
                    <a:srgbClr val="FFFFFF"/>
                  </a:outerShdw>
                </a:effectLst>
                <a:latin typeface="Trebuchet MS" panose="020B0603020202020204" pitchFamily="34" charset="0"/>
              </a:rPr>
              <a:t>$275,916,518</a:t>
            </a:r>
          </a:p>
          <a:p>
            <a:pPr marL="342900" indent="-342900">
              <a:buClrTx/>
              <a:buFont typeface="Wingdings" panose="05000000000000000000" pitchFamily="2" charset="2"/>
              <a:buChar char="ü"/>
              <a:defRPr/>
            </a:pPr>
            <a:r>
              <a:rPr lang="en-US" sz="2000" dirty="0" smtClean="0">
                <a:solidFill>
                  <a:schemeClr val="tx1"/>
                </a:solidFill>
                <a:effectLst>
                  <a:outerShdw blurRad="38100" dist="38100" dir="2700000" algn="tl">
                    <a:srgbClr val="FFFFFF"/>
                  </a:outerShdw>
                </a:effectLst>
                <a:latin typeface="Trebuchet MS" panose="020B0603020202020204" pitchFamily="34" charset="0"/>
              </a:rPr>
              <a:t>State Set-Aside</a:t>
            </a:r>
          </a:p>
          <a:p>
            <a:pPr lvl="1">
              <a:buClrTx/>
              <a:buFont typeface="Arial" panose="020B0604020202020204" pitchFamily="34" charset="0"/>
              <a:buChar char="•"/>
              <a:defRPr/>
            </a:pPr>
            <a:r>
              <a:rPr lang="en-US" sz="1800" dirty="0" smtClean="0">
                <a:solidFill>
                  <a:schemeClr val="tx1"/>
                </a:solidFill>
                <a:effectLst>
                  <a:outerShdw blurRad="38100" dist="38100" dir="2700000" algn="tl">
                    <a:srgbClr val="FFFFFF"/>
                  </a:outerShdw>
                </a:effectLst>
                <a:latin typeface="Trebuchet MS" panose="020B0603020202020204" pitchFamily="34" charset="0"/>
              </a:rPr>
              <a:t>$30,309,299</a:t>
            </a:r>
          </a:p>
          <a:p>
            <a:pPr marL="342900" indent="-342900">
              <a:buClrTx/>
              <a:buFont typeface="Wingdings" panose="05000000000000000000" pitchFamily="2" charset="2"/>
              <a:buChar char="ü"/>
              <a:defRPr/>
            </a:pPr>
            <a:r>
              <a:rPr lang="en-US" sz="2000" dirty="0" smtClean="0">
                <a:solidFill>
                  <a:schemeClr val="tx1"/>
                </a:solidFill>
                <a:effectLst>
                  <a:outerShdw blurRad="38100" dist="38100" dir="2700000" algn="tl">
                    <a:srgbClr val="FFFFFF"/>
                  </a:outerShdw>
                </a:effectLst>
                <a:latin typeface="Trebuchet MS" panose="020B0603020202020204" pitchFamily="34" charset="0"/>
              </a:rPr>
              <a:t>Administration</a:t>
            </a:r>
          </a:p>
          <a:p>
            <a:pPr lvl="1">
              <a:buClrTx/>
              <a:buFont typeface="Arial" panose="020B0604020202020204" pitchFamily="34" charset="0"/>
              <a:buChar char="•"/>
              <a:defRPr/>
            </a:pPr>
            <a:r>
              <a:rPr lang="en-US" sz="1800" dirty="0" smtClean="0">
                <a:solidFill>
                  <a:schemeClr val="tx1"/>
                </a:solidFill>
                <a:effectLst>
                  <a:outerShdw blurRad="38100" dist="38100" dir="2700000" algn="tl">
                    <a:srgbClr val="FFFFFF"/>
                  </a:outerShdw>
                </a:effectLst>
                <a:latin typeface="Trebuchet MS" panose="020B0603020202020204" pitchFamily="34" charset="0"/>
              </a:rPr>
              <a:t>$6,266,722</a:t>
            </a:r>
          </a:p>
        </p:txBody>
      </p:sp>
      <p:sp>
        <p:nvSpPr>
          <p:cNvPr id="11" name="Content Placeholder 5"/>
          <p:cNvSpPr txBox="1">
            <a:spLocks/>
          </p:cNvSpPr>
          <p:nvPr/>
        </p:nvSpPr>
        <p:spPr>
          <a:xfrm>
            <a:off x="5486400" y="1826808"/>
            <a:ext cx="3657600" cy="2786694"/>
          </a:xfrm>
          <a:prstGeom prst="rect">
            <a:avLst/>
          </a:prstGeom>
        </p:spPr>
        <p:txBody>
          <a:bodyPr rtlCol="0">
            <a:normAutofit/>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marL="342900" indent="-342900">
              <a:buClr>
                <a:schemeClr val="tx1"/>
              </a:buClr>
              <a:buFont typeface="Wingdings" panose="05000000000000000000" pitchFamily="2" charset="2"/>
              <a:buChar char="ü"/>
              <a:defRPr/>
            </a:pPr>
            <a:r>
              <a:rPr lang="en-US" sz="2000" dirty="0" smtClean="0">
                <a:solidFill>
                  <a:schemeClr val="tx1"/>
                </a:solidFill>
                <a:latin typeface="Trebuchet MS" panose="020B0603020202020204" pitchFamily="34" charset="0"/>
              </a:rPr>
              <a:t>Flow-through</a:t>
            </a:r>
          </a:p>
          <a:p>
            <a:pPr lvl="1">
              <a:buClr>
                <a:schemeClr val="tx1"/>
              </a:buClr>
              <a:buFont typeface="Arial" panose="020B0604020202020204" pitchFamily="34" charset="0"/>
              <a:buChar char="•"/>
              <a:defRPr/>
            </a:pPr>
            <a:r>
              <a:rPr lang="en-US" sz="1800" dirty="0" smtClean="0">
                <a:solidFill>
                  <a:schemeClr val="tx1"/>
                </a:solidFill>
                <a:latin typeface="Trebuchet MS" panose="020B0603020202020204" pitchFamily="34" charset="0"/>
              </a:rPr>
              <a:t>$6,995,312</a:t>
            </a:r>
          </a:p>
          <a:p>
            <a:pPr marL="342900" indent="-342900">
              <a:buClr>
                <a:schemeClr val="tx1"/>
              </a:buClr>
              <a:buFont typeface="Wingdings" panose="05000000000000000000" pitchFamily="2" charset="2"/>
              <a:buChar char="ü"/>
              <a:defRPr/>
            </a:pPr>
            <a:r>
              <a:rPr lang="en-US" sz="2000" dirty="0" smtClean="0">
                <a:solidFill>
                  <a:schemeClr val="tx1"/>
                </a:solidFill>
                <a:latin typeface="Trebuchet MS" panose="020B0603020202020204" pitchFamily="34" charset="0"/>
              </a:rPr>
              <a:t>State Set-Aside</a:t>
            </a:r>
          </a:p>
          <a:p>
            <a:pPr lvl="1">
              <a:buClr>
                <a:schemeClr val="tx1"/>
              </a:buClr>
              <a:buFont typeface="Arial" panose="020B0604020202020204" pitchFamily="34" charset="0"/>
              <a:buChar char="•"/>
              <a:defRPr/>
            </a:pPr>
            <a:r>
              <a:rPr lang="en-US" sz="1800" dirty="0" smtClean="0">
                <a:solidFill>
                  <a:schemeClr val="tx1"/>
                </a:solidFill>
                <a:latin typeface="Trebuchet MS" panose="020B0603020202020204" pitchFamily="34" charset="0"/>
              </a:rPr>
              <a:t>$2,503,062</a:t>
            </a:r>
          </a:p>
          <a:p>
            <a:pPr marL="342900" indent="-342900">
              <a:buClr>
                <a:schemeClr val="tx1"/>
              </a:buClr>
              <a:buFont typeface="Wingdings" panose="05000000000000000000" pitchFamily="2" charset="2"/>
              <a:buChar char="ü"/>
              <a:defRPr/>
            </a:pPr>
            <a:r>
              <a:rPr lang="en-US" sz="2000" dirty="0" smtClean="0">
                <a:solidFill>
                  <a:schemeClr val="tx1"/>
                </a:solidFill>
                <a:latin typeface="Trebuchet MS" panose="020B0603020202020204" pitchFamily="34" charset="0"/>
              </a:rPr>
              <a:t>Administration</a:t>
            </a:r>
          </a:p>
          <a:p>
            <a:pPr lvl="1">
              <a:buClr>
                <a:schemeClr val="tx1"/>
              </a:buClr>
              <a:buFont typeface="Arial" panose="020B0604020202020204" pitchFamily="34" charset="0"/>
              <a:buChar char="•"/>
              <a:defRPr/>
            </a:pPr>
            <a:r>
              <a:rPr lang="en-US" sz="1800" dirty="0" smtClean="0">
                <a:solidFill>
                  <a:schemeClr val="tx1"/>
                </a:solidFill>
                <a:latin typeface="Trebuchet MS" panose="020B0603020202020204" pitchFamily="34" charset="0"/>
              </a:rPr>
              <a:t>$501,544 (max)</a:t>
            </a:r>
          </a:p>
        </p:txBody>
      </p:sp>
    </p:spTree>
    <p:extLst>
      <p:ext uri="{BB962C8B-B14F-4D97-AF65-F5344CB8AC3E}">
        <p14:creationId xmlns:p14="http://schemas.microsoft.com/office/powerpoint/2010/main" val="1286773394"/>
      </p:ext>
    </p:extLst>
  </p:cSld>
  <p:clrMapOvr>
    <a:masterClrMapping/>
  </p:clrMapOvr>
  <p:transition spd="slow">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rtlCol="0">
            <a:normAutofit/>
          </a:bodyPr>
          <a:lstStyle/>
          <a:p>
            <a:pPr>
              <a:defRPr/>
            </a:pPr>
            <a:r>
              <a:rPr lang="en-US" sz="3600" b="1" dirty="0" smtClean="0">
                <a:solidFill>
                  <a:srgbClr val="FF0000"/>
                </a:solidFill>
                <a:latin typeface="Trebuchet MS" panose="020B0603020202020204" pitchFamily="34" charset="0"/>
              </a:rPr>
              <a:t>SPED-FAB Fiscal Information Link</a:t>
            </a:r>
            <a:endParaRPr sz="3600" b="1" dirty="0">
              <a:solidFill>
                <a:srgbClr val="FF0000"/>
              </a:solidFill>
              <a:latin typeface="Trebuchet MS" panose="020B0603020202020204" pitchFamily="34" charset="0"/>
            </a:endParaRPr>
          </a:p>
        </p:txBody>
      </p:sp>
      <p:sp>
        <p:nvSpPr>
          <p:cNvPr id="16387" name="Rectangle 3"/>
          <p:cNvSpPr>
            <a:spLocks noGrp="1" noChangeArrowheads="1"/>
          </p:cNvSpPr>
          <p:nvPr>
            <p:ph type="body" idx="4294967295"/>
          </p:nvPr>
        </p:nvSpPr>
        <p:spPr>
          <a:xfrm>
            <a:off x="367469" y="3699261"/>
            <a:ext cx="8503066" cy="556545"/>
          </a:xfrm>
          <a:solidFill>
            <a:schemeClr val="accent6">
              <a:lumMod val="60000"/>
              <a:lumOff val="40000"/>
            </a:schemeClr>
          </a:solidFill>
        </p:spPr>
        <p:txBody>
          <a:bodyPr rtlCol="0">
            <a:normAutofit/>
          </a:bodyPr>
          <a:lstStyle/>
          <a:p>
            <a:pPr algn="ctr">
              <a:defRPr/>
            </a:pPr>
            <a:r>
              <a:rPr lang="en-US" sz="1800" dirty="0" smtClean="0">
                <a:latin typeface="Trebuchet MS" panose="020B0603020202020204" pitchFamily="34" charset="0"/>
                <a:hlinkClick r:id="rId2"/>
              </a:rPr>
              <a:t>http://www.doe.virginia.gov/special_ed/grants_funding/index.shtml</a:t>
            </a:r>
            <a:r>
              <a:rPr lang="en-US" sz="1800" dirty="0" smtClean="0">
                <a:latin typeface="Trebuchet MS" panose="020B0603020202020204" pitchFamily="34" charset="0"/>
              </a:rPr>
              <a:t> </a:t>
            </a:r>
          </a:p>
        </p:txBody>
      </p:sp>
      <p:sp>
        <p:nvSpPr>
          <p:cNvPr id="24581" name="Cloud Callout 4"/>
          <p:cNvSpPr>
            <a:spLocks noChangeArrowheads="1"/>
          </p:cNvSpPr>
          <p:nvPr/>
        </p:nvSpPr>
        <p:spPr bwMode="auto">
          <a:xfrm>
            <a:off x="1878740" y="939188"/>
            <a:ext cx="5480524" cy="2341972"/>
          </a:xfrm>
          <a:prstGeom prst="cloudCallout">
            <a:avLst>
              <a:gd name="adj1" fmla="val -20833"/>
              <a:gd name="adj2" fmla="val 62500"/>
            </a:avLst>
          </a:prstGeom>
          <a:solidFill>
            <a:srgbClr val="FFFF00"/>
          </a:solidFill>
          <a:ln w="9525" algn="ctr">
            <a:solidFill>
              <a:schemeClr val="tx1"/>
            </a:solidFill>
            <a:round/>
            <a:headEnd/>
            <a:tailEnd/>
          </a:ln>
        </p:spPr>
        <p:txBody>
          <a:bodyPr/>
          <a:lstStyle>
            <a:lvl1pPr>
              <a:spcBef>
                <a:spcPct val="20000"/>
              </a:spcBef>
              <a:buFont typeface="Arial" pitchFamily="34" charset="0"/>
              <a:buChar char="•"/>
              <a:defRPr sz="3600" b="1">
                <a:solidFill>
                  <a:schemeClr val="tx1"/>
                </a:solidFill>
                <a:latin typeface="Arial" pitchFamily="34" charset="0"/>
                <a:cs typeface="Lucida Bright" pitchFamily="18" charset="0"/>
              </a:defRPr>
            </a:lvl1pPr>
            <a:lvl2pPr marL="742950" indent="-285750">
              <a:spcBef>
                <a:spcPct val="20000"/>
              </a:spcBef>
              <a:buFont typeface="Arial" pitchFamily="34" charset="0"/>
              <a:buChar char="•"/>
              <a:defRPr sz="3200">
                <a:solidFill>
                  <a:srgbClr val="7F7F7F"/>
                </a:solidFill>
                <a:latin typeface="Arial" pitchFamily="34" charset="0"/>
                <a:cs typeface="Lucida Bright" pitchFamily="18" charset="0"/>
              </a:defRPr>
            </a:lvl2pPr>
            <a:lvl3pPr marL="1143000" indent="-228600">
              <a:spcBef>
                <a:spcPct val="20000"/>
              </a:spcBef>
              <a:buFont typeface="Arial" pitchFamily="34" charset="0"/>
              <a:buChar char="•"/>
              <a:defRPr sz="2800">
                <a:solidFill>
                  <a:srgbClr val="7F7F7F"/>
                </a:solidFill>
                <a:latin typeface="Arial" pitchFamily="34" charset="0"/>
                <a:cs typeface="Lucida Bright" pitchFamily="18" charset="0"/>
              </a:defRPr>
            </a:lvl3pPr>
            <a:lvl4pPr marL="1600200" indent="-228600">
              <a:spcBef>
                <a:spcPct val="20000"/>
              </a:spcBef>
              <a:buFont typeface="Arial" pitchFamily="34" charset="0"/>
              <a:buChar char="–"/>
              <a:defRPr sz="2400">
                <a:solidFill>
                  <a:srgbClr val="7F7F7F"/>
                </a:solidFill>
                <a:latin typeface="Arial" pitchFamily="34" charset="0"/>
                <a:cs typeface="Lucida Bright" pitchFamily="18" charset="0"/>
              </a:defRPr>
            </a:lvl4pPr>
            <a:lvl5pPr marL="2057400" indent="-228600">
              <a:spcBef>
                <a:spcPct val="20000"/>
              </a:spcBef>
              <a:buFont typeface="Arial" pitchFamily="34" charset="0"/>
              <a:buChar char="»"/>
              <a:defRPr sz="2000">
                <a:solidFill>
                  <a:srgbClr val="7F7F7F"/>
                </a:solidFill>
                <a:latin typeface="Arial" pitchFamily="34" charset="0"/>
                <a:cs typeface="Lucida Bright" pitchFamily="18" charset="0"/>
              </a:defRPr>
            </a:lvl5pPr>
            <a:lvl6pPr marL="2514600" indent="-228600" fontAlgn="base">
              <a:spcBef>
                <a:spcPct val="20000"/>
              </a:spcBef>
              <a:spcAft>
                <a:spcPct val="0"/>
              </a:spcAft>
              <a:buFont typeface="Arial" pitchFamily="34" charset="0"/>
              <a:buChar char="»"/>
              <a:defRPr sz="2000">
                <a:solidFill>
                  <a:srgbClr val="7F7F7F"/>
                </a:solidFill>
                <a:latin typeface="Arial" pitchFamily="34" charset="0"/>
                <a:cs typeface="Lucida Bright" pitchFamily="18" charset="0"/>
              </a:defRPr>
            </a:lvl6pPr>
            <a:lvl7pPr marL="2971800" indent="-228600" fontAlgn="base">
              <a:spcBef>
                <a:spcPct val="20000"/>
              </a:spcBef>
              <a:spcAft>
                <a:spcPct val="0"/>
              </a:spcAft>
              <a:buFont typeface="Arial" pitchFamily="34" charset="0"/>
              <a:buChar char="»"/>
              <a:defRPr sz="2000">
                <a:solidFill>
                  <a:srgbClr val="7F7F7F"/>
                </a:solidFill>
                <a:latin typeface="Arial" pitchFamily="34" charset="0"/>
                <a:cs typeface="Lucida Bright" pitchFamily="18" charset="0"/>
              </a:defRPr>
            </a:lvl7pPr>
            <a:lvl8pPr marL="3429000" indent="-228600" fontAlgn="base">
              <a:spcBef>
                <a:spcPct val="20000"/>
              </a:spcBef>
              <a:spcAft>
                <a:spcPct val="0"/>
              </a:spcAft>
              <a:buFont typeface="Arial" pitchFamily="34" charset="0"/>
              <a:buChar char="»"/>
              <a:defRPr sz="2000">
                <a:solidFill>
                  <a:srgbClr val="7F7F7F"/>
                </a:solidFill>
                <a:latin typeface="Arial" pitchFamily="34" charset="0"/>
                <a:cs typeface="Lucida Bright" pitchFamily="18" charset="0"/>
              </a:defRPr>
            </a:lvl8pPr>
            <a:lvl9pPr marL="3886200" indent="-228600" fontAlgn="base">
              <a:spcBef>
                <a:spcPct val="20000"/>
              </a:spcBef>
              <a:spcAft>
                <a:spcPct val="0"/>
              </a:spcAft>
              <a:buFont typeface="Arial" pitchFamily="34" charset="0"/>
              <a:buChar char="»"/>
              <a:defRPr sz="2000">
                <a:solidFill>
                  <a:srgbClr val="7F7F7F"/>
                </a:solidFill>
                <a:latin typeface="Arial" pitchFamily="34" charset="0"/>
                <a:cs typeface="Lucida Bright" pitchFamily="18" charset="0"/>
              </a:defRPr>
            </a:lvl9pPr>
          </a:lstStyle>
          <a:p>
            <a:pPr algn="ctr">
              <a:spcBef>
                <a:spcPct val="0"/>
              </a:spcBef>
              <a:buFontTx/>
              <a:buNone/>
              <a:defRPr/>
            </a:pPr>
            <a:r>
              <a:rPr lang="en-US" altLang="en-US" sz="2000" dirty="0">
                <a:latin typeface="Trebuchet MS" panose="020B0603020202020204" pitchFamily="34" charset="0"/>
                <a:ea typeface="MS PGothic" pitchFamily="34" charset="-128"/>
                <a:cs typeface="MS Pゴシック"/>
              </a:rPr>
              <a:t>Virginia Department of Education’s website under Special Education and Grants and Funding Section</a:t>
            </a:r>
          </a:p>
        </p:txBody>
      </p:sp>
    </p:spTree>
    <p:extLst>
      <p:ext uri="{BB962C8B-B14F-4D97-AF65-F5344CB8AC3E}">
        <p14:creationId xmlns:p14="http://schemas.microsoft.com/office/powerpoint/2010/main" val="1507690509"/>
      </p:ext>
    </p:extLst>
  </p:cSld>
  <p:clrMapOvr>
    <a:masterClrMapping/>
  </p:clrMapOvr>
  <p:transition spd="slow">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rebuchet MS" panose="020B0603020202020204" pitchFamily="34" charset="0"/>
              </a:rPr>
              <a:t>Virginia and Federal Resources </a:t>
            </a:r>
            <a:endParaRPr lang="en-US" sz="3200" b="1" dirty="0">
              <a:solidFill>
                <a:srgbClr val="FF0000"/>
              </a:solidFill>
              <a:latin typeface="Trebuchet MS" panose="020B0603020202020204" pitchFamily="34" charset="0"/>
            </a:endParaRPr>
          </a:p>
        </p:txBody>
      </p:sp>
      <p:sp>
        <p:nvSpPr>
          <p:cNvPr id="3" name="TextBox 2"/>
          <p:cNvSpPr txBox="1"/>
          <p:nvPr/>
        </p:nvSpPr>
        <p:spPr>
          <a:xfrm>
            <a:off x="228600" y="857250"/>
            <a:ext cx="8839200" cy="3308598"/>
          </a:xfrm>
          <a:prstGeom prst="rect">
            <a:avLst/>
          </a:prstGeom>
          <a:noFill/>
        </p:spPr>
        <p:txBody>
          <a:bodyPr wrap="square" rtlCol="0">
            <a:spAutoFit/>
          </a:bodyPr>
          <a:lstStyle/>
          <a:p>
            <a:r>
              <a:rPr lang="en-US" sz="1100" b="1" dirty="0">
                <a:latin typeface="Trebuchet MS" panose="020B0603020202020204" pitchFamily="34" charset="0"/>
              </a:rPr>
              <a:t>State Resources</a:t>
            </a:r>
          </a:p>
          <a:p>
            <a:r>
              <a:rPr lang="en-US" sz="1100" dirty="0" smtClean="0">
                <a:latin typeface="Trebuchet MS" panose="020B0603020202020204" pitchFamily="34" charset="0"/>
                <a:hlinkClick r:id="rId2"/>
              </a:rPr>
              <a:t>Office </a:t>
            </a:r>
            <a:r>
              <a:rPr lang="en-US" sz="1100" dirty="0">
                <a:latin typeface="Trebuchet MS" panose="020B0603020202020204" pitchFamily="34" charset="0"/>
                <a:hlinkClick r:id="rId2"/>
              </a:rPr>
              <a:t>of Special Education Finance and Budget webpage</a:t>
            </a:r>
            <a:r>
              <a:rPr lang="en-US" sz="1100" dirty="0">
                <a:latin typeface="Trebuchet MS" panose="020B0603020202020204" pitchFamily="34" charset="0"/>
              </a:rPr>
              <a:t> </a:t>
            </a:r>
          </a:p>
          <a:p>
            <a:pPr marL="628634" lvl="1" indent="-171446">
              <a:buFont typeface="Arial" panose="020B0604020202020204" pitchFamily="34" charset="0"/>
              <a:buChar char="•"/>
            </a:pPr>
            <a:r>
              <a:rPr lang="en-US" sz="1100" dirty="0">
                <a:latin typeface="Trebuchet MS" panose="020B0603020202020204" pitchFamily="34" charset="0"/>
              </a:rPr>
              <a:t>IDEA Annual Application/Plan Guidance and YouTube training session</a:t>
            </a:r>
          </a:p>
          <a:p>
            <a:pPr marL="628634" lvl="1" indent="-171446">
              <a:buFont typeface="Arial" panose="020B0604020202020204" pitchFamily="34" charset="0"/>
              <a:buChar char="•"/>
            </a:pPr>
            <a:r>
              <a:rPr lang="en-US" sz="1100" dirty="0">
                <a:latin typeface="Trebuchet MS" panose="020B0603020202020204" pitchFamily="34" charset="0"/>
              </a:rPr>
              <a:t>Excess Cost Calculation Requirements Guidance and YouTube training session</a:t>
            </a:r>
          </a:p>
          <a:p>
            <a:pPr marL="628634" lvl="1" indent="-171446">
              <a:buFont typeface="Arial" panose="020B0604020202020204" pitchFamily="34" charset="0"/>
              <a:buChar char="•"/>
            </a:pPr>
            <a:r>
              <a:rPr lang="en-US" sz="1100" dirty="0">
                <a:latin typeface="Trebuchet MS" panose="020B0603020202020204" pitchFamily="34" charset="0"/>
              </a:rPr>
              <a:t>Maintenance of Effort Guidance and YouTube training session</a:t>
            </a:r>
          </a:p>
          <a:p>
            <a:pPr marL="628634" lvl="1" indent="-171446">
              <a:buFont typeface="Arial" panose="020B0604020202020204" pitchFamily="34" charset="0"/>
              <a:buChar char="•"/>
            </a:pPr>
            <a:r>
              <a:rPr lang="en-US" sz="1100" dirty="0">
                <a:latin typeface="Trebuchet MS" panose="020B0603020202020204" pitchFamily="34" charset="0"/>
              </a:rPr>
              <a:t>Proportionate Share (Set-Aside) Guidance </a:t>
            </a:r>
            <a:r>
              <a:rPr lang="en-US" sz="1100" dirty="0" smtClean="0">
                <a:latin typeface="Trebuchet MS" panose="020B0603020202020204" pitchFamily="34" charset="0"/>
              </a:rPr>
              <a:t>Document and YouTube training session</a:t>
            </a:r>
            <a:endParaRPr lang="en-US" sz="1100" dirty="0">
              <a:latin typeface="Trebuchet MS" panose="020B0603020202020204" pitchFamily="34" charset="0"/>
            </a:endParaRPr>
          </a:p>
          <a:p>
            <a:pPr marL="628634" lvl="1" indent="-171446">
              <a:buFont typeface="Arial" panose="020B0604020202020204" pitchFamily="34" charset="0"/>
              <a:buChar char="•"/>
            </a:pPr>
            <a:r>
              <a:rPr lang="en-US" sz="1100" dirty="0">
                <a:latin typeface="Trebuchet MS" panose="020B0603020202020204" pitchFamily="34" charset="0"/>
              </a:rPr>
              <a:t>Time and Effort Reporting Guidance Document</a:t>
            </a:r>
          </a:p>
          <a:p>
            <a:pPr marL="628634" lvl="1" indent="-171446">
              <a:buFont typeface="Arial" panose="020B0604020202020204" pitchFamily="34" charset="0"/>
              <a:buChar char="•"/>
            </a:pPr>
            <a:r>
              <a:rPr lang="en-US" sz="1100" dirty="0">
                <a:latin typeface="Trebuchet MS" panose="020B0603020202020204" pitchFamily="34" charset="0"/>
              </a:rPr>
              <a:t>VDOE Fiscal Monitoring Protocol </a:t>
            </a:r>
          </a:p>
          <a:p>
            <a:endParaRPr lang="en-US" sz="1100" dirty="0">
              <a:latin typeface="Trebuchet MS" panose="020B0603020202020204" pitchFamily="34" charset="0"/>
            </a:endParaRPr>
          </a:p>
          <a:p>
            <a:r>
              <a:rPr lang="en-US" sz="1100" b="1" dirty="0">
                <a:latin typeface="Trebuchet MS" panose="020B0603020202020204" pitchFamily="34" charset="0"/>
              </a:rPr>
              <a:t>Federal Resources </a:t>
            </a:r>
          </a:p>
          <a:p>
            <a:r>
              <a:rPr lang="en-US" sz="1100" dirty="0">
                <a:latin typeface="Trebuchet MS" panose="020B0603020202020204" pitchFamily="34" charset="0"/>
                <a:hlinkClick r:id="rId3"/>
              </a:rPr>
              <a:t>The American Rescue Plan Act of 2021 (Public Law 117-2) was signed into law on March 11, 2021 </a:t>
            </a:r>
            <a:endParaRPr lang="en-US" sz="1100" dirty="0">
              <a:latin typeface="Trebuchet MS" panose="020B0603020202020204" pitchFamily="34" charset="0"/>
            </a:endParaRPr>
          </a:p>
          <a:p>
            <a:endParaRPr lang="en-US" sz="1100" dirty="0">
              <a:latin typeface="Trebuchet MS" panose="020B0603020202020204" pitchFamily="34" charset="0"/>
            </a:endParaRPr>
          </a:p>
          <a:p>
            <a:r>
              <a:rPr lang="en-US" sz="1100" dirty="0">
                <a:latin typeface="Trebuchet MS" panose="020B0603020202020204" pitchFamily="34" charset="0"/>
                <a:hlinkClick r:id="rId4"/>
              </a:rPr>
              <a:t>*U.S. DEPARTMENT OF EDUCATION FACT SHEET Section 2014 of the American Rescue Plan Act of 2021 and the Individuals with Disabilities Education Act </a:t>
            </a:r>
            <a:endParaRPr lang="en-US" sz="1100" dirty="0">
              <a:latin typeface="Trebuchet MS" panose="020B0603020202020204" pitchFamily="34" charset="0"/>
            </a:endParaRPr>
          </a:p>
          <a:p>
            <a:endParaRPr lang="en-US" sz="1100" dirty="0">
              <a:solidFill>
                <a:srgbClr val="FF0000"/>
              </a:solidFill>
              <a:latin typeface="Trebuchet MS" panose="020B0603020202020204" pitchFamily="34" charset="0"/>
            </a:endParaRPr>
          </a:p>
          <a:p>
            <a:r>
              <a:rPr lang="en-US" sz="1100" dirty="0">
                <a:latin typeface="Trebuchet MS" panose="020B0603020202020204" pitchFamily="34" charset="0"/>
              </a:rPr>
              <a:t>See Cost Principles for federal grants set out </a:t>
            </a:r>
            <a:r>
              <a:rPr lang="en-US" sz="1100" dirty="0">
                <a:latin typeface="Trebuchet MS" panose="020B0603020202020204" pitchFamily="34" charset="0"/>
                <a:hlinkClick r:id="rId5"/>
              </a:rPr>
              <a:t>at 2 CFR Part 200 Subpart E of the “Uniform Administrative Requirements, Cost Principles and Audit Requirements for Federal Awards</a:t>
            </a:r>
            <a:r>
              <a:rPr lang="en-US" sz="1100" dirty="0">
                <a:latin typeface="Trebuchet MS" panose="020B0603020202020204" pitchFamily="34" charset="0"/>
              </a:rPr>
              <a:t>.” </a:t>
            </a:r>
          </a:p>
          <a:p>
            <a:endParaRPr lang="en-US" sz="1100" dirty="0">
              <a:latin typeface="Trebuchet MS" panose="020B0603020202020204" pitchFamily="34" charset="0"/>
            </a:endParaRPr>
          </a:p>
          <a:p>
            <a:r>
              <a:rPr lang="en-US" sz="1100" dirty="0">
                <a:latin typeface="Trebuchet MS" panose="020B0603020202020204" pitchFamily="34" charset="0"/>
                <a:hlinkClick r:id="rId6"/>
              </a:rPr>
              <a:t>Federal IDEA Regulations –CFR 300 and 301</a:t>
            </a:r>
            <a:endParaRPr lang="en-US" sz="1100" dirty="0"/>
          </a:p>
        </p:txBody>
      </p:sp>
    </p:spTree>
    <p:extLst>
      <p:ext uri="{BB962C8B-B14F-4D97-AF65-F5344CB8AC3E}">
        <p14:creationId xmlns:p14="http://schemas.microsoft.com/office/powerpoint/2010/main" val="204833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284A-96CD-4E01-97D4-FF9D0A78663F}"/>
              </a:ext>
            </a:extLst>
          </p:cNvPr>
          <p:cNvSpPr>
            <a:spLocks noGrp="1"/>
          </p:cNvSpPr>
          <p:nvPr>
            <p:ph type="title"/>
          </p:nvPr>
        </p:nvSpPr>
        <p:spPr>
          <a:xfrm>
            <a:off x="-1" y="0"/>
            <a:ext cx="9144001" cy="729816"/>
          </a:xfrm>
        </p:spPr>
        <p:txBody>
          <a:bodyPr>
            <a:normAutofit/>
          </a:bodyPr>
          <a:lstStyle/>
          <a:p>
            <a:pPr algn="ctr"/>
            <a:r>
              <a:rPr lang="en-US" sz="3200" b="1" dirty="0" smtClean="0">
                <a:solidFill>
                  <a:srgbClr val="FF0000"/>
                </a:solidFill>
                <a:latin typeface="Trebuchet MS" panose="020B0603020202020204" pitchFamily="34" charset="0"/>
              </a:rPr>
              <a:t>MOE Regulations and Resources</a:t>
            </a:r>
            <a:endParaRPr lang="en-US" sz="3200" b="1" dirty="0">
              <a:solidFill>
                <a:srgbClr val="FF0000"/>
              </a:solidFill>
              <a:latin typeface="Trebuchet MS" panose="020B0603020202020204" pitchFamily="34" charset="0"/>
            </a:endParaRPr>
          </a:p>
        </p:txBody>
      </p:sp>
      <p:sp>
        <p:nvSpPr>
          <p:cNvPr id="3" name="Content Placeholder 2"/>
          <p:cNvSpPr>
            <a:spLocks noGrp="1"/>
          </p:cNvSpPr>
          <p:nvPr>
            <p:ph idx="1"/>
          </p:nvPr>
        </p:nvSpPr>
        <p:spPr/>
        <p:txBody>
          <a:bodyPr/>
          <a:lstStyle/>
          <a:p>
            <a:endParaRPr lang="en-US" dirty="0"/>
          </a:p>
        </p:txBody>
      </p:sp>
      <p:sp>
        <p:nvSpPr>
          <p:cNvPr id="4" name="Content Placeholder 3">
            <a:extLst>
              <a:ext uri="{FF2B5EF4-FFF2-40B4-BE49-F238E27FC236}">
                <a16:creationId xmlns:a16="http://schemas.microsoft.com/office/drawing/2014/main" id="{2536D3E5-C8FB-4363-A081-06C5BA17FD45}"/>
              </a:ext>
            </a:extLst>
          </p:cNvPr>
          <p:cNvSpPr>
            <a:spLocks noGrp="1"/>
          </p:cNvSpPr>
          <p:nvPr>
            <p:ph sz="half" idx="4294967295"/>
          </p:nvPr>
        </p:nvSpPr>
        <p:spPr>
          <a:xfrm>
            <a:off x="495300" y="1030727"/>
            <a:ext cx="8496300" cy="2950723"/>
          </a:xfrm>
          <a:prstGeom prst="rect">
            <a:avLst/>
          </a:prstGeom>
        </p:spPr>
        <p:txBody>
          <a:bodyPr/>
          <a:lstStyle/>
          <a:p>
            <a:r>
              <a:rPr lang="en-US" sz="1500" dirty="0">
                <a:latin typeface="Trebuchet MS" panose="020B0603020202020204" pitchFamily="34" charset="0"/>
                <a:hlinkClick r:id="rId3">
                  <a:extLst>
                    <a:ext uri="{A12FA001-AC4F-418D-AE19-62706E023703}">
                      <ahyp:hlinkClr xmlns:ahyp="http://schemas.microsoft.com/office/drawing/2018/hyperlinkcolor" xmlns="" val="tx"/>
                    </a:ext>
                  </a:extLst>
                </a:hlinkClick>
              </a:rPr>
              <a:t>VDOE – Special Education Finance Budget Web Page</a:t>
            </a:r>
            <a:endParaRPr lang="en-US" sz="1500" dirty="0">
              <a:latin typeface="Trebuchet MS" panose="020B0603020202020204" pitchFamily="34" charset="0"/>
            </a:endParaRPr>
          </a:p>
          <a:p>
            <a:r>
              <a:rPr lang="en-US" sz="1350" dirty="0" smtClean="0">
                <a:latin typeface="Trebuchet MS" panose="020B0603020202020204" pitchFamily="34" charset="0"/>
                <a:hlinkClick r:id="rId4">
                  <a:extLst>
                    <a:ext uri="{A12FA001-AC4F-418D-AE19-62706E023703}">
                      <ahyp:hlinkClr xmlns:ahyp="http://schemas.microsoft.com/office/drawing/2018/hyperlinkcolor" xmlns="" val="tx"/>
                    </a:ext>
                  </a:extLst>
                </a:hlinkClick>
              </a:rPr>
              <a:t>OSEP’s </a:t>
            </a:r>
            <a:r>
              <a:rPr lang="en-US" sz="1350" dirty="0">
                <a:latin typeface="Trebuchet MS" panose="020B0603020202020204" pitchFamily="34" charset="0"/>
                <a:hlinkClick r:id="rId4">
                  <a:extLst>
                    <a:ext uri="{A12FA001-AC4F-418D-AE19-62706E023703}">
                      <ahyp:hlinkClr xmlns:ahyp="http://schemas.microsoft.com/office/drawing/2018/hyperlinkcolor" xmlns="" val="tx"/>
                    </a:ext>
                  </a:extLst>
                </a:hlinkClick>
              </a:rPr>
              <a:t>Letter to Michael Lovato for Voluntary Departure of Contractor/Service Provider</a:t>
            </a:r>
            <a:r>
              <a:rPr lang="en-US" sz="1350" dirty="0">
                <a:latin typeface="Trebuchet MS" panose="020B0603020202020204" pitchFamily="34" charset="0"/>
              </a:rPr>
              <a:t> (PDF)</a:t>
            </a:r>
          </a:p>
          <a:p>
            <a:r>
              <a:rPr lang="en-US" sz="1350" u="sng" dirty="0">
                <a:latin typeface="Trebuchet MS" panose="020B0603020202020204" pitchFamily="34" charset="0"/>
                <a:hlinkClick r:id="rId5">
                  <a:extLst>
                    <a:ext uri="{A12FA001-AC4F-418D-AE19-62706E023703}">
                      <ahyp:hlinkClr xmlns:ahyp="http://schemas.microsoft.com/office/drawing/2018/hyperlinkcolor" xmlns="" val="tx"/>
                    </a:ext>
                  </a:extLst>
                </a:hlinkClick>
              </a:rPr>
              <a:t>USED Office of Special Education Programs MOE Compliance under IDEA </a:t>
            </a:r>
            <a:r>
              <a:rPr lang="en-US" sz="1350" u="sng" dirty="0">
                <a:latin typeface="Trebuchet MS" panose="020B0603020202020204" pitchFamily="34" charset="0"/>
                <a:hlinkClick r:id="rId5">
                  <a:extLst>
                    <a:ext uri="{A12FA001-AC4F-418D-AE19-62706E023703}">
                      <ahyp:hlinkClr xmlns:ahyp="http://schemas.microsoft.com/office/drawing/2018/hyperlinkcolor" xmlns="" val="tx"/>
                    </a:ext>
                  </a:extLst>
                </a:hlinkClick>
              </a:rPr>
              <a:t>Part B</a:t>
            </a:r>
            <a:r>
              <a:rPr lang="en-US" sz="1350" dirty="0">
                <a:latin typeface="Trebuchet MS" panose="020B0603020202020204" pitchFamily="34" charset="0"/>
              </a:rPr>
              <a:t> (PDF) – April 4, 2014</a:t>
            </a:r>
          </a:p>
          <a:p>
            <a:r>
              <a:rPr lang="en-US" sz="1350" dirty="0">
                <a:latin typeface="Trebuchet MS" panose="020B0603020202020204" pitchFamily="34" charset="0"/>
                <a:hlinkClick r:id="rId6">
                  <a:extLst>
                    <a:ext uri="{A12FA001-AC4F-418D-AE19-62706E023703}">
                      <ahyp:hlinkClr xmlns:ahyp="http://schemas.microsoft.com/office/drawing/2018/hyperlinkcolor" xmlns="" val="tx"/>
                    </a:ext>
                  </a:extLst>
                </a:hlinkClick>
              </a:rPr>
              <a:t>USED Final LEA MOE Regulations and Guidance</a:t>
            </a:r>
            <a:r>
              <a:rPr lang="en-US" sz="1350" dirty="0">
                <a:latin typeface="Trebuchet MS" panose="020B0603020202020204" pitchFamily="34" charset="0"/>
              </a:rPr>
              <a:t> (PDF) – August 17, 2015</a:t>
            </a:r>
          </a:p>
          <a:p>
            <a:r>
              <a:rPr lang="en-US" sz="1350" dirty="0">
                <a:latin typeface="Trebuchet MS" panose="020B0603020202020204" pitchFamily="34" charset="0"/>
                <a:hlinkClick r:id="rId7">
                  <a:extLst>
                    <a:ext uri="{A12FA001-AC4F-418D-AE19-62706E023703}">
                      <ahyp:hlinkClr xmlns:ahyp="http://schemas.microsoft.com/office/drawing/2018/hyperlinkcolor" xmlns="" val="tx"/>
                    </a:ext>
                  </a:extLst>
                </a:hlinkClick>
              </a:rPr>
              <a:t>Procedures for Monitoring Local Education Agencies Individual with Disabilities Education Act (IDEA) Federal Maintenance of Effort Requirement</a:t>
            </a:r>
            <a:r>
              <a:rPr lang="en-US" sz="1350" dirty="0">
                <a:latin typeface="Trebuchet MS" panose="020B0603020202020204" pitchFamily="34" charset="0"/>
              </a:rPr>
              <a:t> </a:t>
            </a:r>
            <a:endParaRPr lang="en-US" dirty="0">
              <a:latin typeface="Trebuchet MS" panose="020B0603020202020204" pitchFamily="34" charset="0"/>
            </a:endParaRPr>
          </a:p>
        </p:txBody>
      </p:sp>
    </p:spTree>
    <p:extLst>
      <p:ext uri="{BB962C8B-B14F-4D97-AF65-F5344CB8AC3E}">
        <p14:creationId xmlns:p14="http://schemas.microsoft.com/office/powerpoint/2010/main" val="4264731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a:xfrm>
            <a:off x="0" y="-133350"/>
            <a:ext cx="9144000" cy="695325"/>
          </a:xfrm>
        </p:spPr>
        <p:txBody>
          <a:bodyPr/>
          <a:lstStyle/>
          <a:p>
            <a:pPr algn="ctr"/>
            <a:r>
              <a:rPr lang="en-US" sz="3200" b="1" dirty="0" smtClean="0">
                <a:solidFill>
                  <a:srgbClr val="FF0000"/>
                </a:solidFill>
                <a:latin typeface="Trebuchet MS" panose="020B0603020202020204" pitchFamily="34" charset="0"/>
              </a:rPr>
              <a:t>PSA Regulations </a:t>
            </a:r>
            <a:r>
              <a:rPr lang="en-US" sz="3200" b="1" dirty="0">
                <a:solidFill>
                  <a:srgbClr val="FF0000"/>
                </a:solidFill>
                <a:latin typeface="Trebuchet MS" panose="020B0603020202020204" pitchFamily="34" charset="0"/>
              </a:rPr>
              <a:t>and Resources</a:t>
            </a:r>
          </a:p>
        </p:txBody>
      </p:sp>
      <p:sp>
        <p:nvSpPr>
          <p:cNvPr id="4" name="Content Placeholder 3"/>
          <p:cNvSpPr>
            <a:spLocks noGrp="1"/>
          </p:cNvSpPr>
          <p:nvPr>
            <p:ph sz="half" idx="4294967295"/>
          </p:nvPr>
        </p:nvSpPr>
        <p:spPr>
          <a:xfrm>
            <a:off x="76200" y="600595"/>
            <a:ext cx="9067800" cy="3514725"/>
          </a:xfrm>
          <a:prstGeom prst="rect">
            <a:avLst/>
          </a:prstGeom>
        </p:spPr>
        <p:txBody>
          <a:bodyPr/>
          <a:lstStyle/>
          <a:p>
            <a:r>
              <a:rPr lang="en-US" sz="1200" b="1" dirty="0">
                <a:effectLst>
                  <a:outerShdw blurRad="38100" dist="38100" dir="2700000" algn="tl">
                    <a:srgbClr val="000000">
                      <a:alpha val="43137"/>
                    </a:srgbClr>
                  </a:outerShdw>
                </a:effectLst>
                <a:latin typeface="Trebuchet MS" panose="020B0603020202020204" pitchFamily="34" charset="0"/>
              </a:rPr>
              <a:t>FEDERAL</a:t>
            </a:r>
          </a:p>
          <a:p>
            <a:pPr lvl="1">
              <a:buFont typeface="Wingdings" panose="05000000000000000000" pitchFamily="2" charset="2"/>
              <a:buChar char="§"/>
            </a:pPr>
            <a:r>
              <a:rPr lang="en-US" sz="1200" b="1" u="sng" dirty="0">
                <a:solidFill>
                  <a:schemeClr val="tx1">
                    <a:lumMod val="75000"/>
                    <a:lumOff val="25000"/>
                  </a:schemeClr>
                </a:solidFill>
                <a:latin typeface="Trebuchet MS" panose="020B0603020202020204" pitchFamily="34" charset="0"/>
                <a:hlinkClick r:id="rId3"/>
              </a:rPr>
              <a:t>Children with Disabilities Enrolled by Their Parents in Private Schools 34 CFR Sections 300.129 through 300.144</a:t>
            </a:r>
            <a:endParaRPr lang="en-US" sz="1200" b="1" u="sng" dirty="0">
              <a:solidFill>
                <a:schemeClr val="tx1">
                  <a:lumMod val="75000"/>
                  <a:lumOff val="25000"/>
                </a:schemeClr>
              </a:solidFill>
              <a:latin typeface="Trebuchet MS" panose="020B0603020202020204" pitchFamily="34" charset="0"/>
            </a:endParaRPr>
          </a:p>
          <a:p>
            <a:pPr lvl="1">
              <a:buFont typeface="Wingdings" panose="05000000000000000000" pitchFamily="2" charset="2"/>
              <a:buChar char="§"/>
            </a:pPr>
            <a:endParaRPr lang="en-US" sz="800" b="1" dirty="0">
              <a:solidFill>
                <a:schemeClr val="tx1">
                  <a:lumMod val="75000"/>
                  <a:lumOff val="25000"/>
                </a:schemeClr>
              </a:solidFill>
              <a:latin typeface="Trebuchet MS" panose="020B0603020202020204" pitchFamily="34" charset="0"/>
            </a:endParaRPr>
          </a:p>
          <a:p>
            <a:pPr lvl="1">
              <a:buFont typeface="Wingdings" panose="05000000000000000000" pitchFamily="2" charset="2"/>
              <a:buChar char="§"/>
            </a:pPr>
            <a:r>
              <a:rPr lang="en-US" sz="1200" b="1" u="sng" dirty="0">
                <a:solidFill>
                  <a:schemeClr val="tx1">
                    <a:lumMod val="75000"/>
                    <a:lumOff val="25000"/>
                  </a:schemeClr>
                </a:solidFill>
                <a:latin typeface="Trebuchet MS" panose="020B0603020202020204" pitchFamily="34" charset="0"/>
                <a:hlinkClick r:id="rId4"/>
              </a:rPr>
              <a:t>Sec. 300.131 Child find for </a:t>
            </a:r>
            <a:r>
              <a:rPr lang="en-US" sz="1200" b="1" dirty="0">
                <a:solidFill>
                  <a:schemeClr val="tx1">
                    <a:lumMod val="75000"/>
                    <a:lumOff val="25000"/>
                  </a:schemeClr>
                </a:solidFill>
                <a:latin typeface="Trebuchet MS" panose="020B0603020202020204" pitchFamily="34" charset="0"/>
                <a:hlinkClick r:id="rId4"/>
              </a:rPr>
              <a:t>parentally-placed</a:t>
            </a:r>
            <a:r>
              <a:rPr lang="en-US" sz="1200" b="1" u="sng" dirty="0">
                <a:solidFill>
                  <a:schemeClr val="tx1">
                    <a:lumMod val="75000"/>
                    <a:lumOff val="25000"/>
                  </a:schemeClr>
                </a:solidFill>
                <a:latin typeface="Trebuchet MS" panose="020B0603020202020204" pitchFamily="34" charset="0"/>
                <a:hlinkClick r:id="rId4"/>
              </a:rPr>
              <a:t> private school children with disabilities</a:t>
            </a:r>
            <a:endParaRPr lang="en-US" sz="1200" b="1" u="sng" dirty="0">
              <a:solidFill>
                <a:schemeClr val="tx1">
                  <a:lumMod val="75000"/>
                  <a:lumOff val="25000"/>
                </a:schemeClr>
              </a:solidFill>
              <a:latin typeface="Trebuchet MS" panose="020B0603020202020204" pitchFamily="34" charset="0"/>
            </a:endParaRPr>
          </a:p>
          <a:p>
            <a:pPr lvl="1">
              <a:buFont typeface="Wingdings" panose="05000000000000000000" pitchFamily="2" charset="2"/>
              <a:buChar char="§"/>
            </a:pPr>
            <a:endParaRPr lang="en-US" sz="800" b="1" u="sng" dirty="0">
              <a:solidFill>
                <a:schemeClr val="tx1">
                  <a:lumMod val="75000"/>
                  <a:lumOff val="25000"/>
                </a:schemeClr>
              </a:solidFill>
              <a:latin typeface="Trebuchet MS" panose="020B0603020202020204" pitchFamily="34" charset="0"/>
            </a:endParaRPr>
          </a:p>
          <a:p>
            <a:pPr lvl="1">
              <a:buFont typeface="Wingdings" panose="05000000000000000000" pitchFamily="2" charset="2"/>
              <a:buChar char="§"/>
            </a:pPr>
            <a:r>
              <a:rPr lang="en-US" sz="1200" b="1" u="sng" dirty="0">
                <a:solidFill>
                  <a:srgbClr val="000000"/>
                </a:solidFill>
                <a:latin typeface="Trebuchet MS" panose="020B0603020202020204" pitchFamily="34" charset="0"/>
                <a:hlinkClick r:id="rId5"/>
              </a:rPr>
              <a:t>Questions and Answers on Serving Children with Disabilities Placed by Their Parents in Private Schools </a:t>
            </a:r>
            <a:endParaRPr lang="en-US" sz="1200" b="1" u="sng" dirty="0">
              <a:solidFill>
                <a:srgbClr val="000000"/>
              </a:solidFill>
              <a:latin typeface="Trebuchet MS" panose="020B0603020202020204" pitchFamily="34" charset="0"/>
            </a:endParaRPr>
          </a:p>
          <a:p>
            <a:pPr lvl="1">
              <a:buFont typeface="Wingdings" panose="05000000000000000000" pitchFamily="2" charset="2"/>
              <a:buChar char="§"/>
            </a:pPr>
            <a:endParaRPr lang="en-US" sz="800" b="1" u="sng" dirty="0">
              <a:solidFill>
                <a:schemeClr val="tx1">
                  <a:lumMod val="75000"/>
                  <a:lumOff val="25000"/>
                </a:schemeClr>
              </a:solidFill>
              <a:latin typeface="Trebuchet MS" panose="020B0603020202020204" pitchFamily="34" charset="0"/>
            </a:endParaRPr>
          </a:p>
          <a:p>
            <a:pPr lvl="1">
              <a:buFont typeface="Wingdings" panose="05000000000000000000" pitchFamily="2" charset="2"/>
              <a:buChar char="§"/>
            </a:pPr>
            <a:r>
              <a:rPr lang="en-US" sz="1200" b="1" u="sng" dirty="0">
                <a:solidFill>
                  <a:schemeClr val="tx1">
                    <a:lumMod val="75000"/>
                    <a:lumOff val="25000"/>
                  </a:schemeClr>
                </a:solidFill>
                <a:latin typeface="Trebuchet MS" panose="020B0603020202020204" pitchFamily="34" charset="0"/>
                <a:hlinkClick r:id="rId6"/>
              </a:rPr>
              <a:t>The Individuals with Disabilities Education Act: Provisions Related to Children With Disabilities Enrolled by Their Parents in Private Schools </a:t>
            </a:r>
            <a:r>
              <a:rPr lang="en-US" sz="1200" b="1" u="sng" dirty="0">
                <a:solidFill>
                  <a:schemeClr val="tx1">
                    <a:lumMod val="75000"/>
                    <a:lumOff val="25000"/>
                  </a:schemeClr>
                </a:solidFill>
                <a:latin typeface="Trebuchet MS" panose="020B0603020202020204" pitchFamily="34" charset="0"/>
              </a:rPr>
              <a:t> (Click on PDF for a downloadable booklet)</a:t>
            </a:r>
          </a:p>
          <a:p>
            <a:pPr marL="513160" indent="-257175">
              <a:buClrTx/>
              <a:buFont typeface="Wingdings" panose="05000000000000000000" pitchFamily="2" charset="2"/>
              <a:buChar char="§"/>
            </a:pPr>
            <a:r>
              <a:rPr lang="en-US" sz="1200" b="1" dirty="0">
                <a:latin typeface="Trebuchet MS" panose="020B0603020202020204" pitchFamily="34" charset="0"/>
                <a:hlinkClick r:id="rId7"/>
              </a:rPr>
              <a:t>The American Rescue Plan Act of 2021 (Public Law 117-2) was signed into law on March 11, 2021 </a:t>
            </a:r>
            <a:endParaRPr lang="en-US" sz="1200" b="1" dirty="0">
              <a:latin typeface="Trebuchet MS" panose="020B0603020202020204" pitchFamily="34" charset="0"/>
            </a:endParaRPr>
          </a:p>
          <a:p>
            <a:pPr marL="514350" indent="-258366">
              <a:buClrTx/>
              <a:buFont typeface="Wingdings" panose="05000000000000000000" pitchFamily="2" charset="2"/>
              <a:buChar char="§"/>
            </a:pPr>
            <a:r>
              <a:rPr lang="en-US" sz="1200" b="1" dirty="0">
                <a:latin typeface="Trebuchet MS" panose="020B0603020202020204" pitchFamily="34" charset="0"/>
                <a:hlinkClick r:id="rId8"/>
              </a:rPr>
              <a:t>*U.S. DEPARTMENT OF EDUCATION FACT SHEET Section 2014 of the American Rescue Plan Act of 2021 and the Individuals with Disabilities Education Act </a:t>
            </a:r>
            <a:endParaRPr lang="en-US" sz="1200" b="1" dirty="0" smtClean="0">
              <a:latin typeface="Trebuchet MS" panose="020B0603020202020204" pitchFamily="34" charset="0"/>
            </a:endParaRPr>
          </a:p>
          <a:p>
            <a:pPr marL="514350" indent="-258366">
              <a:buClrTx/>
              <a:buFont typeface="Wingdings" panose="05000000000000000000" pitchFamily="2" charset="2"/>
              <a:buChar char="§"/>
            </a:pPr>
            <a:r>
              <a:rPr lang="en-US" sz="1200" b="1" dirty="0" smtClean="0">
                <a:solidFill>
                  <a:srgbClr val="000000"/>
                </a:solidFill>
                <a:effectLst>
                  <a:outerShdw blurRad="38100" dist="38100" dir="2700000" algn="tl">
                    <a:srgbClr val="000000">
                      <a:alpha val="43137"/>
                    </a:srgbClr>
                  </a:outerShdw>
                </a:effectLst>
                <a:latin typeface="Trebuchet MS" panose="020B0603020202020204" pitchFamily="34" charset="0"/>
              </a:rPr>
              <a:t>VIRGINIA</a:t>
            </a:r>
            <a:endParaRPr lang="en-US" sz="1200" b="1" dirty="0">
              <a:solidFill>
                <a:srgbClr val="000000"/>
              </a:solidFill>
              <a:effectLst>
                <a:outerShdw blurRad="38100" dist="38100" dir="2700000" algn="tl">
                  <a:srgbClr val="000000">
                    <a:alpha val="43137"/>
                  </a:srgbClr>
                </a:outerShdw>
              </a:effectLst>
              <a:latin typeface="Trebuchet MS" panose="020B0603020202020204" pitchFamily="34" charset="0"/>
              <a:hlinkClick r:id="rId5"/>
            </a:endParaRPr>
          </a:p>
          <a:p>
            <a:pPr marL="513160" lvl="1" indent="-257175">
              <a:buFont typeface="Wingdings" panose="05000000000000000000" pitchFamily="2" charset="2"/>
              <a:buChar char="§"/>
            </a:pPr>
            <a:r>
              <a:rPr lang="en-US" sz="1200" b="1" u="sng" dirty="0">
                <a:ln w="0"/>
                <a:solidFill>
                  <a:srgbClr val="000000"/>
                </a:solidFill>
                <a:latin typeface="Trebuchet MS" panose="020B0603020202020204" pitchFamily="34" charset="0"/>
                <a:hlinkClick r:id="rId9"/>
              </a:rPr>
              <a:t>Regulations Governing Special Education Programs for Children with Disabilities in Virginia</a:t>
            </a:r>
            <a:endParaRPr lang="en-US" sz="1200" b="1" u="sng" dirty="0">
              <a:ln w="0"/>
              <a:solidFill>
                <a:srgbClr val="000000"/>
              </a:solidFill>
              <a:latin typeface="Trebuchet MS" panose="020B0603020202020204" pitchFamily="34" charset="0"/>
            </a:endParaRPr>
          </a:p>
          <a:p>
            <a:endParaRPr lang="en-US" sz="1350" b="1" u="sng" dirty="0">
              <a:solidFill>
                <a:schemeClr val="bg2">
                  <a:lumMod val="50000"/>
                </a:schemeClr>
              </a:solidFill>
            </a:endParaRPr>
          </a:p>
          <a:p>
            <a:endParaRPr lang="en-US" dirty="0"/>
          </a:p>
          <a:p>
            <a:endParaRPr lang="en-US" dirty="0"/>
          </a:p>
        </p:txBody>
      </p:sp>
    </p:spTree>
    <p:extLst>
      <p:ext uri="{BB962C8B-B14F-4D97-AF65-F5344CB8AC3E}">
        <p14:creationId xmlns:p14="http://schemas.microsoft.com/office/powerpoint/2010/main" val="3482537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0082"/>
            <a:ext cx="9398000" cy="1046810"/>
          </a:xfrm>
        </p:spPr>
        <p:txBody>
          <a:bodyPr/>
          <a:lstStyle/>
          <a:p>
            <a:r>
              <a:rPr lang="en-US" dirty="0" smtClean="0">
                <a:solidFill>
                  <a:srgbClr val="0EC7F2"/>
                </a:solidFill>
              </a:rPr>
              <a:t>Questions &amp; Answers</a:t>
            </a:r>
            <a:endParaRPr lang="en-US" dirty="0">
              <a:solidFill>
                <a:srgbClr val="0EC7F2"/>
              </a:solidFill>
            </a:endParaRPr>
          </a:p>
        </p:txBody>
      </p:sp>
      <p:pic>
        <p:nvPicPr>
          <p:cNvPr id="10" name="Picture 9"/>
          <p:cNvPicPr>
            <a:picLocks noChangeAspect="1"/>
          </p:cNvPicPr>
          <p:nvPr/>
        </p:nvPicPr>
        <p:blipFill>
          <a:blip r:embed="rId2"/>
          <a:stretch>
            <a:fillRect/>
          </a:stretch>
        </p:blipFill>
        <p:spPr>
          <a:xfrm>
            <a:off x="5829300" y="1162050"/>
            <a:ext cx="3127880" cy="2665751"/>
          </a:xfrm>
          <a:prstGeom prst="rect">
            <a:avLst/>
          </a:prstGeom>
        </p:spPr>
      </p:pic>
    </p:spTree>
    <p:extLst>
      <p:ext uri="{BB962C8B-B14F-4D97-AF65-F5344CB8AC3E}">
        <p14:creationId xmlns:p14="http://schemas.microsoft.com/office/powerpoint/2010/main" val="329456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742950"/>
            <a:ext cx="6506308" cy="2033321"/>
          </a:xfrm>
        </p:spPr>
        <p:txBody>
          <a:bodyPr/>
          <a:lstStyle/>
          <a:p>
            <a:pPr algn="ctr"/>
            <a:r>
              <a:rPr lang="en-US" sz="2700" dirty="0">
                <a:latin typeface="Trebuchet MS" panose="020B0603020202020204" pitchFamily="34" charset="0"/>
              </a:rPr>
              <a:t>For Additional Information, </a:t>
            </a:r>
          </a:p>
          <a:p>
            <a:pPr algn="ctr"/>
            <a:r>
              <a:rPr lang="en-US" sz="2700" dirty="0">
                <a:latin typeface="Trebuchet MS" panose="020B0603020202020204" pitchFamily="34" charset="0"/>
              </a:rPr>
              <a:t>please contact the </a:t>
            </a:r>
          </a:p>
          <a:p>
            <a:pPr algn="ctr"/>
            <a:r>
              <a:rPr lang="en-US" sz="2700" dirty="0">
                <a:latin typeface="Trebuchet MS" panose="020B0603020202020204" pitchFamily="34" charset="0"/>
              </a:rPr>
              <a:t>Office of Special Education Finance and Budget at:</a:t>
            </a:r>
          </a:p>
          <a:p>
            <a:pPr algn="ctr"/>
            <a:r>
              <a:rPr lang="en-US" sz="2700" dirty="0">
                <a:latin typeface="Trebuchet MS" panose="020B0603020202020204" pitchFamily="34" charset="0"/>
                <a:hlinkClick r:id="rId3"/>
              </a:rPr>
              <a:t>Sped-finance@doe.Virginia.gov</a:t>
            </a:r>
            <a:r>
              <a:rPr lang="en-US" sz="2700" dirty="0">
                <a:latin typeface="Trebuchet MS" panose="020B0603020202020204" pitchFamily="34" charset="0"/>
              </a:rPr>
              <a:t> </a:t>
            </a:r>
          </a:p>
        </p:txBody>
      </p:sp>
    </p:spTree>
    <p:extLst>
      <p:ext uri="{BB962C8B-B14F-4D97-AF65-F5344CB8AC3E}">
        <p14:creationId xmlns:p14="http://schemas.microsoft.com/office/powerpoint/2010/main" val="52913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2562" y="43211"/>
            <a:ext cx="3804138" cy="4247865"/>
          </a:xfrm>
        </p:spPr>
        <p:txBody>
          <a:bodyPr/>
          <a:lstStyle/>
          <a:p>
            <a:pPr algn="ctr"/>
            <a:r>
              <a:rPr lang="en-US" sz="4500" dirty="0">
                <a:effectLst>
                  <a:outerShdw blurRad="38100" dist="38100" dir="2700000" algn="tl">
                    <a:srgbClr val="000000">
                      <a:alpha val="43137"/>
                    </a:srgbClr>
                  </a:outerShdw>
                </a:effectLst>
                <a:latin typeface="Trebuchet MS" panose="020B0603020202020204" pitchFamily="34" charset="0"/>
              </a:rPr>
              <a:t>Thank You!</a:t>
            </a:r>
          </a:p>
          <a:p>
            <a:pPr algn="ctr">
              <a:spcBef>
                <a:spcPts val="0"/>
              </a:spcBef>
            </a:pPr>
            <a:endParaRPr lang="en-US" sz="1500" i="1" dirty="0">
              <a:latin typeface="Trebuchet MS" panose="020B0603020202020204" pitchFamily="34" charset="0"/>
            </a:endParaRPr>
          </a:p>
          <a:p>
            <a:pPr algn="ctr">
              <a:spcBef>
                <a:spcPts val="0"/>
              </a:spcBef>
            </a:pPr>
            <a:r>
              <a:rPr lang="en-US" sz="1500" i="1" dirty="0">
                <a:latin typeface="Trebuchet MS" panose="020B0603020202020204" pitchFamily="34" charset="0"/>
              </a:rPr>
              <a:t>The Office of Special Education </a:t>
            </a:r>
          </a:p>
          <a:p>
            <a:pPr algn="ctr">
              <a:spcBef>
                <a:spcPts val="0"/>
              </a:spcBef>
            </a:pPr>
            <a:r>
              <a:rPr lang="en-US" sz="1500" i="1" dirty="0">
                <a:latin typeface="Trebuchet MS" panose="020B0603020202020204" pitchFamily="34" charset="0"/>
              </a:rPr>
              <a:t>Finance and Budget</a:t>
            </a:r>
          </a:p>
          <a:p>
            <a:pPr algn="ctr"/>
            <a:r>
              <a:rPr lang="en-US" sz="1200" i="1" dirty="0">
                <a:latin typeface="Trebuchet MS" panose="020B0603020202020204" pitchFamily="34" charset="0"/>
              </a:rPr>
              <a:t>Tr</a:t>
            </a:r>
            <a:r>
              <a:rPr lang="en-US" sz="1200" dirty="0">
                <a:latin typeface="Trebuchet MS" panose="020B0603020202020204" pitchFamily="34" charset="0"/>
              </a:rPr>
              <a:t>acie Coleman, Director</a:t>
            </a:r>
          </a:p>
          <a:p>
            <a:pPr algn="ctr">
              <a:spcBef>
                <a:spcPts val="900"/>
              </a:spcBef>
            </a:pPr>
            <a:r>
              <a:rPr lang="en-US" sz="1200" dirty="0">
                <a:latin typeface="Trebuchet MS" panose="020B0603020202020204" pitchFamily="34" charset="0"/>
              </a:rPr>
              <a:t>Shalonda Lewis</a:t>
            </a:r>
          </a:p>
          <a:p>
            <a:pPr algn="ctr">
              <a:spcBef>
                <a:spcPts val="450"/>
              </a:spcBef>
            </a:pPr>
            <a:r>
              <a:rPr lang="en-US" sz="1200" dirty="0" smtClean="0">
                <a:latin typeface="Trebuchet MS" panose="020B0603020202020204" pitchFamily="34" charset="0"/>
              </a:rPr>
              <a:t>Samantha </a:t>
            </a:r>
            <a:r>
              <a:rPr lang="en-US" sz="1200" dirty="0">
                <a:latin typeface="Trebuchet MS" panose="020B0603020202020204" pitchFamily="34" charset="0"/>
              </a:rPr>
              <a:t>Tansey</a:t>
            </a:r>
          </a:p>
          <a:p>
            <a:pPr algn="ctr">
              <a:spcBef>
                <a:spcPts val="450"/>
              </a:spcBef>
            </a:pPr>
            <a:r>
              <a:rPr lang="en-US" sz="1200" dirty="0">
                <a:latin typeface="Trebuchet MS" panose="020B0603020202020204" pitchFamily="34" charset="0"/>
              </a:rPr>
              <a:t>Cynithia Reid</a:t>
            </a:r>
          </a:p>
          <a:p>
            <a:pPr algn="ctr">
              <a:spcBef>
                <a:spcPts val="450"/>
              </a:spcBef>
            </a:pPr>
            <a:r>
              <a:rPr lang="en-US" sz="1200" dirty="0">
                <a:latin typeface="Trebuchet MS" panose="020B0603020202020204" pitchFamily="34" charset="0"/>
              </a:rPr>
              <a:t>Angela </a:t>
            </a:r>
            <a:r>
              <a:rPr lang="en-US" sz="1200" dirty="0" smtClean="0">
                <a:latin typeface="Trebuchet MS" panose="020B0603020202020204" pitchFamily="34" charset="0"/>
              </a:rPr>
              <a:t>Phenicie</a:t>
            </a:r>
          </a:p>
          <a:p>
            <a:pPr algn="ctr">
              <a:spcBef>
                <a:spcPts val="450"/>
              </a:spcBef>
            </a:pPr>
            <a:r>
              <a:rPr lang="en-US" sz="1200" dirty="0" smtClean="0">
                <a:latin typeface="Trebuchet MS" panose="020B0603020202020204" pitchFamily="34" charset="0"/>
              </a:rPr>
              <a:t>Devin Larson</a:t>
            </a:r>
            <a:endParaRPr lang="en-US" sz="1200" dirty="0">
              <a:latin typeface="Trebuchet MS" panose="020B0603020202020204" pitchFamily="34" charset="0"/>
            </a:endParaRPr>
          </a:p>
          <a:p>
            <a:pPr algn="ctr">
              <a:spcBef>
                <a:spcPts val="450"/>
              </a:spcBef>
            </a:pPr>
            <a:r>
              <a:rPr lang="en-US" sz="1200" dirty="0">
                <a:latin typeface="Trebuchet MS" panose="020B0603020202020204" pitchFamily="34" charset="0"/>
              </a:rPr>
              <a:t>Denise Lawus</a:t>
            </a:r>
          </a:p>
          <a:p>
            <a:pPr algn="ctr">
              <a:spcBef>
                <a:spcPts val="450"/>
              </a:spcBef>
            </a:pPr>
            <a:r>
              <a:rPr lang="en-US" sz="1200" dirty="0">
                <a:latin typeface="Trebuchet MS" panose="020B0603020202020204" pitchFamily="34" charset="0"/>
              </a:rPr>
              <a:t>Paul </a:t>
            </a:r>
            <a:r>
              <a:rPr lang="en-US" sz="1200" dirty="0" smtClean="0">
                <a:latin typeface="Trebuchet MS" panose="020B0603020202020204" pitchFamily="34" charset="0"/>
              </a:rPr>
              <a:t>Raskopf</a:t>
            </a:r>
          </a:p>
          <a:p>
            <a:pPr algn="ctr">
              <a:spcBef>
                <a:spcPts val="450"/>
              </a:spcBef>
            </a:pPr>
            <a:r>
              <a:rPr lang="en-US" sz="1200" dirty="0" smtClean="0">
                <a:latin typeface="Trebuchet MS" panose="020B0603020202020204" pitchFamily="34" charset="0"/>
              </a:rPr>
              <a:t>Teresa “Terry”  Eckhout</a:t>
            </a:r>
            <a:endParaRPr lang="en-US" sz="1200" dirty="0">
              <a:latin typeface="Trebuchet MS" panose="020B0603020202020204" pitchFamily="34" charset="0"/>
            </a:endParaRPr>
          </a:p>
          <a:p>
            <a:pPr algn="ctr">
              <a:spcBef>
                <a:spcPts val="450"/>
              </a:spcBef>
            </a:pPr>
            <a:r>
              <a:rPr lang="en-US" sz="1200" dirty="0">
                <a:latin typeface="Trebuchet MS" panose="020B0603020202020204" pitchFamily="34" charset="0"/>
              </a:rPr>
              <a:t>Jo Ann Burkholder</a:t>
            </a:r>
          </a:p>
          <a:p>
            <a:pPr algn="ctr"/>
            <a:endParaRPr lang="en-US" sz="1500" dirty="0">
              <a:latin typeface="Georgia" panose="02040502050405020303" pitchFamily="18" charset="0"/>
            </a:endParaRPr>
          </a:p>
          <a:p>
            <a:pPr algn="ctr"/>
            <a:endParaRPr lang="en-US" sz="1500" dirty="0">
              <a:latin typeface="Georgia" panose="02040502050405020303" pitchFamily="18" charset="0"/>
            </a:endParaRPr>
          </a:p>
          <a:p>
            <a:pPr algn="ctr"/>
            <a:endParaRPr lang="en-US" sz="1500" dirty="0">
              <a:latin typeface="Georgia" panose="02040502050405020303" pitchFamily="18" charset="0"/>
            </a:endParaRPr>
          </a:p>
          <a:p>
            <a:pPr algn="ctr"/>
            <a:endParaRPr lang="en-US" sz="1500" dirty="0">
              <a:latin typeface="Georgia" panose="02040502050405020303" pitchFamily="18" charset="0"/>
            </a:endParaRPr>
          </a:p>
          <a:p>
            <a:pPr algn="ctr"/>
            <a:endParaRPr lang="en-US" sz="1500" dirty="0">
              <a:latin typeface="Georgia" panose="02040502050405020303" pitchFamily="18" charset="0"/>
            </a:endParaRPr>
          </a:p>
        </p:txBody>
      </p:sp>
    </p:spTree>
    <p:extLst>
      <p:ext uri="{BB962C8B-B14F-4D97-AF65-F5344CB8AC3E}">
        <p14:creationId xmlns:p14="http://schemas.microsoft.com/office/powerpoint/2010/main" val="282386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1071350"/>
          </a:xfrm>
        </p:spPr>
        <p:txBody>
          <a:bodyPr>
            <a:noAutofit/>
          </a:bodyPr>
          <a:lstStyle/>
          <a:p>
            <a:r>
              <a:rPr lang="en-US" sz="3200" b="1" dirty="0" smtClean="0">
                <a:solidFill>
                  <a:srgbClr val="FF0000"/>
                </a:solidFill>
                <a:latin typeface="Trebuchet MS" panose="020B0603020202020204" pitchFamily="34" charset="0"/>
              </a:rPr>
              <a:t>Allocation of 611and 619 Funds –</a:t>
            </a:r>
            <a:br>
              <a:rPr lang="en-US" sz="3200" b="1" dirty="0" smtClean="0">
                <a:solidFill>
                  <a:srgbClr val="FF0000"/>
                </a:solidFill>
                <a:latin typeface="Trebuchet MS" panose="020B0603020202020204" pitchFamily="34" charset="0"/>
              </a:rPr>
            </a:br>
            <a:r>
              <a:rPr lang="en-US" sz="3200" b="1" dirty="0" smtClean="0">
                <a:solidFill>
                  <a:srgbClr val="FF0000"/>
                </a:solidFill>
                <a:latin typeface="Trebuchet MS" panose="020B0603020202020204" pitchFamily="34" charset="0"/>
              </a:rPr>
              <a:t> Including ARP </a:t>
            </a:r>
            <a:endParaRPr lang="en-US" sz="3200" b="1" dirty="0">
              <a:solidFill>
                <a:srgbClr val="FF0000"/>
              </a:solidFill>
              <a:latin typeface="Trebuchet MS" panose="020B0603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12342993"/>
              </p:ext>
            </p:extLst>
          </p:nvPr>
        </p:nvGraphicFramePr>
        <p:xfrm>
          <a:off x="319909" y="1214653"/>
          <a:ext cx="8496292" cy="3130467"/>
        </p:xfrm>
        <a:graphic>
          <a:graphicData uri="http://schemas.openxmlformats.org/drawingml/2006/table">
            <a:tbl>
              <a:tblPr firstRow="1" bandRow="1">
                <a:tableStyleId>{5940675A-B579-460E-94D1-54222C63F5DA}</a:tableStyleId>
              </a:tblPr>
              <a:tblGrid>
                <a:gridCol w="795969">
                  <a:extLst>
                    <a:ext uri="{9D8B030D-6E8A-4147-A177-3AD203B41FA5}">
                      <a16:colId xmlns:a16="http://schemas.microsoft.com/office/drawing/2014/main" val="2509588386"/>
                    </a:ext>
                  </a:extLst>
                </a:gridCol>
                <a:gridCol w="1890793">
                  <a:extLst>
                    <a:ext uri="{9D8B030D-6E8A-4147-A177-3AD203B41FA5}">
                      <a16:colId xmlns:a16="http://schemas.microsoft.com/office/drawing/2014/main" val="861668598"/>
                    </a:ext>
                  </a:extLst>
                </a:gridCol>
                <a:gridCol w="1798751">
                  <a:extLst>
                    <a:ext uri="{9D8B030D-6E8A-4147-A177-3AD203B41FA5}">
                      <a16:colId xmlns:a16="http://schemas.microsoft.com/office/drawing/2014/main" val="919770496"/>
                    </a:ext>
                  </a:extLst>
                </a:gridCol>
                <a:gridCol w="208280">
                  <a:extLst>
                    <a:ext uri="{9D8B030D-6E8A-4147-A177-3AD203B41FA5}">
                      <a16:colId xmlns:a16="http://schemas.microsoft.com/office/drawing/2014/main" val="597177129"/>
                    </a:ext>
                  </a:extLst>
                </a:gridCol>
                <a:gridCol w="1903796">
                  <a:extLst>
                    <a:ext uri="{9D8B030D-6E8A-4147-A177-3AD203B41FA5}">
                      <a16:colId xmlns:a16="http://schemas.microsoft.com/office/drawing/2014/main" val="3214276835"/>
                    </a:ext>
                  </a:extLst>
                </a:gridCol>
                <a:gridCol w="1898703">
                  <a:extLst>
                    <a:ext uri="{9D8B030D-6E8A-4147-A177-3AD203B41FA5}">
                      <a16:colId xmlns:a16="http://schemas.microsoft.com/office/drawing/2014/main" val="1240381949"/>
                    </a:ext>
                  </a:extLst>
                </a:gridCol>
              </a:tblGrid>
              <a:tr h="862012">
                <a:tc>
                  <a:txBody>
                    <a:bodyPr/>
                    <a:lstStyle/>
                    <a:p>
                      <a:pPr algn="ctr"/>
                      <a:r>
                        <a:rPr lang="en-US" sz="1200" dirty="0" smtClean="0">
                          <a:ln>
                            <a:noFill/>
                          </a:ln>
                          <a:latin typeface="Trebuchet MS" panose="020B0603020202020204" pitchFamily="34" charset="0"/>
                        </a:rPr>
                        <a:t>Funding Category</a:t>
                      </a:r>
                    </a:p>
                    <a:p>
                      <a:pPr algn="ctr"/>
                      <a:endParaRPr lang="en-US" sz="1200" dirty="0">
                        <a:ln>
                          <a:noFill/>
                        </a:ln>
                        <a:solidFill>
                          <a:schemeClr val="tx1"/>
                        </a:solidFill>
                        <a:latin typeface="Trebuchet MS" panose="020B0603020202020204" pitchFamily="34" charset="0"/>
                      </a:endParaRPr>
                    </a:p>
                  </a:txBody>
                  <a:tcPr/>
                </a:tc>
                <a:tc>
                  <a:txBody>
                    <a:bodyPr/>
                    <a:lstStyle/>
                    <a:p>
                      <a:pPr lvl="0" algn="ctr"/>
                      <a:r>
                        <a:rPr lang="en-US" sz="1600" b="1" dirty="0" smtClean="0">
                          <a:ln>
                            <a:noFill/>
                          </a:ln>
                          <a:solidFill>
                            <a:schemeClr val="tx1"/>
                          </a:solidFill>
                          <a:latin typeface="Trebuchet MS" panose="020B0603020202020204" pitchFamily="34" charset="0"/>
                        </a:rPr>
                        <a:t>611=</a:t>
                      </a:r>
                    </a:p>
                    <a:p>
                      <a:pPr lvl="0" algn="ctr"/>
                      <a:r>
                        <a:rPr lang="en-US" sz="1600" b="1" dirty="0" smtClean="0">
                          <a:ln>
                            <a:noFill/>
                          </a:ln>
                          <a:solidFill>
                            <a:schemeClr val="tx1"/>
                          </a:solidFill>
                          <a:latin typeface="Trebuchet MS" panose="020B0603020202020204" pitchFamily="34" charset="0"/>
                        </a:rPr>
                        <a:t> </a:t>
                      </a:r>
                      <a:r>
                        <a:rPr lang="en-US" sz="1400" b="1" dirty="0" smtClean="0">
                          <a:ln>
                            <a:noFill/>
                          </a:ln>
                          <a:solidFill>
                            <a:schemeClr val="tx1"/>
                          </a:solidFill>
                          <a:latin typeface="Trebuchet MS" panose="020B0603020202020204" pitchFamily="34" charset="0"/>
                        </a:rPr>
                        <a:t>$312,492.610</a:t>
                      </a:r>
                    </a:p>
                    <a:p>
                      <a:pPr lvl="0" algn="ctr"/>
                      <a:endParaRPr lang="en-US" sz="800" b="1" dirty="0" smtClean="0">
                        <a:ln>
                          <a:noFill/>
                        </a:ln>
                        <a:solidFill>
                          <a:schemeClr val="tx1"/>
                        </a:solidFill>
                        <a:latin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smtClean="0">
                          <a:ln>
                            <a:noFill/>
                          </a:ln>
                          <a:solidFill>
                            <a:schemeClr val="tx1"/>
                          </a:solidFill>
                          <a:latin typeface="Trebuchet MS" panose="020B0603020202020204" pitchFamily="34" charset="0"/>
                        </a:rPr>
                        <a:t>(H027A210107, CFDA# 87.027)</a:t>
                      </a:r>
                      <a:endParaRPr lang="en-US" sz="1200" b="1" dirty="0">
                        <a:ln>
                          <a:noFill/>
                        </a:ln>
                        <a:solidFill>
                          <a:schemeClr val="tx1"/>
                        </a:solidFill>
                        <a:latin typeface="Trebuchet MS" panose="020B0603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030288" algn="l"/>
                        </a:tabLst>
                        <a:defRPr/>
                      </a:pPr>
                      <a:r>
                        <a:rPr lang="en-US" sz="1600" b="1" dirty="0" smtClean="0">
                          <a:ln>
                            <a:noFill/>
                          </a:ln>
                          <a:solidFill>
                            <a:srgbClr val="00B050"/>
                          </a:solidFill>
                          <a:latin typeface="Trebuchet MS" panose="020B0603020202020204" pitchFamily="34" charset="0"/>
                        </a:rPr>
                        <a:t>611</a:t>
                      </a:r>
                      <a:r>
                        <a:rPr lang="en-US" sz="1600" b="1" baseline="0" dirty="0" smtClean="0">
                          <a:ln>
                            <a:noFill/>
                          </a:ln>
                          <a:solidFill>
                            <a:srgbClr val="00B050"/>
                          </a:solidFill>
                          <a:latin typeface="Trebuchet MS" panose="020B0603020202020204" pitchFamily="34" charset="0"/>
                        </a:rPr>
                        <a:t> (ARP) =</a:t>
                      </a:r>
                      <a:endParaRPr lang="en-US" sz="900" b="1" baseline="0" dirty="0" smtClean="0">
                        <a:ln>
                          <a:noFill/>
                        </a:ln>
                        <a:solidFill>
                          <a:srgbClr val="00B050"/>
                        </a:solidFill>
                        <a:latin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tab pos="1030288" algn="l"/>
                        </a:tabLst>
                        <a:defRPr/>
                      </a:pPr>
                      <a:r>
                        <a:rPr lang="en-US" sz="1400" b="1" baseline="0" dirty="0" smtClean="0">
                          <a:ln>
                            <a:noFill/>
                          </a:ln>
                          <a:solidFill>
                            <a:srgbClr val="00B050"/>
                          </a:solidFill>
                          <a:latin typeface="Trebuchet MS" panose="020B0603020202020204" pitchFamily="34" charset="0"/>
                        </a:rPr>
                        <a:t>$ 67,799,708</a:t>
                      </a:r>
                    </a:p>
                    <a:p>
                      <a:pPr marL="0" marR="0" lvl="0" indent="0" algn="ctr" defTabSz="914400" rtl="0" eaLnBrk="1" fontAlgn="auto" latinLnBrk="0" hangingPunct="1">
                        <a:lnSpc>
                          <a:spcPct val="100000"/>
                        </a:lnSpc>
                        <a:spcBef>
                          <a:spcPts val="0"/>
                        </a:spcBef>
                        <a:spcAft>
                          <a:spcPts val="0"/>
                        </a:spcAft>
                        <a:buClrTx/>
                        <a:buSzTx/>
                        <a:buFontTx/>
                        <a:buNone/>
                        <a:tabLst>
                          <a:tab pos="1030288" algn="l"/>
                        </a:tabLst>
                        <a:defRPr/>
                      </a:pPr>
                      <a:endParaRPr lang="en-US" sz="1200" b="1" dirty="0" smtClean="0">
                        <a:ln>
                          <a:noFill/>
                        </a:ln>
                        <a:solidFill>
                          <a:srgbClr val="00B050"/>
                        </a:solidFill>
                        <a:latin typeface="Trebuchet MS" panose="020B0603020202020204" pitchFamily="34" charset="0"/>
                      </a:endParaRPr>
                    </a:p>
                  </a:txBody>
                  <a:tcPr/>
                </a:tc>
                <a:tc>
                  <a:txBody>
                    <a:bodyPr/>
                    <a:lstStyle/>
                    <a:p>
                      <a:pPr marL="0" lvl="0" indent="0" algn="l"/>
                      <a:endParaRPr lang="en-US" sz="1100" b="1" dirty="0">
                        <a:ln>
                          <a:noFill/>
                        </a:ln>
                        <a:solidFill>
                          <a:schemeClr val="tx2"/>
                        </a:solidFill>
                        <a:latin typeface="Trebuchet MS" panose="020B0603020202020204" pitchFamily="34" charset="0"/>
                      </a:endParaRPr>
                    </a:p>
                  </a:txBody>
                  <a:tcPr>
                    <a:solidFill>
                      <a:schemeClr val="tx2"/>
                    </a:solidFill>
                  </a:tcPr>
                </a:tc>
                <a:tc>
                  <a:txBody>
                    <a:bodyPr/>
                    <a:lstStyle/>
                    <a:p>
                      <a:pPr lvl="0" algn="ctr"/>
                      <a:r>
                        <a:rPr lang="en-US" sz="1600" b="1" dirty="0" smtClean="0">
                          <a:ln>
                            <a:noFill/>
                          </a:ln>
                          <a:solidFill>
                            <a:schemeClr val="tx1"/>
                          </a:solidFill>
                          <a:latin typeface="Trebuchet MS" panose="020B0603020202020204" pitchFamily="34" charset="0"/>
                        </a:rPr>
                        <a:t>619 =</a:t>
                      </a:r>
                    </a:p>
                    <a:p>
                      <a:pPr lvl="0" algn="ctr"/>
                      <a:r>
                        <a:rPr lang="en-US" sz="1600" b="1" baseline="0" dirty="0" smtClean="0">
                          <a:ln>
                            <a:noFill/>
                          </a:ln>
                          <a:solidFill>
                            <a:schemeClr val="tx1"/>
                          </a:solidFill>
                          <a:latin typeface="Trebuchet MS" panose="020B0603020202020204" pitchFamily="34" charset="0"/>
                        </a:rPr>
                        <a:t> </a:t>
                      </a:r>
                      <a:r>
                        <a:rPr lang="en-US" sz="1400" b="1" dirty="0" smtClean="0">
                          <a:ln>
                            <a:noFill/>
                          </a:ln>
                          <a:solidFill>
                            <a:schemeClr val="tx1"/>
                          </a:solidFill>
                          <a:latin typeface="Trebuchet MS" panose="020B0603020202020204" pitchFamily="34" charset="0"/>
                        </a:rPr>
                        <a:t>$9,4498,374</a:t>
                      </a:r>
                    </a:p>
                    <a:p>
                      <a:pPr lvl="0" algn="ctr"/>
                      <a:endParaRPr lang="en-US" sz="800" b="1" dirty="0" smtClean="0">
                        <a:ln>
                          <a:noFill/>
                        </a:ln>
                        <a:solidFill>
                          <a:schemeClr val="tx1"/>
                        </a:solidFill>
                        <a:latin typeface="Trebuchet MS" panose="020B0603020202020204" pitchFamily="34" charset="0"/>
                      </a:endParaRPr>
                    </a:p>
                    <a:p>
                      <a:pPr lvl="0" algn="ctr"/>
                      <a:r>
                        <a:rPr lang="en-US" sz="900" b="1" dirty="0" smtClean="0">
                          <a:ln>
                            <a:noFill/>
                          </a:ln>
                          <a:solidFill>
                            <a:schemeClr val="tx1"/>
                          </a:solidFill>
                          <a:latin typeface="Trebuchet MS" panose="020B0603020202020204" pitchFamily="34" charset="0"/>
                        </a:rPr>
                        <a:t>(H173A210112,CFDA</a:t>
                      </a:r>
                      <a:r>
                        <a:rPr lang="en-US" sz="900" b="1" baseline="0" dirty="0" smtClean="0">
                          <a:ln>
                            <a:noFill/>
                          </a:ln>
                          <a:solidFill>
                            <a:schemeClr val="tx1"/>
                          </a:solidFill>
                          <a:latin typeface="Trebuchet MS" panose="020B0603020202020204" pitchFamily="34" charset="0"/>
                        </a:rPr>
                        <a:t> #87.173)</a:t>
                      </a:r>
                      <a:endParaRPr lang="en-US" sz="1400" b="1" dirty="0">
                        <a:ln>
                          <a:noFill/>
                        </a:ln>
                        <a:solidFill>
                          <a:schemeClr val="tx1"/>
                        </a:solidFill>
                        <a:latin typeface="Trebuchet MS" panose="020B0603020202020204" pitchFamily="34" charset="0"/>
                      </a:endParaRPr>
                    </a:p>
                  </a:txBody>
                  <a:tcPr/>
                </a:tc>
                <a:tc>
                  <a:txBody>
                    <a:bodyPr/>
                    <a:lstStyle/>
                    <a:p>
                      <a:pPr lvl="0" algn="ctr"/>
                      <a:r>
                        <a:rPr lang="en-US" sz="1600" b="1" dirty="0" smtClean="0">
                          <a:ln>
                            <a:noFill/>
                          </a:ln>
                          <a:solidFill>
                            <a:srgbClr val="00B050"/>
                          </a:solidFill>
                          <a:latin typeface="Trebuchet MS" panose="020B0603020202020204" pitchFamily="34" charset="0"/>
                        </a:rPr>
                        <a:t>619 (ARP) =</a:t>
                      </a:r>
                      <a:endParaRPr lang="en-US" sz="900" b="1" dirty="0" smtClean="0">
                        <a:ln>
                          <a:noFill/>
                        </a:ln>
                        <a:solidFill>
                          <a:srgbClr val="00B050"/>
                        </a:solidFill>
                        <a:latin typeface="Trebuchet MS" panose="020B0603020202020204" pitchFamily="34" charset="0"/>
                      </a:endParaRPr>
                    </a:p>
                    <a:p>
                      <a:pPr lvl="0" algn="ctr"/>
                      <a:r>
                        <a:rPr lang="en-US" sz="1400" b="1" dirty="0" smtClean="0">
                          <a:ln>
                            <a:noFill/>
                          </a:ln>
                          <a:solidFill>
                            <a:srgbClr val="00B050"/>
                          </a:solidFill>
                          <a:latin typeface="Trebuchet MS" panose="020B0603020202020204" pitchFamily="34" charset="0"/>
                        </a:rPr>
                        <a:t>$ 4,931,537</a:t>
                      </a:r>
                      <a:endParaRPr lang="en-US" sz="1400" b="1" dirty="0">
                        <a:ln>
                          <a:noFill/>
                        </a:ln>
                        <a:solidFill>
                          <a:srgbClr val="00B050"/>
                        </a:solidFill>
                        <a:latin typeface="Trebuchet MS" panose="020B0603020202020204" pitchFamily="34" charset="0"/>
                      </a:endParaRPr>
                    </a:p>
                  </a:txBody>
                  <a:tcPr/>
                </a:tc>
                <a:extLst>
                  <a:ext uri="{0D108BD9-81ED-4DB2-BD59-A6C34878D82A}">
                    <a16:rowId xmlns:a16="http://schemas.microsoft.com/office/drawing/2014/main" val="114288764"/>
                  </a:ext>
                </a:extLst>
              </a:tr>
              <a:tr h="502388">
                <a:tc>
                  <a:txBody>
                    <a:bodyPr/>
                    <a:lstStyle/>
                    <a:p>
                      <a:r>
                        <a:rPr lang="en-US" sz="1200" dirty="0" smtClean="0">
                          <a:ln>
                            <a:noFill/>
                          </a:ln>
                          <a:latin typeface="Trebuchet MS" panose="020B0603020202020204" pitchFamily="34" charset="0"/>
                        </a:rPr>
                        <a:t>Flow-Through</a:t>
                      </a:r>
                      <a:endParaRPr lang="en-US" sz="1200" b="1" dirty="0">
                        <a:ln>
                          <a:noFill/>
                        </a:ln>
                        <a:latin typeface="Trebuchet MS" panose="020B0603020202020204" pitchFamily="34" charset="0"/>
                      </a:endParaRPr>
                    </a:p>
                  </a:txBody>
                  <a:tcPr/>
                </a:tc>
                <a:tc>
                  <a:txBody>
                    <a:bodyPr/>
                    <a:lstStyle/>
                    <a:p>
                      <a:pPr lvl="0" algn="r"/>
                      <a:r>
                        <a:rPr lang="en-US" sz="1400" b="1" dirty="0" smtClean="0">
                          <a:ln>
                            <a:noFill/>
                          </a:ln>
                          <a:solidFill>
                            <a:schemeClr val="tx1"/>
                          </a:solidFill>
                          <a:latin typeface="Trebuchet MS" panose="020B0603020202020204" pitchFamily="34" charset="0"/>
                        </a:rPr>
                        <a:t>$275,916,518</a:t>
                      </a:r>
                      <a:endParaRPr lang="en-US" sz="1400" b="1" dirty="0">
                        <a:ln>
                          <a:noFill/>
                        </a:ln>
                        <a:solidFill>
                          <a:schemeClr val="tx1"/>
                        </a:solidFill>
                        <a:latin typeface="Trebuchet MS" panose="020B0603020202020204" pitchFamily="34" charset="0"/>
                      </a:endParaRPr>
                    </a:p>
                  </a:txBody>
                  <a:tcPr/>
                </a:tc>
                <a:tc>
                  <a:txBody>
                    <a:bodyPr/>
                    <a:lstStyle/>
                    <a:p>
                      <a:pPr lvl="0" algn="r"/>
                      <a:r>
                        <a:rPr lang="en-US" sz="1400" b="1" dirty="0" smtClean="0">
                          <a:ln>
                            <a:noFill/>
                          </a:ln>
                          <a:solidFill>
                            <a:srgbClr val="00B050"/>
                          </a:solidFill>
                          <a:latin typeface="Trebuchet MS" panose="020B0603020202020204" pitchFamily="34" charset="0"/>
                        </a:rPr>
                        <a:t>$  67,799,708</a:t>
                      </a:r>
                      <a:endParaRPr lang="en-US" sz="1400" b="1" dirty="0">
                        <a:ln>
                          <a:noFill/>
                        </a:ln>
                        <a:solidFill>
                          <a:srgbClr val="00B050"/>
                        </a:solidFill>
                        <a:latin typeface="Trebuchet MS" panose="020B0603020202020204" pitchFamily="34" charset="0"/>
                      </a:endParaRPr>
                    </a:p>
                  </a:txBody>
                  <a:tcPr/>
                </a:tc>
                <a:tc>
                  <a:txBody>
                    <a:bodyPr/>
                    <a:lstStyle/>
                    <a:p>
                      <a:pPr lvl="0" algn="just"/>
                      <a:endParaRPr lang="en-US" sz="1400" b="1" dirty="0">
                        <a:ln>
                          <a:noFill/>
                        </a:ln>
                        <a:solidFill>
                          <a:schemeClr val="tx2"/>
                        </a:solidFill>
                        <a:latin typeface="Trebuchet MS" panose="020B0603020202020204" pitchFamily="34" charset="0"/>
                      </a:endParaRPr>
                    </a:p>
                  </a:txBody>
                  <a:tcPr>
                    <a:solidFill>
                      <a:schemeClr val="tx2"/>
                    </a:solidFill>
                  </a:tcPr>
                </a:tc>
                <a:tc>
                  <a:txBody>
                    <a:bodyPr/>
                    <a:lstStyle/>
                    <a:p>
                      <a:pPr lvl="0" algn="just"/>
                      <a:r>
                        <a:rPr lang="en-US" sz="1400" b="1" dirty="0" smtClean="0">
                          <a:ln>
                            <a:noFill/>
                          </a:ln>
                          <a:solidFill>
                            <a:schemeClr val="tx1"/>
                          </a:solidFill>
                          <a:latin typeface="Trebuchet MS" panose="020B0603020202020204" pitchFamily="34" charset="0"/>
                        </a:rPr>
                        <a:t>$  6,995,312</a:t>
                      </a:r>
                      <a:endParaRPr lang="en-US" sz="1400" b="1" dirty="0">
                        <a:ln>
                          <a:noFill/>
                        </a:ln>
                        <a:solidFill>
                          <a:schemeClr val="tx1"/>
                        </a:solidFill>
                        <a:latin typeface="Trebuchet MS" panose="020B0603020202020204" pitchFamily="34" charset="0"/>
                      </a:endParaRPr>
                    </a:p>
                  </a:txBody>
                  <a:tcPr/>
                </a:tc>
                <a:tc>
                  <a:txBody>
                    <a:bodyPr/>
                    <a:lstStyle/>
                    <a:p>
                      <a:pPr lvl="0" algn="r"/>
                      <a:r>
                        <a:rPr lang="en-US" sz="1400" b="1" dirty="0" smtClean="0">
                          <a:ln>
                            <a:noFill/>
                          </a:ln>
                          <a:solidFill>
                            <a:srgbClr val="00B050"/>
                          </a:solidFill>
                          <a:latin typeface="Trebuchet MS" panose="020B0603020202020204" pitchFamily="34" charset="0"/>
                        </a:rPr>
                        <a:t>$  4,926,875</a:t>
                      </a:r>
                      <a:endParaRPr lang="en-US" sz="1400" b="1" dirty="0">
                        <a:ln>
                          <a:noFill/>
                        </a:ln>
                        <a:solidFill>
                          <a:srgbClr val="00B050"/>
                        </a:solidFill>
                        <a:latin typeface="Trebuchet MS" panose="020B0603020202020204" pitchFamily="34" charset="0"/>
                      </a:endParaRPr>
                    </a:p>
                  </a:txBody>
                  <a:tcPr/>
                </a:tc>
                <a:extLst>
                  <a:ext uri="{0D108BD9-81ED-4DB2-BD59-A6C34878D82A}">
                    <a16:rowId xmlns:a16="http://schemas.microsoft.com/office/drawing/2014/main" val="4083849026"/>
                  </a:ext>
                </a:extLst>
              </a:tr>
              <a:tr h="703343">
                <a:tc>
                  <a:txBody>
                    <a:bodyPr/>
                    <a:lstStyle/>
                    <a:p>
                      <a:r>
                        <a:rPr lang="en-US" sz="1200" dirty="0" smtClean="0">
                          <a:ln>
                            <a:noFill/>
                          </a:ln>
                          <a:latin typeface="Trebuchet MS" panose="020B0603020202020204" pitchFamily="34" charset="0"/>
                        </a:rPr>
                        <a:t>State Set-Aside</a:t>
                      </a:r>
                      <a:endParaRPr lang="en-US" sz="1200" b="1" dirty="0">
                        <a:ln>
                          <a:noFill/>
                        </a:ln>
                        <a:latin typeface="Trebuchet MS" panose="020B0603020202020204" pitchFamily="34" charset="0"/>
                      </a:endParaRPr>
                    </a:p>
                  </a:txBody>
                  <a:tcPr/>
                </a:tc>
                <a:tc>
                  <a:txBody>
                    <a:bodyPr/>
                    <a:lstStyle/>
                    <a:p>
                      <a:pPr lvl="0" algn="r"/>
                      <a:r>
                        <a:rPr lang="en-US" sz="1400" b="1" dirty="0" smtClean="0">
                          <a:ln>
                            <a:noFill/>
                          </a:ln>
                          <a:solidFill>
                            <a:schemeClr val="tx1"/>
                          </a:solidFill>
                          <a:latin typeface="Trebuchet MS" panose="020B0603020202020204" pitchFamily="34" charset="0"/>
                        </a:rPr>
                        <a:t>$  30,309,299</a:t>
                      </a:r>
                      <a:endParaRPr lang="en-US" sz="1400" b="1" dirty="0">
                        <a:ln>
                          <a:noFill/>
                        </a:ln>
                        <a:solidFill>
                          <a:schemeClr val="tx1"/>
                        </a:solidFill>
                        <a:latin typeface="Trebuchet MS" panose="020B0603020202020204" pitchFamily="34" charset="0"/>
                      </a:endParaRPr>
                    </a:p>
                  </a:txBody>
                  <a:tcPr/>
                </a:tc>
                <a:tc>
                  <a:txBody>
                    <a:bodyPr/>
                    <a:lstStyle/>
                    <a:p>
                      <a:pPr lvl="0" algn="r"/>
                      <a:r>
                        <a:rPr lang="en-US" sz="1400" b="1" baseline="0" dirty="0" smtClean="0">
                          <a:ln>
                            <a:noFill/>
                          </a:ln>
                          <a:solidFill>
                            <a:srgbClr val="00B050"/>
                          </a:solidFill>
                          <a:latin typeface="Trebuchet MS" panose="020B0603020202020204" pitchFamily="34" charset="0"/>
                        </a:rPr>
                        <a:t>$              00</a:t>
                      </a:r>
                      <a:endParaRPr lang="en-US" sz="1400" b="1" dirty="0">
                        <a:ln>
                          <a:noFill/>
                        </a:ln>
                        <a:solidFill>
                          <a:srgbClr val="00B050"/>
                        </a:solidFill>
                        <a:latin typeface="Trebuchet MS" panose="020B0603020202020204" pitchFamily="34" charset="0"/>
                      </a:endParaRPr>
                    </a:p>
                  </a:txBody>
                  <a:tcPr/>
                </a:tc>
                <a:tc>
                  <a:txBody>
                    <a:bodyPr/>
                    <a:lstStyle/>
                    <a:p>
                      <a:pPr lvl="0" algn="just"/>
                      <a:endParaRPr lang="en-US" sz="1400" b="1" dirty="0">
                        <a:ln>
                          <a:noFill/>
                        </a:ln>
                        <a:solidFill>
                          <a:schemeClr val="tx2"/>
                        </a:solidFill>
                        <a:latin typeface="Trebuchet MS" panose="020B0603020202020204" pitchFamily="34" charset="0"/>
                      </a:endParaRPr>
                    </a:p>
                  </a:txBody>
                  <a:tcPr>
                    <a:solidFill>
                      <a:schemeClr val="tx2"/>
                    </a:solidFill>
                  </a:tcPr>
                </a:tc>
                <a:tc>
                  <a:txBody>
                    <a:bodyPr/>
                    <a:lstStyle/>
                    <a:p>
                      <a:pPr lvl="0" algn="just"/>
                      <a:r>
                        <a:rPr lang="en-US" sz="1400" b="1" dirty="0" smtClean="0">
                          <a:ln>
                            <a:noFill/>
                          </a:ln>
                          <a:solidFill>
                            <a:schemeClr val="tx1"/>
                          </a:solidFill>
                          <a:latin typeface="Trebuchet MS" panose="020B0603020202020204" pitchFamily="34" charset="0"/>
                        </a:rPr>
                        <a:t>$  2,503,062</a:t>
                      </a:r>
                      <a:endParaRPr lang="en-US" sz="1400" b="1" dirty="0">
                        <a:ln>
                          <a:noFill/>
                        </a:ln>
                        <a:solidFill>
                          <a:schemeClr val="tx1"/>
                        </a:solidFill>
                        <a:latin typeface="Trebuchet MS" panose="020B0603020202020204" pitchFamily="34" charset="0"/>
                      </a:endParaRPr>
                    </a:p>
                  </a:txBody>
                  <a:tcPr/>
                </a:tc>
                <a:tc>
                  <a:txBody>
                    <a:bodyPr/>
                    <a:lstStyle/>
                    <a:p>
                      <a:pPr lvl="0" algn="r"/>
                      <a:r>
                        <a:rPr lang="en-US" sz="1400" b="1" dirty="0" smtClean="0">
                          <a:ln>
                            <a:noFill/>
                          </a:ln>
                          <a:solidFill>
                            <a:srgbClr val="00B050"/>
                          </a:solidFill>
                          <a:latin typeface="Trebuchet MS" panose="020B0603020202020204" pitchFamily="34" charset="0"/>
                        </a:rPr>
                        <a:t>$         4,662</a:t>
                      </a:r>
                      <a:endParaRPr lang="en-US" sz="1400" b="1" dirty="0">
                        <a:ln>
                          <a:noFill/>
                        </a:ln>
                        <a:solidFill>
                          <a:srgbClr val="00B050"/>
                        </a:solidFill>
                        <a:latin typeface="Trebuchet MS" panose="020B0603020202020204" pitchFamily="34" charset="0"/>
                      </a:endParaRPr>
                    </a:p>
                  </a:txBody>
                  <a:tcPr/>
                </a:tc>
                <a:extLst>
                  <a:ext uri="{0D108BD9-81ED-4DB2-BD59-A6C34878D82A}">
                    <a16:rowId xmlns:a16="http://schemas.microsoft.com/office/drawing/2014/main" val="1269247406"/>
                  </a:ext>
                </a:extLst>
              </a:tr>
              <a:tr h="525431">
                <a:tc>
                  <a:txBody>
                    <a:bodyPr/>
                    <a:lstStyle/>
                    <a:p>
                      <a:r>
                        <a:rPr lang="en-US" sz="1200" dirty="0" err="1" smtClean="0">
                          <a:ln>
                            <a:noFill/>
                          </a:ln>
                          <a:latin typeface="Trebuchet MS" panose="020B0603020202020204" pitchFamily="34" charset="0"/>
                        </a:rPr>
                        <a:t>Administ</a:t>
                      </a:r>
                      <a:r>
                        <a:rPr lang="en-US" sz="1200" dirty="0" smtClean="0">
                          <a:ln>
                            <a:noFill/>
                          </a:ln>
                          <a:latin typeface="Trebuchet MS" panose="020B0603020202020204" pitchFamily="34" charset="0"/>
                        </a:rPr>
                        <a:t>-ration </a:t>
                      </a:r>
                      <a:endParaRPr lang="en-US" sz="1200" b="1" dirty="0">
                        <a:ln>
                          <a:noFill/>
                        </a:ln>
                        <a:latin typeface="Trebuchet MS" panose="020B0603020202020204" pitchFamily="34" charset="0"/>
                      </a:endParaRPr>
                    </a:p>
                  </a:txBody>
                  <a:tcPr/>
                </a:tc>
                <a:tc>
                  <a:txBody>
                    <a:bodyPr/>
                    <a:lstStyle/>
                    <a:p>
                      <a:pPr lvl="0" algn="r"/>
                      <a:r>
                        <a:rPr lang="en-US" sz="1400" b="1" dirty="0" smtClean="0">
                          <a:ln>
                            <a:noFill/>
                          </a:ln>
                          <a:solidFill>
                            <a:schemeClr val="tx1"/>
                          </a:solidFill>
                          <a:latin typeface="Trebuchet MS" panose="020B0603020202020204" pitchFamily="34" charset="0"/>
                        </a:rPr>
                        <a:t>$   6,266,722</a:t>
                      </a:r>
                      <a:endParaRPr lang="en-US" sz="1400" b="1" dirty="0">
                        <a:ln>
                          <a:noFill/>
                        </a:ln>
                        <a:solidFill>
                          <a:schemeClr val="tx1"/>
                        </a:solidFill>
                        <a:latin typeface="Trebuchet MS" panose="020B0603020202020204" pitchFamily="34" charset="0"/>
                      </a:endParaRPr>
                    </a:p>
                  </a:txBody>
                  <a:tcPr/>
                </a:tc>
                <a:tc>
                  <a:txBody>
                    <a:bodyPr/>
                    <a:lstStyle/>
                    <a:p>
                      <a:pPr lvl="0" algn="r"/>
                      <a:r>
                        <a:rPr lang="en-US" sz="1400" b="1" dirty="0" smtClean="0">
                          <a:ln>
                            <a:noFill/>
                          </a:ln>
                          <a:solidFill>
                            <a:srgbClr val="00B050"/>
                          </a:solidFill>
                          <a:latin typeface="Trebuchet MS" panose="020B0603020202020204" pitchFamily="34" charset="0"/>
                        </a:rPr>
                        <a:t>$              00</a:t>
                      </a:r>
                      <a:endParaRPr lang="en-US" sz="1400" b="1" dirty="0">
                        <a:ln>
                          <a:noFill/>
                        </a:ln>
                        <a:solidFill>
                          <a:srgbClr val="00B050"/>
                        </a:solidFill>
                        <a:latin typeface="Trebuchet MS" panose="020B0603020202020204" pitchFamily="34" charset="0"/>
                      </a:endParaRPr>
                    </a:p>
                  </a:txBody>
                  <a:tcPr/>
                </a:tc>
                <a:tc>
                  <a:txBody>
                    <a:bodyPr/>
                    <a:lstStyle/>
                    <a:p>
                      <a:pPr lvl="0" algn="just"/>
                      <a:endParaRPr lang="en-US" sz="1400" b="1" dirty="0">
                        <a:ln>
                          <a:noFill/>
                        </a:ln>
                        <a:solidFill>
                          <a:schemeClr val="tx2"/>
                        </a:solidFill>
                        <a:latin typeface="Trebuchet MS" panose="020B0603020202020204" pitchFamily="34" charset="0"/>
                      </a:endParaRPr>
                    </a:p>
                  </a:txBody>
                  <a:tcPr>
                    <a:solidFill>
                      <a:schemeClr val="tx2"/>
                    </a:solidFill>
                  </a:tcPr>
                </a:tc>
                <a:tc>
                  <a:txBody>
                    <a:bodyPr/>
                    <a:lstStyle/>
                    <a:p>
                      <a:pPr lvl="0" algn="just"/>
                      <a:r>
                        <a:rPr lang="en-US" sz="1400" b="1" dirty="0" smtClean="0">
                          <a:ln>
                            <a:noFill/>
                          </a:ln>
                          <a:solidFill>
                            <a:schemeClr val="tx1"/>
                          </a:solidFill>
                          <a:latin typeface="Trebuchet MS" panose="020B0603020202020204" pitchFamily="34" charset="0"/>
                        </a:rPr>
                        <a:t>$     501,544</a:t>
                      </a:r>
                      <a:endParaRPr lang="en-US" sz="1400" b="1" dirty="0">
                        <a:ln>
                          <a:noFill/>
                        </a:ln>
                        <a:solidFill>
                          <a:schemeClr val="tx1"/>
                        </a:solidFill>
                        <a:latin typeface="Trebuchet MS" panose="020B0603020202020204" pitchFamily="34" charset="0"/>
                      </a:endParaRPr>
                    </a:p>
                  </a:txBody>
                  <a:tcPr/>
                </a:tc>
                <a:tc>
                  <a:txBody>
                    <a:bodyPr/>
                    <a:lstStyle/>
                    <a:p>
                      <a:pPr lvl="0" algn="r"/>
                      <a:r>
                        <a:rPr lang="en-US" sz="1400" b="1" dirty="0" smtClean="0">
                          <a:ln>
                            <a:noFill/>
                          </a:ln>
                          <a:solidFill>
                            <a:srgbClr val="00B050"/>
                          </a:solidFill>
                          <a:latin typeface="Trebuchet MS" panose="020B0603020202020204" pitchFamily="34" charset="0"/>
                        </a:rPr>
                        <a:t>$</a:t>
                      </a:r>
                      <a:r>
                        <a:rPr lang="en-US" sz="1400" b="1" baseline="0" dirty="0" smtClean="0">
                          <a:ln>
                            <a:noFill/>
                          </a:ln>
                          <a:solidFill>
                            <a:srgbClr val="00B050"/>
                          </a:solidFill>
                          <a:latin typeface="Trebuchet MS" panose="020B0603020202020204" pitchFamily="34" charset="0"/>
                        </a:rPr>
                        <a:t>             00</a:t>
                      </a:r>
                      <a:endParaRPr lang="en-US" sz="1400" b="1" dirty="0">
                        <a:ln>
                          <a:noFill/>
                        </a:ln>
                        <a:solidFill>
                          <a:srgbClr val="00B050"/>
                        </a:solidFill>
                        <a:latin typeface="Trebuchet MS" panose="020B0603020202020204" pitchFamily="34" charset="0"/>
                      </a:endParaRPr>
                    </a:p>
                  </a:txBody>
                  <a:tcPr/>
                </a:tc>
                <a:extLst>
                  <a:ext uri="{0D108BD9-81ED-4DB2-BD59-A6C34878D82A}">
                    <a16:rowId xmlns:a16="http://schemas.microsoft.com/office/drawing/2014/main" val="1381685099"/>
                  </a:ext>
                </a:extLst>
              </a:tr>
              <a:tr h="537293">
                <a:tc>
                  <a:txBody>
                    <a:bodyPr/>
                    <a:lstStyle/>
                    <a:p>
                      <a:r>
                        <a:rPr lang="en-US" b="1" dirty="0" smtClean="0">
                          <a:ln>
                            <a:noFill/>
                          </a:ln>
                          <a:solidFill>
                            <a:schemeClr val="tx2"/>
                          </a:solidFill>
                        </a:rPr>
                        <a:t>Total </a:t>
                      </a:r>
                      <a:endParaRPr lang="en-US" b="1" dirty="0">
                        <a:ln>
                          <a:noFill/>
                        </a:ln>
                        <a:solidFill>
                          <a:schemeClr val="tx2"/>
                        </a:solidFill>
                      </a:endParaRPr>
                    </a:p>
                  </a:txBody>
                  <a:tcPr/>
                </a:tc>
                <a:tc gridSpan="2">
                  <a:txBody>
                    <a:bodyPr/>
                    <a:lstStyle/>
                    <a:p>
                      <a:pPr algn="ctr"/>
                      <a:r>
                        <a:rPr lang="en-US" sz="1800" b="1" dirty="0" smtClean="0">
                          <a:ln>
                            <a:noFill/>
                          </a:ln>
                          <a:solidFill>
                            <a:schemeClr val="tx2"/>
                          </a:solidFill>
                          <a:latin typeface="Trebuchet MS" panose="020B0603020202020204" pitchFamily="34" charset="0"/>
                        </a:rPr>
                        <a:t> $379,943,121 </a:t>
                      </a:r>
                      <a:endParaRPr lang="en-US" sz="1800" b="1" dirty="0">
                        <a:ln>
                          <a:noFill/>
                        </a:ln>
                        <a:solidFill>
                          <a:schemeClr val="tx2"/>
                        </a:solidFill>
                        <a:latin typeface="Trebuchet MS" panose="020B0603020202020204" pitchFamily="34" charset="0"/>
                      </a:endParaRPr>
                    </a:p>
                  </a:txBody>
                  <a:tcPr/>
                </a:tc>
                <a:tc hMerge="1">
                  <a:txBody>
                    <a:bodyPr/>
                    <a:lstStyle/>
                    <a:p>
                      <a:endParaRPr lang="en-US"/>
                    </a:p>
                  </a:txBody>
                  <a:tcPr/>
                </a:tc>
                <a:tc>
                  <a:txBody>
                    <a:bodyPr/>
                    <a:lstStyle/>
                    <a:p>
                      <a:pPr algn="ctr"/>
                      <a:endParaRPr lang="en-US" sz="1100" b="1" dirty="0">
                        <a:ln>
                          <a:noFill/>
                        </a:ln>
                        <a:solidFill>
                          <a:schemeClr val="tx2"/>
                        </a:solidFill>
                        <a:latin typeface="Trebuchet MS" panose="020B0603020202020204" pitchFamily="34" charset="0"/>
                      </a:endParaRPr>
                    </a:p>
                  </a:txBody>
                  <a:tcPr>
                    <a:solidFill>
                      <a:schemeClr val="tx2"/>
                    </a:solidFill>
                  </a:tcPr>
                </a:tc>
                <a:tc gridSpan="2">
                  <a:txBody>
                    <a:bodyPr/>
                    <a:lstStyle/>
                    <a:p>
                      <a:pPr algn="ctr"/>
                      <a:r>
                        <a:rPr lang="en-US" sz="1800" b="1" dirty="0" smtClean="0">
                          <a:ln>
                            <a:noFill/>
                          </a:ln>
                          <a:solidFill>
                            <a:schemeClr val="tx2"/>
                          </a:solidFill>
                          <a:latin typeface="Trebuchet MS" panose="020B0603020202020204" pitchFamily="34" charset="0"/>
                        </a:rPr>
                        <a:t> $14,429,911 </a:t>
                      </a:r>
                      <a:endParaRPr lang="en-US" sz="1800" b="1" dirty="0">
                        <a:ln>
                          <a:noFill/>
                        </a:ln>
                        <a:solidFill>
                          <a:schemeClr val="tx2"/>
                        </a:solidFill>
                        <a:latin typeface="Trebuchet MS" panose="020B0603020202020204" pitchFamily="34" charset="0"/>
                      </a:endParaRPr>
                    </a:p>
                  </a:txBody>
                  <a:tcPr/>
                </a:tc>
                <a:tc hMerge="1">
                  <a:txBody>
                    <a:bodyPr/>
                    <a:lstStyle/>
                    <a:p>
                      <a:endParaRPr lang="en-US"/>
                    </a:p>
                  </a:txBody>
                  <a:tcPr/>
                </a:tc>
                <a:extLst>
                  <a:ext uri="{0D108BD9-81ED-4DB2-BD59-A6C34878D82A}">
                    <a16:rowId xmlns:a16="http://schemas.microsoft.com/office/drawing/2014/main" val="2395747497"/>
                  </a:ext>
                </a:extLst>
              </a:tr>
            </a:tbl>
          </a:graphicData>
        </a:graphic>
      </p:graphicFrame>
    </p:spTree>
    <p:extLst>
      <p:ext uri="{BB962C8B-B14F-4D97-AF65-F5344CB8AC3E}">
        <p14:creationId xmlns:p14="http://schemas.microsoft.com/office/powerpoint/2010/main" val="171425156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729816"/>
          </a:xfrm>
        </p:spPr>
        <p:txBody>
          <a:bodyPr>
            <a:normAutofit/>
          </a:bodyPr>
          <a:lstStyle/>
          <a:p>
            <a:r>
              <a:rPr lang="en-US" sz="3200" b="1" dirty="0" smtClean="0">
                <a:solidFill>
                  <a:srgbClr val="FF0000"/>
                </a:solidFill>
                <a:latin typeface="Trebuchet MS" panose="020B0603020202020204" pitchFamily="34" charset="0"/>
              </a:rPr>
              <a:t>Example:  Recap of LEA Funding Formula</a:t>
            </a:r>
            <a:endParaRPr lang="en-US" sz="3200" b="1" dirty="0">
              <a:solidFill>
                <a:srgbClr val="FF0000"/>
              </a:solidFill>
              <a:latin typeface="Trebuchet MS" panose="020B0603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96867070"/>
              </p:ext>
            </p:extLst>
          </p:nvPr>
        </p:nvGraphicFramePr>
        <p:xfrm>
          <a:off x="339634" y="827312"/>
          <a:ext cx="8395063" cy="3492137"/>
        </p:xfrm>
        <a:graphic>
          <a:graphicData uri="http://schemas.openxmlformats.org/drawingml/2006/table">
            <a:tbl>
              <a:tblPr firstRow="1" bandRow="1">
                <a:tableStyleId>{073A0DAA-6AF3-43AB-8588-CEC1D06C72B9}</a:tableStyleId>
              </a:tblPr>
              <a:tblGrid>
                <a:gridCol w="6156380">
                  <a:extLst>
                    <a:ext uri="{9D8B030D-6E8A-4147-A177-3AD203B41FA5}">
                      <a16:colId xmlns:a16="http://schemas.microsoft.com/office/drawing/2014/main" val="20000"/>
                    </a:ext>
                  </a:extLst>
                </a:gridCol>
                <a:gridCol w="2238683">
                  <a:extLst>
                    <a:ext uri="{9D8B030D-6E8A-4147-A177-3AD203B41FA5}">
                      <a16:colId xmlns:a16="http://schemas.microsoft.com/office/drawing/2014/main" val="20001"/>
                    </a:ext>
                  </a:extLst>
                </a:gridCol>
              </a:tblGrid>
              <a:tr h="566518">
                <a:tc>
                  <a:txBody>
                    <a:bodyPr/>
                    <a:lstStyle/>
                    <a:p>
                      <a:pPr algn="ctr"/>
                      <a:r>
                        <a:rPr lang="en-US" sz="1800" dirty="0" smtClean="0"/>
                        <a:t>Description</a:t>
                      </a:r>
                      <a:endParaRPr lang="en-US" sz="1800" dirty="0"/>
                    </a:p>
                  </a:txBody>
                  <a:tcPr marT="45680" marB="45680"/>
                </a:tc>
                <a:tc>
                  <a:txBody>
                    <a:bodyPr/>
                    <a:lstStyle/>
                    <a:p>
                      <a:pPr algn="ctr"/>
                      <a:r>
                        <a:rPr lang="en-US" sz="1800" dirty="0" smtClean="0"/>
                        <a:t>Amount</a:t>
                      </a:r>
                      <a:endParaRPr lang="en-US" sz="1800" dirty="0"/>
                    </a:p>
                  </a:txBody>
                  <a:tcPr marT="45680" marB="45680"/>
                </a:tc>
                <a:extLst>
                  <a:ext uri="{0D108BD9-81ED-4DB2-BD59-A6C34878D82A}">
                    <a16:rowId xmlns:a16="http://schemas.microsoft.com/office/drawing/2014/main" val="10000"/>
                  </a:ext>
                </a:extLst>
              </a:tr>
              <a:tr h="659547">
                <a:tc>
                  <a:txBody>
                    <a:bodyPr/>
                    <a:lstStyle/>
                    <a:p>
                      <a:r>
                        <a:rPr lang="en-US" sz="1800" dirty="0" smtClean="0"/>
                        <a:t>Total</a:t>
                      </a:r>
                      <a:r>
                        <a:rPr lang="en-US" sz="1800" baseline="0" dirty="0" smtClean="0"/>
                        <a:t> Allocation</a:t>
                      </a:r>
                      <a:endParaRPr lang="en-US" sz="1800" dirty="0"/>
                    </a:p>
                  </a:txBody>
                  <a:tcPr marT="45680" marB="4568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dirty="0" smtClean="0">
                          <a:ln>
                            <a:noFill/>
                          </a:ln>
                          <a:solidFill>
                            <a:srgbClr val="FF0000"/>
                          </a:solidFill>
                          <a:latin typeface="Trebuchet MS" panose="020B0603020202020204" pitchFamily="34" charset="0"/>
                        </a:rPr>
                        <a:t>$275,916,518</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800" b="1" u="none" dirty="0" smtClean="0">
                        <a:solidFill>
                          <a:srgbClr val="FF0000"/>
                        </a:solidFill>
                        <a:latin typeface="Trebuchet MS" panose="020B0603020202020204" pitchFamily="34" charset="0"/>
                      </a:endParaRPr>
                    </a:p>
                  </a:txBody>
                  <a:tcPr marT="45680" marB="45680"/>
                </a:tc>
                <a:extLst>
                  <a:ext uri="{0D108BD9-81ED-4DB2-BD59-A6C34878D82A}">
                    <a16:rowId xmlns:a16="http://schemas.microsoft.com/office/drawing/2014/main" val="10001"/>
                  </a:ext>
                </a:extLst>
              </a:tr>
              <a:tr h="566518">
                <a:tc>
                  <a:txBody>
                    <a:bodyPr/>
                    <a:lstStyle/>
                    <a:p>
                      <a:r>
                        <a:rPr lang="en-US" sz="1800" dirty="0" smtClean="0"/>
                        <a:t>Base Allocation – subtract from total</a:t>
                      </a:r>
                      <a:endParaRPr lang="en-US" sz="1800" dirty="0"/>
                    </a:p>
                  </a:txBody>
                  <a:tcPr marT="45680" marB="45680"/>
                </a:tc>
                <a:tc>
                  <a:txBody>
                    <a:bodyPr/>
                    <a:lstStyle/>
                    <a:p>
                      <a:pPr algn="r"/>
                      <a:r>
                        <a:rPr lang="en-US" sz="1800" b="1" u="none" dirty="0" smtClean="0">
                          <a:solidFill>
                            <a:srgbClr val="FF0000"/>
                          </a:solidFill>
                          <a:latin typeface="Trebuchet MS" panose="020B0603020202020204" pitchFamily="34" charset="0"/>
                        </a:rPr>
                        <a:t>$79,717,764</a:t>
                      </a:r>
                      <a:endParaRPr lang="en-US" sz="1800" b="1" u="none" dirty="0">
                        <a:solidFill>
                          <a:srgbClr val="FF0000"/>
                        </a:solidFill>
                        <a:latin typeface="Trebuchet MS" panose="020B0603020202020204" pitchFamily="34" charset="0"/>
                      </a:endParaRPr>
                    </a:p>
                  </a:txBody>
                  <a:tcPr marT="45680" marB="45680"/>
                </a:tc>
                <a:extLst>
                  <a:ext uri="{0D108BD9-81ED-4DB2-BD59-A6C34878D82A}">
                    <a16:rowId xmlns:a16="http://schemas.microsoft.com/office/drawing/2014/main" val="10002"/>
                  </a:ext>
                </a:extLst>
              </a:tr>
              <a:tr h="566518">
                <a:tc>
                  <a:txBody>
                    <a:bodyPr/>
                    <a:lstStyle/>
                    <a:p>
                      <a:r>
                        <a:rPr lang="en-US" sz="1800" dirty="0" smtClean="0"/>
                        <a:t>Subtotal</a:t>
                      </a:r>
                      <a:endParaRPr lang="en-US" sz="1800" dirty="0"/>
                    </a:p>
                  </a:txBody>
                  <a:tcPr marT="45680" marB="45680"/>
                </a:tc>
                <a:tc>
                  <a:txBody>
                    <a:bodyPr/>
                    <a:lstStyle/>
                    <a:p>
                      <a:pPr algn="r"/>
                      <a:r>
                        <a:rPr lang="en-US" sz="1800" b="1" u="none" dirty="0" smtClean="0">
                          <a:solidFill>
                            <a:srgbClr val="FF0000"/>
                          </a:solidFill>
                          <a:latin typeface="Trebuchet MS" panose="020B0603020202020204" pitchFamily="34" charset="0"/>
                        </a:rPr>
                        <a:t>$196,198,754</a:t>
                      </a:r>
                      <a:endParaRPr lang="en-US" sz="1800" b="1" u="none" dirty="0">
                        <a:solidFill>
                          <a:srgbClr val="FF0000"/>
                        </a:solidFill>
                        <a:latin typeface="Trebuchet MS" panose="020B0603020202020204" pitchFamily="34" charset="0"/>
                      </a:endParaRPr>
                    </a:p>
                  </a:txBody>
                  <a:tcPr marT="45680" marB="45680"/>
                </a:tc>
                <a:extLst>
                  <a:ext uri="{0D108BD9-81ED-4DB2-BD59-A6C34878D82A}">
                    <a16:rowId xmlns:a16="http://schemas.microsoft.com/office/drawing/2014/main" val="10003"/>
                  </a:ext>
                </a:extLst>
              </a:tr>
              <a:tr h="566518">
                <a:tc>
                  <a:txBody>
                    <a:bodyPr/>
                    <a:lstStyle/>
                    <a:p>
                      <a:r>
                        <a:rPr lang="en-US" sz="1800" dirty="0" smtClean="0"/>
                        <a:t>Census</a:t>
                      </a:r>
                      <a:r>
                        <a:rPr lang="en-US" sz="1800" baseline="0" dirty="0" smtClean="0"/>
                        <a:t> Allocation </a:t>
                      </a:r>
                      <a:r>
                        <a:rPr lang="en-US" sz="1200" baseline="0" dirty="0" smtClean="0"/>
                        <a:t>(85% of Total Allocation minus Base)</a:t>
                      </a:r>
                      <a:endParaRPr lang="en-US" sz="1200" dirty="0"/>
                    </a:p>
                  </a:txBody>
                  <a:tcPr marT="45680" marB="45680"/>
                </a:tc>
                <a:tc>
                  <a:txBody>
                    <a:bodyPr/>
                    <a:lstStyle/>
                    <a:p>
                      <a:pPr algn="r"/>
                      <a:r>
                        <a:rPr lang="en-US" sz="1800" b="1" dirty="0" smtClean="0">
                          <a:solidFill>
                            <a:srgbClr val="FF0000"/>
                          </a:solidFill>
                          <a:latin typeface="Trebuchet MS" panose="020B0603020202020204" pitchFamily="34" charset="0"/>
                        </a:rPr>
                        <a:t>$166,768,941</a:t>
                      </a:r>
                      <a:endParaRPr lang="en-US" sz="1800" b="1" dirty="0">
                        <a:solidFill>
                          <a:srgbClr val="FF0000"/>
                        </a:solidFill>
                        <a:latin typeface="Trebuchet MS" panose="020B0603020202020204" pitchFamily="34" charset="0"/>
                      </a:endParaRPr>
                    </a:p>
                  </a:txBody>
                  <a:tcPr marT="45680" marB="45680"/>
                </a:tc>
                <a:extLst>
                  <a:ext uri="{0D108BD9-81ED-4DB2-BD59-A6C34878D82A}">
                    <a16:rowId xmlns:a16="http://schemas.microsoft.com/office/drawing/2014/main" val="10004"/>
                  </a:ext>
                </a:extLst>
              </a:tr>
              <a:tr h="566518">
                <a:tc>
                  <a:txBody>
                    <a:bodyPr/>
                    <a:lstStyle/>
                    <a:p>
                      <a:r>
                        <a:rPr lang="en-US" sz="1800" dirty="0" smtClean="0"/>
                        <a:t>Poverty</a:t>
                      </a:r>
                      <a:r>
                        <a:rPr lang="en-US" sz="1800" baseline="0" dirty="0" smtClean="0"/>
                        <a:t> Allocation </a:t>
                      </a:r>
                      <a:r>
                        <a:rPr lang="en-US" sz="1200" baseline="0" dirty="0" smtClean="0"/>
                        <a:t>(15% of Total Allocation minus Base)</a:t>
                      </a:r>
                      <a:endParaRPr lang="en-US" sz="1200" dirty="0"/>
                    </a:p>
                  </a:txBody>
                  <a:tcPr marT="45680" marB="45680"/>
                </a:tc>
                <a:tc>
                  <a:txBody>
                    <a:bodyPr/>
                    <a:lstStyle/>
                    <a:p>
                      <a:pPr algn="r"/>
                      <a:r>
                        <a:rPr lang="en-US" sz="1800" b="1" dirty="0" smtClean="0">
                          <a:solidFill>
                            <a:srgbClr val="FF0000"/>
                          </a:solidFill>
                          <a:latin typeface="Trebuchet MS" panose="020B0603020202020204" pitchFamily="34" charset="0"/>
                        </a:rPr>
                        <a:t>$29,429,813</a:t>
                      </a:r>
                      <a:endParaRPr lang="en-US" sz="1800" b="1" dirty="0">
                        <a:solidFill>
                          <a:srgbClr val="FF0000"/>
                        </a:solidFill>
                        <a:latin typeface="Trebuchet MS" panose="020B0603020202020204" pitchFamily="34" charset="0"/>
                      </a:endParaRPr>
                    </a:p>
                  </a:txBody>
                  <a:tcPr marT="45680" marB="4568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7360613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1543051"/>
          </a:xfrm>
        </p:spPr>
        <p:txBody>
          <a:bodyPr>
            <a:normAutofit fontScale="90000"/>
          </a:bodyPr>
          <a:lstStyle/>
          <a:p>
            <a:pPr algn="l"/>
            <a:r>
              <a:rPr lang="en-US" sz="3600" b="1" dirty="0" smtClean="0">
                <a:solidFill>
                  <a:srgbClr val="0EC7F2"/>
                </a:solidFill>
                <a:latin typeface="Trebuchet MS" panose="020B0603020202020204" pitchFamily="34" charset="0"/>
              </a:rPr>
              <a:t>SECTION THREE – IDEA ANNUAL PLAN APPLICATION, MANAGING AND USING FUNDS </a:t>
            </a:r>
            <a:r>
              <a:rPr lang="en-US" sz="3600" dirty="0" smtClean="0">
                <a:solidFill>
                  <a:srgbClr val="0EC7F2"/>
                </a:solidFill>
                <a:latin typeface="Trebuchet MS" panose="020B0603020202020204" pitchFamily="34" charset="0"/>
              </a:rPr>
              <a:t> </a:t>
            </a:r>
            <a:endParaRPr lang="en-US" sz="3600" dirty="0">
              <a:solidFill>
                <a:srgbClr val="0EC7F2"/>
              </a:solidFill>
              <a:latin typeface="Trebuchet MS" panose="020B0603020202020204" pitchFamily="34" charset="0"/>
            </a:endParaRPr>
          </a:p>
        </p:txBody>
      </p:sp>
      <p:pic>
        <p:nvPicPr>
          <p:cNvPr id="5" name="Picture 4" descr="http://globalwordnet.org/files/2020/01/teams_graphic-300x221.jpg"/>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95450"/>
            <a:ext cx="3274423" cy="2559096"/>
          </a:xfrm>
          <a:prstGeom prst="rect">
            <a:avLst/>
          </a:prstGeom>
          <a:ln w="38100" cap="sq">
            <a:solidFill>
              <a:srgbClr val="000000"/>
            </a:solidFill>
            <a:prstDash val="solid"/>
            <a:miter lim="800000"/>
          </a:ln>
          <a:effectLst>
            <a:outerShdw blurRad="76200" dist="12700" dir="8100000" sy="-23000" kx="800400" algn="br" rotWithShape="0">
              <a:prstClr val="black">
                <a:alpha val="20000"/>
              </a:prst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1933990"/>
            <a:ext cx="4076700" cy="2215991"/>
          </a:xfrm>
          <a:prstGeom prst="rect">
            <a:avLst/>
          </a:prstGeom>
          <a:noFill/>
        </p:spPr>
        <p:txBody>
          <a:bodyPr wrap="square" rtlCol="0">
            <a:spAutoFit/>
          </a:bodyPr>
          <a:lstStyle/>
          <a:p>
            <a:pPr marL="285750" indent="-285750">
              <a:buFont typeface="Wingdings" panose="05000000000000000000" pitchFamily="2" charset="2"/>
              <a:buChar char="ü"/>
            </a:pPr>
            <a:r>
              <a:rPr lang="en-US" sz="2400" dirty="0" smtClean="0">
                <a:latin typeface="Trebuchet MS" panose="020B0603020202020204" pitchFamily="34" charset="0"/>
              </a:rPr>
              <a:t>Annual Plan</a:t>
            </a:r>
          </a:p>
          <a:p>
            <a:pPr marL="285750" indent="-285750">
              <a:buFont typeface="Wingdings" panose="05000000000000000000" pitchFamily="2" charset="2"/>
              <a:buChar char="ü"/>
            </a:pPr>
            <a:endParaRPr lang="en-US" sz="2400" dirty="0" smtClean="0">
              <a:latin typeface="Trebuchet MS" panose="020B0603020202020204" pitchFamily="34" charset="0"/>
            </a:endParaRPr>
          </a:p>
          <a:p>
            <a:pPr marL="285750" indent="-285750">
              <a:buFont typeface="Wingdings" panose="05000000000000000000" pitchFamily="2" charset="2"/>
              <a:buChar char="ü"/>
            </a:pPr>
            <a:r>
              <a:rPr lang="en-US" sz="2400" dirty="0" smtClean="0">
                <a:latin typeface="Trebuchet MS" panose="020B0603020202020204" pitchFamily="34" charset="0"/>
              </a:rPr>
              <a:t>Managing IDEA Funds</a:t>
            </a:r>
          </a:p>
          <a:p>
            <a:pPr marL="285750" indent="-285750">
              <a:buFont typeface="Wingdings" panose="05000000000000000000" pitchFamily="2" charset="2"/>
              <a:buChar char="ü"/>
            </a:pPr>
            <a:endParaRPr lang="en-US" sz="2400" dirty="0">
              <a:latin typeface="Trebuchet MS" panose="020B0603020202020204" pitchFamily="34" charset="0"/>
            </a:endParaRPr>
          </a:p>
          <a:p>
            <a:pPr marL="285750" indent="-285750">
              <a:buFont typeface="Wingdings" panose="05000000000000000000" pitchFamily="2" charset="2"/>
              <a:buChar char="ü"/>
            </a:pPr>
            <a:r>
              <a:rPr lang="en-US" sz="2400" dirty="0" smtClean="0">
                <a:latin typeface="Trebuchet MS" panose="020B0603020202020204" pitchFamily="34" charset="0"/>
              </a:rPr>
              <a:t>Resources</a:t>
            </a:r>
            <a:endParaRPr lang="en-US" dirty="0"/>
          </a:p>
          <a:p>
            <a:endParaRPr lang="en-US" dirty="0"/>
          </a:p>
        </p:txBody>
      </p:sp>
    </p:spTree>
    <p:extLst>
      <p:ext uri="{BB962C8B-B14F-4D97-AF65-F5344CB8AC3E}">
        <p14:creationId xmlns:p14="http://schemas.microsoft.com/office/powerpoint/2010/main" val="38795172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14354" y="57150"/>
            <a:ext cx="2975708" cy="593312"/>
          </a:xfrm>
        </p:spPr>
        <p:txBody>
          <a:bodyPr/>
          <a:lstStyle/>
          <a:p>
            <a:pPr algn="ctr"/>
            <a:r>
              <a:rPr lang="en-US" dirty="0" smtClean="0">
                <a:solidFill>
                  <a:srgbClr val="FF0000"/>
                </a:solidFill>
              </a:rPr>
              <a:t>ANNUAL PLAN APPLICATION </a:t>
            </a:r>
            <a:endParaRPr lang="en-US" dirty="0">
              <a:solidFill>
                <a:srgbClr val="FF0000"/>
              </a:solidFill>
            </a:endParaRPr>
          </a:p>
        </p:txBody>
      </p:sp>
      <p:sp>
        <p:nvSpPr>
          <p:cNvPr id="3" name="TextBox 2"/>
          <p:cNvSpPr txBox="1"/>
          <p:nvPr/>
        </p:nvSpPr>
        <p:spPr>
          <a:xfrm>
            <a:off x="137615" y="704850"/>
            <a:ext cx="3036525" cy="3693319"/>
          </a:xfrm>
          <a:prstGeom prst="rect">
            <a:avLst/>
          </a:prstGeom>
          <a:noFill/>
        </p:spPr>
        <p:txBody>
          <a:bodyPr wrap="square" rtlCol="0">
            <a:spAutoFit/>
          </a:bodyPr>
          <a:lstStyle/>
          <a:p>
            <a:pPr marL="342900" indent="-342900">
              <a:buFont typeface="Wingdings" panose="05000000000000000000" pitchFamily="2" charset="2"/>
              <a:buChar char="ü"/>
            </a:pPr>
            <a:r>
              <a:rPr lang="en-US" dirty="0" smtClean="0">
                <a:latin typeface="Trebuchet MS" panose="020B0603020202020204" pitchFamily="34" charset="0"/>
              </a:rPr>
              <a:t>IDEA Application Excel Workbook </a:t>
            </a:r>
          </a:p>
          <a:p>
            <a:pPr marL="285750" indent="-285750">
              <a:buFont typeface="Wingdings" panose="05000000000000000000" pitchFamily="2" charset="2"/>
              <a:buChar char="ü"/>
            </a:pPr>
            <a:endParaRPr lang="en-US" dirty="0" smtClean="0">
              <a:latin typeface="Trebuchet MS" panose="020B0603020202020204" pitchFamily="34" charset="0"/>
            </a:endParaRPr>
          </a:p>
          <a:p>
            <a:pPr marL="342900" indent="-342900">
              <a:buFont typeface="Wingdings" panose="05000000000000000000" pitchFamily="2" charset="2"/>
              <a:buChar char="ü"/>
            </a:pPr>
            <a:r>
              <a:rPr lang="en-US" dirty="0">
                <a:latin typeface="Trebuchet MS" panose="020B0603020202020204" pitchFamily="34" charset="0"/>
              </a:rPr>
              <a:t>IDEA Annual Plan Application Required </a:t>
            </a:r>
            <a:r>
              <a:rPr lang="en-US" dirty="0" smtClean="0">
                <a:latin typeface="Trebuchet MS" panose="020B0603020202020204" pitchFamily="34" charset="0"/>
              </a:rPr>
              <a:t>Components</a:t>
            </a:r>
          </a:p>
          <a:p>
            <a:pPr marL="285750" indent="-285750">
              <a:buFont typeface="Wingdings" panose="05000000000000000000" pitchFamily="2" charset="2"/>
              <a:buChar char="ü"/>
            </a:pPr>
            <a:endParaRPr lang="en-US" dirty="0">
              <a:latin typeface="Trebuchet MS" panose="020B0603020202020204" pitchFamily="34" charset="0"/>
            </a:endParaRPr>
          </a:p>
          <a:p>
            <a:pPr marL="342900" indent="-342900">
              <a:buFont typeface="Wingdings" panose="05000000000000000000" pitchFamily="2" charset="2"/>
              <a:buChar char="ü"/>
            </a:pPr>
            <a:r>
              <a:rPr lang="en-US" dirty="0" smtClean="0">
                <a:latin typeface="Trebuchet MS" panose="020B0603020202020204" pitchFamily="34" charset="0"/>
              </a:rPr>
              <a:t>Key Planning Points for Completing the Application</a:t>
            </a:r>
          </a:p>
          <a:p>
            <a:pPr marL="285750" indent="-285750">
              <a:buFont typeface="Wingdings" panose="05000000000000000000" pitchFamily="2" charset="2"/>
              <a:buChar char="ü"/>
            </a:pPr>
            <a:endParaRPr lang="en-US" dirty="0" smtClean="0">
              <a:latin typeface="Trebuchet MS" panose="020B0603020202020204" pitchFamily="34" charset="0"/>
            </a:endParaRPr>
          </a:p>
          <a:p>
            <a:pPr marL="342900" indent="-342900">
              <a:buFont typeface="Wingdings" panose="05000000000000000000" pitchFamily="2" charset="2"/>
              <a:buChar char="ü"/>
            </a:pPr>
            <a:r>
              <a:rPr lang="en-US" dirty="0" smtClean="0">
                <a:latin typeface="Trebuchet MS" panose="020B0603020202020204" pitchFamily="34" charset="0"/>
              </a:rPr>
              <a:t>IDEA Annual Plan Excel Workbook and Tabs</a:t>
            </a:r>
            <a:endParaRPr lang="en-US" dirty="0">
              <a:latin typeface="Trebuchet MS" panose="020B0603020202020204" pitchFamily="34" charset="0"/>
            </a:endParaRPr>
          </a:p>
        </p:txBody>
      </p:sp>
    </p:spTree>
    <p:extLst>
      <p:ext uri="{BB962C8B-B14F-4D97-AF65-F5344CB8AC3E}">
        <p14:creationId xmlns:p14="http://schemas.microsoft.com/office/powerpoint/2010/main" val="158836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 y="0"/>
            <a:ext cx="9144001" cy="729816"/>
          </a:xfrm>
        </p:spPr>
        <p:txBody>
          <a:bodyPr>
            <a:normAutofit/>
          </a:bodyPr>
          <a:lstStyle/>
          <a:p>
            <a:pPr eaLnBrk="1" hangingPunct="1"/>
            <a:r>
              <a:rPr altLang="en-US" sz="3200" b="1" dirty="0">
                <a:solidFill>
                  <a:srgbClr val="FF0000"/>
                </a:solidFill>
                <a:latin typeface="Trebuchet MS" panose="020B0603020202020204" pitchFamily="34" charset="0"/>
              </a:rPr>
              <a:t>Annual Plan Application</a:t>
            </a:r>
          </a:p>
        </p:txBody>
      </p:sp>
      <p:sp>
        <p:nvSpPr>
          <p:cNvPr id="3" name="Content Placeholder 2"/>
          <p:cNvSpPr>
            <a:spLocks noGrp="1"/>
          </p:cNvSpPr>
          <p:nvPr>
            <p:ph idx="4294967295"/>
          </p:nvPr>
        </p:nvSpPr>
        <p:spPr>
          <a:xfrm>
            <a:off x="419100" y="933450"/>
            <a:ext cx="8127241" cy="3086100"/>
          </a:xfrm>
        </p:spPr>
        <p:txBody>
          <a:bodyPr rtlCol="0">
            <a:noAutofit/>
          </a:bodyPr>
          <a:lstStyle/>
          <a:p>
            <a:pPr marL="342900" indent="-342900">
              <a:buClrTx/>
              <a:buFont typeface="Wingdings" panose="05000000000000000000" pitchFamily="2" charset="2"/>
              <a:buChar char="ü"/>
              <a:defRPr/>
            </a:pPr>
            <a:r>
              <a:rPr lang="en-US" sz="1600" dirty="0">
                <a:solidFill>
                  <a:schemeClr val="tx1"/>
                </a:solidFill>
                <a:latin typeface="Trebuchet MS" panose="020B0603020202020204" pitchFamily="34" charset="0"/>
              </a:rPr>
              <a:t>The Special Education Annual Plan/Part B Flow-Through Application serves as the </a:t>
            </a:r>
            <a:r>
              <a:rPr lang="en-US" sz="1600" i="1" dirty="0">
                <a:solidFill>
                  <a:schemeClr val="tx1"/>
                </a:solidFill>
                <a:latin typeface="Trebuchet MS" panose="020B0603020202020204" pitchFamily="34" charset="0"/>
              </a:rPr>
              <a:t>formal agreement between a local school board and the Virginia Department of Education (VDOE)</a:t>
            </a:r>
            <a:r>
              <a:rPr lang="en-US" sz="1600" dirty="0">
                <a:solidFill>
                  <a:schemeClr val="tx1"/>
                </a:solidFill>
                <a:latin typeface="Trebuchet MS" panose="020B0603020202020204" pitchFamily="34" charset="0"/>
              </a:rPr>
              <a:t> for implementing federal and state laws and regulations governing special education </a:t>
            </a:r>
            <a:r>
              <a:rPr lang="en-US" sz="1600" dirty="0" smtClean="0">
                <a:solidFill>
                  <a:schemeClr val="tx1"/>
                </a:solidFill>
                <a:latin typeface="Trebuchet MS" panose="020B0603020202020204" pitchFamily="34" charset="0"/>
              </a:rPr>
              <a:t>services </a:t>
            </a:r>
          </a:p>
          <a:p>
            <a:pPr marL="342900" indent="-342900">
              <a:buClrTx/>
              <a:buFont typeface="Wingdings" panose="05000000000000000000" pitchFamily="2" charset="2"/>
              <a:buChar char="ü"/>
              <a:defRPr/>
            </a:pPr>
            <a:r>
              <a:rPr lang="en-US" sz="1600" dirty="0" smtClean="0">
                <a:solidFill>
                  <a:schemeClr val="tx1"/>
                </a:solidFill>
                <a:latin typeface="Trebuchet MS" panose="020B0603020202020204" pitchFamily="34" charset="0"/>
              </a:rPr>
              <a:t>Accordingly</a:t>
            </a:r>
            <a:r>
              <a:rPr lang="en-US" sz="1600" dirty="0">
                <a:solidFill>
                  <a:schemeClr val="tx1"/>
                </a:solidFill>
                <a:latin typeface="Trebuchet MS" panose="020B0603020202020204" pitchFamily="34" charset="0"/>
              </a:rPr>
              <a:t>, the disbursement of state and federal funds appropriated for the education of children with disabilities is contingent upon the approval of this plan and each of its </a:t>
            </a:r>
            <a:r>
              <a:rPr lang="en-US" sz="1600" dirty="0" smtClean="0">
                <a:solidFill>
                  <a:schemeClr val="tx1"/>
                </a:solidFill>
                <a:latin typeface="Trebuchet MS" panose="020B0603020202020204" pitchFamily="34" charset="0"/>
              </a:rPr>
              <a:t>components</a:t>
            </a:r>
          </a:p>
          <a:p>
            <a:pPr marL="342900" indent="-342900">
              <a:buClrTx/>
              <a:buFont typeface="Wingdings" panose="05000000000000000000" pitchFamily="2" charset="2"/>
              <a:buChar char="ü"/>
              <a:defRPr/>
            </a:pPr>
            <a:r>
              <a:rPr lang="en-US" sz="1600" dirty="0" smtClean="0">
                <a:solidFill>
                  <a:schemeClr val="tx1"/>
                </a:solidFill>
                <a:latin typeface="Trebuchet MS" panose="020B0603020202020204" pitchFamily="34" charset="0"/>
              </a:rPr>
              <a:t>Thus, the Annual Plan application submitted by a school division is a request to become eligible to receive IDEA Part B funds, and if found eligible, agrees to comply with all legal assurances and regulations governing this funding </a:t>
            </a:r>
            <a:endParaRPr lang="en-US" sz="16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83539434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pic>
        <p:nvPicPr>
          <p:cNvPr id="4" name="Picture 3" descr="jrhighschool"/>
          <p:cNvPicPr/>
          <p:nvPr/>
        </p:nvPicPr>
        <p:blipFill rotWithShape="1">
          <a:blip r:embed="rId4" cstate="email">
            <a:extLst>
              <a:ext uri="{BEBA8EAE-BF5A-486C-A8C5-ECC9F3942E4B}">
                <a14:imgProps xmlns:a14="http://schemas.microsoft.com/office/drawing/2010/main">
                  <a14:imgLayer r:embed="rId5">
                    <a14:imgEffect>
                      <a14:artisticCutout/>
                    </a14:imgEffect>
                    <a14:imgEffect>
                      <a14:saturation sat="300000"/>
                    </a14:imgEffect>
                  </a14:imgLayer>
                </a14:imgProps>
              </a:ext>
              <a:ext uri="{28A0092B-C50C-407E-A947-70E740481C1C}">
                <a14:useLocalDpi xmlns:a14="http://schemas.microsoft.com/office/drawing/2010/main" val="0"/>
              </a:ext>
            </a:extLst>
          </a:blip>
          <a:srcRect l="1907" t="532" r="721" b="2186"/>
          <a:stretch/>
        </p:blipFill>
        <p:spPr bwMode="auto">
          <a:xfrm>
            <a:off x="71697" y="874548"/>
            <a:ext cx="9152217" cy="3471174"/>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90188" y="-1"/>
            <a:ext cx="9234188" cy="924675"/>
          </a:xfrm>
        </p:spPr>
        <p:txBody>
          <a:bodyPr/>
          <a:lstStyle/>
          <a:p>
            <a:r>
              <a:rPr lang="en-US" dirty="0"/>
              <a:t>               </a:t>
            </a:r>
          </a:p>
        </p:txBody>
      </p:sp>
      <p:pic>
        <p:nvPicPr>
          <p:cNvPr id="6" name="Picture 5"/>
          <p:cNvPicPr/>
          <p:nvPr/>
        </p:nvPicPr>
        <p:blipFill>
          <a:blip r:embed="rId6" cstate="email">
            <a:extLst>
              <a:ext uri="{28A0092B-C50C-407E-A947-70E740481C1C}">
                <a14:useLocalDpi xmlns:a14="http://schemas.microsoft.com/office/drawing/2010/main" val="0"/>
              </a:ext>
            </a:extLst>
          </a:blip>
          <a:stretch>
            <a:fillRect/>
          </a:stretch>
        </p:blipFill>
        <p:spPr>
          <a:xfrm>
            <a:off x="4299971" y="1404657"/>
            <a:ext cx="1107093" cy="1347953"/>
          </a:xfrm>
          <a:prstGeom prst="ellipse">
            <a:avLst/>
          </a:prstGeom>
          <a:ln>
            <a:noFill/>
          </a:ln>
          <a:effectLst>
            <a:softEdge rad="112500"/>
          </a:effectLst>
        </p:spPr>
      </p:pic>
      <p:pic>
        <p:nvPicPr>
          <p:cNvPr id="8" name="Picture 7" descr="C:\Users\vfs59750\AppData\Local\Microsoft\Windows\Temporary Internet Files\Content.Word\Angela_Phenicie.jpg"/>
          <p:cNvPicPr/>
          <p:nvPr/>
        </p:nvPicPr>
        <p:blipFill rotWithShape="1">
          <a:blip r:embed="rId7" cstate="email">
            <a:extLst>
              <a:ext uri="{28A0092B-C50C-407E-A947-70E740481C1C}">
                <a14:useLocalDpi xmlns:a14="http://schemas.microsoft.com/office/drawing/2010/main" val="0"/>
              </a:ext>
            </a:extLst>
          </a:blip>
          <a:srcRect b="17035"/>
          <a:stretch/>
        </p:blipFill>
        <p:spPr bwMode="auto">
          <a:xfrm>
            <a:off x="6754151" y="1326869"/>
            <a:ext cx="1043992" cy="1312284"/>
          </a:xfrm>
          <a:prstGeom prst="ellipse">
            <a:avLst/>
          </a:prstGeom>
          <a:ln>
            <a:noFill/>
          </a:ln>
          <a:effectLst>
            <a:softEdge rad="112500"/>
          </a:effectLst>
        </p:spPr>
      </p:pic>
      <p:pic>
        <p:nvPicPr>
          <p:cNvPr id="9" name="Picture 8" descr="C:\Users\vfs59750\AppData\Local\Microsoft\Windows\Temporary Internet Files\Content.Word\Paul_Raskopf.jpg"/>
          <p:cNvPicPr/>
          <p:nvPr/>
        </p:nvPicPr>
        <p:blipFill rotWithShape="1">
          <a:blip r:embed="rId8" cstate="email">
            <a:extLst>
              <a:ext uri="{BEBA8EAE-BF5A-486C-A8C5-ECC9F3942E4B}">
                <a14:imgProps xmlns:a14="http://schemas.microsoft.com/office/drawing/2010/main">
                  <a14:imgLayer r:embed="rId9">
                    <a14:imgEffect>
                      <a14:sharpenSoften amount="50000"/>
                    </a14:imgEffect>
                    <a14:imgEffect>
                      <a14:colorTemperature colorTemp="6991"/>
                    </a14:imgEffect>
                    <a14:imgEffect>
                      <a14:saturation sat="98000"/>
                    </a14:imgEffect>
                    <a14:imgEffect>
                      <a14:brightnessContrast bright="-2000" contrast="-1000"/>
                    </a14:imgEffect>
                  </a14:imgLayer>
                </a14:imgProps>
              </a:ext>
              <a:ext uri="{28A0092B-C50C-407E-A947-70E740481C1C}">
                <a14:useLocalDpi xmlns:a14="http://schemas.microsoft.com/office/drawing/2010/main" val="0"/>
              </a:ext>
            </a:extLst>
          </a:blip>
          <a:srcRect l="12461" t="11326" r="22810" b="35131"/>
          <a:stretch/>
        </p:blipFill>
        <p:spPr bwMode="auto">
          <a:xfrm>
            <a:off x="5592375" y="1347975"/>
            <a:ext cx="1044266" cy="1291178"/>
          </a:xfrm>
          <a:prstGeom prst="ellipse">
            <a:avLst/>
          </a:prstGeom>
          <a:ln>
            <a:noFill/>
          </a:ln>
          <a:effectLst>
            <a:softEdge rad="112500"/>
          </a:effectLst>
        </p:spPr>
      </p:pic>
      <p:pic>
        <p:nvPicPr>
          <p:cNvPr id="17" name="Picture 16" descr="C:\Users\qea76266\Pictures\Sammie picture (2).jpeg"/>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535152" y="2633986"/>
            <a:ext cx="1153299" cy="1446866"/>
          </a:xfrm>
          <a:prstGeom prst="ellipse">
            <a:avLst/>
          </a:prstGeom>
          <a:ln>
            <a:noFill/>
          </a:ln>
          <a:effectLst>
            <a:softEdge rad="112500"/>
          </a:effectLst>
        </p:spPr>
      </p:pic>
      <p:sp>
        <p:nvSpPr>
          <p:cNvPr id="13" name="TextBox 12"/>
          <p:cNvSpPr txBox="1"/>
          <p:nvPr/>
        </p:nvSpPr>
        <p:spPr>
          <a:xfrm>
            <a:off x="4444500" y="996473"/>
            <a:ext cx="847249" cy="415498"/>
          </a:xfrm>
          <a:prstGeom prst="rect">
            <a:avLst/>
          </a:prstGeom>
          <a:noFill/>
        </p:spPr>
        <p:txBody>
          <a:bodyPr wrap="square" rtlCol="0">
            <a:spAutoFit/>
          </a:bodyPr>
          <a:lstStyle/>
          <a:p>
            <a:pPr algn="ctr">
              <a:spcBef>
                <a:spcPts val="450"/>
              </a:spcBef>
            </a:pPr>
            <a:r>
              <a:rPr lang="en-US" sz="1050" b="1" dirty="0">
                <a:latin typeface="Trebuchet MS" panose="020B0603020202020204" pitchFamily="34" charset="0"/>
              </a:rPr>
              <a:t>Cynithia Reid</a:t>
            </a:r>
          </a:p>
        </p:txBody>
      </p:sp>
      <p:sp>
        <p:nvSpPr>
          <p:cNvPr id="15" name="TextBox 14"/>
          <p:cNvSpPr txBox="1"/>
          <p:nvPr/>
        </p:nvSpPr>
        <p:spPr>
          <a:xfrm>
            <a:off x="5758903" y="1002426"/>
            <a:ext cx="683176" cy="415498"/>
          </a:xfrm>
          <a:prstGeom prst="rect">
            <a:avLst/>
          </a:prstGeom>
          <a:noFill/>
        </p:spPr>
        <p:txBody>
          <a:bodyPr wrap="square" rtlCol="0">
            <a:spAutoFit/>
          </a:bodyPr>
          <a:lstStyle/>
          <a:p>
            <a:pPr algn="ctr"/>
            <a:r>
              <a:rPr lang="en-US" sz="1050" b="1" dirty="0">
                <a:latin typeface="Trebuchet MS" panose="020B0603020202020204" pitchFamily="34" charset="0"/>
              </a:rPr>
              <a:t>Paul Raskopf</a:t>
            </a:r>
          </a:p>
        </p:txBody>
      </p:sp>
      <p:sp>
        <p:nvSpPr>
          <p:cNvPr id="16" name="TextBox 15"/>
          <p:cNvSpPr txBox="1"/>
          <p:nvPr/>
        </p:nvSpPr>
        <p:spPr>
          <a:xfrm>
            <a:off x="6888465" y="989159"/>
            <a:ext cx="757362" cy="415498"/>
          </a:xfrm>
          <a:prstGeom prst="rect">
            <a:avLst/>
          </a:prstGeom>
          <a:noFill/>
        </p:spPr>
        <p:txBody>
          <a:bodyPr wrap="square" rtlCol="0">
            <a:spAutoFit/>
          </a:bodyPr>
          <a:lstStyle/>
          <a:p>
            <a:pPr algn="ctr"/>
            <a:r>
              <a:rPr lang="en-US" sz="1050" b="1" dirty="0">
                <a:latin typeface="Trebuchet MS" panose="020B0603020202020204" pitchFamily="34" charset="0"/>
              </a:rPr>
              <a:t>Angela Phenicie</a:t>
            </a:r>
          </a:p>
        </p:txBody>
      </p:sp>
      <p:sp>
        <p:nvSpPr>
          <p:cNvPr id="24" name="TextBox 23"/>
          <p:cNvSpPr txBox="1"/>
          <p:nvPr/>
        </p:nvSpPr>
        <p:spPr>
          <a:xfrm>
            <a:off x="5758903" y="4023753"/>
            <a:ext cx="852718" cy="415498"/>
          </a:xfrm>
          <a:prstGeom prst="rect">
            <a:avLst/>
          </a:prstGeom>
          <a:noFill/>
        </p:spPr>
        <p:txBody>
          <a:bodyPr wrap="square" rtlCol="0">
            <a:spAutoFit/>
          </a:bodyPr>
          <a:lstStyle/>
          <a:p>
            <a:pPr algn="ctr"/>
            <a:r>
              <a:rPr lang="en-US" sz="1050" b="1" dirty="0">
                <a:latin typeface="Trebuchet MS" panose="020B0603020202020204" pitchFamily="34" charset="0"/>
              </a:rPr>
              <a:t>Samantha Tansey </a:t>
            </a:r>
          </a:p>
        </p:txBody>
      </p:sp>
      <p:sp>
        <p:nvSpPr>
          <p:cNvPr id="25" name="TextBox 24"/>
          <p:cNvSpPr txBox="1"/>
          <p:nvPr/>
        </p:nvSpPr>
        <p:spPr>
          <a:xfrm>
            <a:off x="6945622" y="4035410"/>
            <a:ext cx="809560" cy="415498"/>
          </a:xfrm>
          <a:prstGeom prst="rect">
            <a:avLst/>
          </a:prstGeom>
          <a:noFill/>
        </p:spPr>
        <p:txBody>
          <a:bodyPr wrap="square" rtlCol="0">
            <a:spAutoFit/>
          </a:bodyPr>
          <a:lstStyle/>
          <a:p>
            <a:pPr algn="ctr"/>
            <a:r>
              <a:rPr lang="en-US" sz="1050" b="1" dirty="0">
                <a:latin typeface="Trebuchet MS" panose="020B0603020202020204" pitchFamily="34" charset="0"/>
              </a:rPr>
              <a:t>Shalonda Lewis</a:t>
            </a:r>
          </a:p>
        </p:txBody>
      </p:sp>
      <p:sp>
        <p:nvSpPr>
          <p:cNvPr id="26" name="TextBox 25"/>
          <p:cNvSpPr txBox="1"/>
          <p:nvPr/>
        </p:nvSpPr>
        <p:spPr>
          <a:xfrm>
            <a:off x="8055263" y="4035410"/>
            <a:ext cx="828613" cy="415498"/>
          </a:xfrm>
          <a:prstGeom prst="rect">
            <a:avLst/>
          </a:prstGeom>
          <a:noFill/>
        </p:spPr>
        <p:txBody>
          <a:bodyPr wrap="square" rtlCol="0">
            <a:spAutoFit/>
          </a:bodyPr>
          <a:lstStyle/>
          <a:p>
            <a:pPr algn="ctr"/>
            <a:r>
              <a:rPr lang="en-US" sz="1050" b="1" dirty="0"/>
              <a:t>Denise Lawus</a:t>
            </a:r>
          </a:p>
        </p:txBody>
      </p:sp>
      <p:sp>
        <p:nvSpPr>
          <p:cNvPr id="27" name="TextBox 26"/>
          <p:cNvSpPr txBox="1"/>
          <p:nvPr/>
        </p:nvSpPr>
        <p:spPr>
          <a:xfrm>
            <a:off x="2995402" y="3994132"/>
            <a:ext cx="993342" cy="415498"/>
          </a:xfrm>
          <a:prstGeom prst="rect">
            <a:avLst/>
          </a:prstGeom>
          <a:noFill/>
        </p:spPr>
        <p:txBody>
          <a:bodyPr wrap="square" rtlCol="0">
            <a:spAutoFit/>
          </a:bodyPr>
          <a:lstStyle/>
          <a:p>
            <a:pPr algn="ctr"/>
            <a:r>
              <a:rPr lang="en-US" sz="1050" b="1" dirty="0">
                <a:latin typeface="Trebuchet MS" panose="020B0603020202020204" pitchFamily="34" charset="0"/>
              </a:rPr>
              <a:t>Jo Ann Burkholde</a:t>
            </a:r>
            <a:r>
              <a:rPr lang="en-US" sz="1050" dirty="0">
                <a:latin typeface="Trebuchet MS" panose="020B0603020202020204" pitchFamily="34" charset="0"/>
              </a:rPr>
              <a:t>r</a:t>
            </a:r>
          </a:p>
        </p:txBody>
      </p:sp>
      <p:pic>
        <p:nvPicPr>
          <p:cNvPr id="23" name="Picture 2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962045" y="2617519"/>
            <a:ext cx="1007168" cy="1479801"/>
          </a:xfrm>
          <a:prstGeom prst="ellipse">
            <a:avLst/>
          </a:prstGeom>
          <a:ln>
            <a:noFill/>
          </a:ln>
          <a:effectLst>
            <a:softEdge rad="112500"/>
          </a:effectLst>
        </p:spPr>
      </p:pic>
      <p:pic>
        <p:nvPicPr>
          <p:cNvPr id="12" name="Picture 11"/>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962045" y="1316304"/>
            <a:ext cx="921831" cy="1391590"/>
          </a:xfrm>
          <a:prstGeom prst="ellipse">
            <a:avLst/>
          </a:prstGeom>
          <a:ln>
            <a:noFill/>
          </a:ln>
          <a:effectLst>
            <a:softEdge rad="112500"/>
          </a:effectLst>
        </p:spPr>
      </p:pic>
      <p:sp>
        <p:nvSpPr>
          <p:cNvPr id="30" name="TextBox 29"/>
          <p:cNvSpPr txBox="1"/>
          <p:nvPr/>
        </p:nvSpPr>
        <p:spPr>
          <a:xfrm>
            <a:off x="7962045" y="993311"/>
            <a:ext cx="826636" cy="415498"/>
          </a:xfrm>
          <a:prstGeom prst="rect">
            <a:avLst/>
          </a:prstGeom>
          <a:noFill/>
        </p:spPr>
        <p:txBody>
          <a:bodyPr wrap="square" rtlCol="0">
            <a:spAutoFit/>
          </a:bodyPr>
          <a:lstStyle/>
          <a:p>
            <a:pPr algn="ctr"/>
            <a:r>
              <a:rPr lang="en-US" sz="1050" b="1" dirty="0">
                <a:latin typeface="Trebuchet MS" panose="020B0603020202020204" pitchFamily="34" charset="0"/>
              </a:rPr>
              <a:t>Devin</a:t>
            </a:r>
          </a:p>
          <a:p>
            <a:pPr algn="ctr"/>
            <a:r>
              <a:rPr lang="en-US" sz="1050" b="1" dirty="0">
                <a:latin typeface="Trebuchet MS" panose="020B0603020202020204" pitchFamily="34" charset="0"/>
              </a:rPr>
              <a:t>Larson</a:t>
            </a:r>
          </a:p>
        </p:txBody>
      </p:sp>
      <p:sp>
        <p:nvSpPr>
          <p:cNvPr id="31" name="TextBox 30"/>
          <p:cNvSpPr txBox="1"/>
          <p:nvPr/>
        </p:nvSpPr>
        <p:spPr>
          <a:xfrm>
            <a:off x="3634062" y="1291836"/>
            <a:ext cx="307567" cy="369332"/>
          </a:xfrm>
          <a:prstGeom prst="rect">
            <a:avLst/>
          </a:prstGeom>
          <a:solidFill>
            <a:schemeClr val="bg1"/>
          </a:solidFill>
        </p:spPr>
        <p:txBody>
          <a:bodyPr wrap="square" rtlCol="0">
            <a:spAutoFit/>
          </a:bodyPr>
          <a:lstStyle/>
          <a:p>
            <a:endParaRPr lang="en-US" dirty="0"/>
          </a:p>
        </p:txBody>
      </p:sp>
      <p:sp>
        <p:nvSpPr>
          <p:cNvPr id="20" name="TextBox 19"/>
          <p:cNvSpPr txBox="1"/>
          <p:nvPr/>
        </p:nvSpPr>
        <p:spPr>
          <a:xfrm>
            <a:off x="2574152" y="1318186"/>
            <a:ext cx="1240715" cy="450808"/>
          </a:xfrm>
          <a:prstGeom prst="rect">
            <a:avLst/>
          </a:prstGeom>
          <a:solidFill>
            <a:schemeClr val="bg1"/>
          </a:solidFill>
        </p:spPr>
        <p:txBody>
          <a:bodyPr wrap="square" rtlCol="0">
            <a:spAutoFit/>
          </a:bodyPr>
          <a:lstStyle/>
          <a:p>
            <a:endParaRPr lang="en-US" dirty="0"/>
          </a:p>
        </p:txBody>
      </p:sp>
      <p:sp>
        <p:nvSpPr>
          <p:cNvPr id="29" name="TextBox 28"/>
          <p:cNvSpPr txBox="1"/>
          <p:nvPr/>
        </p:nvSpPr>
        <p:spPr>
          <a:xfrm rot="21215354">
            <a:off x="2966599" y="2717454"/>
            <a:ext cx="844386" cy="337418"/>
          </a:xfrm>
          <a:prstGeom prst="rect">
            <a:avLst/>
          </a:prstGeom>
          <a:solidFill>
            <a:schemeClr val="bg1"/>
          </a:solidFill>
        </p:spPr>
        <p:txBody>
          <a:bodyPr wrap="square" rtlCol="0">
            <a:spAutoFit/>
          </a:bodyPr>
          <a:lstStyle/>
          <a:p>
            <a:endParaRPr lang="en-US" dirty="0"/>
          </a:p>
        </p:txBody>
      </p:sp>
      <p:sp>
        <p:nvSpPr>
          <p:cNvPr id="32" name="TextBox 31"/>
          <p:cNvSpPr txBox="1"/>
          <p:nvPr/>
        </p:nvSpPr>
        <p:spPr>
          <a:xfrm rot="21001038">
            <a:off x="3162294" y="1625096"/>
            <a:ext cx="1046829" cy="1363090"/>
          </a:xfrm>
          <a:prstGeom prst="rect">
            <a:avLst/>
          </a:prstGeom>
          <a:solidFill>
            <a:schemeClr val="bg1"/>
          </a:solidFill>
        </p:spPr>
        <p:txBody>
          <a:bodyPr wrap="square" rtlCol="0">
            <a:spAutoFit/>
          </a:bodyPr>
          <a:lstStyle/>
          <a:p>
            <a:endParaRPr lang="en-US" dirty="0"/>
          </a:p>
        </p:txBody>
      </p:sp>
      <p:sp>
        <p:nvSpPr>
          <p:cNvPr id="5" name="Text Box 15"/>
          <p:cNvSpPr txBox="1">
            <a:spLocks noChangeArrowheads="1"/>
          </p:cNvSpPr>
          <p:nvPr/>
        </p:nvSpPr>
        <p:spPr bwMode="auto">
          <a:xfrm>
            <a:off x="-90188" y="-87545"/>
            <a:ext cx="9201070" cy="990006"/>
          </a:xfrm>
          <a:prstGeom prst="rect">
            <a:avLst/>
          </a:prstGeom>
          <a:noFill/>
          <a:ln>
            <a:noFill/>
          </a:ln>
          <a:effectLst/>
          <a:extLst>
            <a:ext uri="{909E8E84-426E-40DD-AFC4-6F175D3DCCD1}">
              <a14:hiddenFill xmlns:a14="http://schemas.microsoft.com/office/drawing/2010/main">
                <a:solidFill>
                  <a:schemeClr val="lt1">
                    <a:lumMod val="100000"/>
                    <a:lumOff val="0"/>
                  </a:schemeClr>
                </a:solidFill>
              </a14:hiddenFill>
            </a:ext>
            <a:ext uri="{91240B29-F687-4F45-9708-019B960494DF}">
              <a14:hiddenLine xmlns:a14="http://schemas.microsoft.com/office/drawing/2010/main" w="31750" cmpd="sng">
                <a:solidFill>
                  <a:schemeClr val="accent1">
                    <a:lumMod val="100000"/>
                    <a:lumOff val="0"/>
                  </a:schemeClr>
                </a:solidFill>
                <a:prstDash val="solid"/>
                <a:miter lim="800000"/>
                <a:headEnd/>
                <a:tailEnd/>
              </a14:hiddenLine>
            </a:ext>
            <a:ext uri="{AF507438-7753-43E0-B8FC-AC1667EBCBE1}">
              <a14:hiddenEffects xmlns:a14="http://schemas.microsoft.com/office/drawing/2010/main">
                <a:effectLst/>
              </a14:hiddenEffects>
            </a:ext>
          </a:extLst>
        </p:spPr>
        <p:txBody>
          <a:bodyPr rot="0" vert="horz" wrap="square" lIns="68580" tIns="34290" rIns="68580" bIns="34290" anchor="t" anchorCtr="0" upright="1">
            <a:noAutofit/>
          </a:bodyPr>
          <a:lstStyle/>
          <a:p>
            <a:pPr algn="ctr"/>
            <a:r>
              <a:rPr lang="en-US" sz="3200" b="1" dirty="0">
                <a:solidFill>
                  <a:srgbClr val="FF0000"/>
                </a:solidFill>
                <a:latin typeface="Trebuchet MS" panose="020B0603020202020204" pitchFamily="34" charset="0"/>
                <a:ea typeface="Times New Roman" panose="02020603050405020304" pitchFamily="18" charset="0"/>
                <a:cs typeface="Times New Roman" panose="02020603050405020304" pitchFamily="18" charset="0"/>
              </a:rPr>
              <a:t>OFFICE OF SPECIAL EDUCATION </a:t>
            </a:r>
          </a:p>
          <a:p>
            <a:pPr algn="ctr"/>
            <a:r>
              <a:rPr lang="en-US" sz="3200" b="1" dirty="0">
                <a:solidFill>
                  <a:srgbClr val="FF0000"/>
                </a:solidFill>
                <a:latin typeface="Trebuchet MS" panose="020B0603020202020204" pitchFamily="34" charset="0"/>
                <a:ea typeface="Times New Roman" panose="02020603050405020304" pitchFamily="18" charset="0"/>
                <a:cs typeface="Times New Roman" panose="02020603050405020304" pitchFamily="18" charset="0"/>
              </a:rPr>
              <a:t>FINANCE AND BUDGET (FAB)</a:t>
            </a:r>
            <a:endParaRPr lang="en-US" sz="3200" dirty="0">
              <a:solidFill>
                <a:srgbClr val="FF0000"/>
              </a:solidFill>
              <a:latin typeface="Trebuchet MS" panose="020B0603020202020204" pitchFamily="34" charset="0"/>
              <a:ea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942184" y="2748564"/>
            <a:ext cx="1110775" cy="1364034"/>
          </a:xfrm>
          <a:prstGeom prst="ellipse">
            <a:avLst/>
          </a:prstGeom>
          <a:ln>
            <a:noFill/>
          </a:ln>
          <a:effectLst>
            <a:softEdge rad="112500"/>
          </a:effectLst>
        </p:spPr>
      </p:pic>
      <p:pic>
        <p:nvPicPr>
          <p:cNvPr id="33" name="Picture 32"/>
          <p:cNvPicPr>
            <a:picLocks noChangeAspect="1"/>
          </p:cNvPicPr>
          <p:nvPr/>
        </p:nvPicPr>
        <p:blipFill>
          <a:blip r:embed="rId14" cstate="email">
            <a:extLst>
              <a:ext uri="{BEBA8EAE-BF5A-486C-A8C5-ECC9F3942E4B}">
                <a14:imgProps xmlns:a14="http://schemas.microsoft.com/office/drawing/2010/main">
                  <a14:imgLayer r:embed="rId15">
                    <a14:imgEffect>
                      <a14:sharpenSoften amount="12000"/>
                    </a14:imgEffect>
                    <a14:imgEffect>
                      <a14:brightnessContrast bright="4000" contrast="3000"/>
                    </a14:imgEffect>
                  </a14:imgLayer>
                </a14:imgProps>
              </a:ext>
              <a:ext uri="{28A0092B-C50C-407E-A947-70E740481C1C}">
                <a14:useLocalDpi xmlns:a14="http://schemas.microsoft.com/office/drawing/2010/main" val="0"/>
              </a:ext>
            </a:extLst>
          </a:blip>
          <a:stretch>
            <a:fillRect/>
          </a:stretch>
        </p:blipFill>
        <p:spPr>
          <a:xfrm>
            <a:off x="6754151" y="2655662"/>
            <a:ext cx="1125511" cy="1462572"/>
          </a:xfrm>
          <a:prstGeom prst="ellipse">
            <a:avLst/>
          </a:prstGeom>
          <a:ln>
            <a:noFill/>
          </a:ln>
          <a:effectLst>
            <a:softEdge rad="112500"/>
          </a:effectLst>
        </p:spPr>
      </p:pic>
      <p:pic>
        <p:nvPicPr>
          <p:cNvPr id="11" name="Picture 10"/>
          <p:cNvPicPr/>
          <p:nvPr/>
        </p:nvPicPr>
        <p:blipFill>
          <a:blip r:embed="rId16" cstate="email">
            <a:extLst>
              <a:ext uri="{28A0092B-C50C-407E-A947-70E740481C1C}">
                <a14:useLocalDpi xmlns:a14="http://schemas.microsoft.com/office/drawing/2010/main" val="0"/>
              </a:ext>
            </a:extLst>
          </a:blip>
          <a:stretch>
            <a:fillRect/>
          </a:stretch>
        </p:blipFill>
        <p:spPr bwMode="auto">
          <a:xfrm>
            <a:off x="2729278" y="1382094"/>
            <a:ext cx="1397662" cy="1479576"/>
          </a:xfrm>
          <a:prstGeom prst="ellipse">
            <a:avLst/>
          </a:prstGeom>
          <a:ln>
            <a:solidFill>
              <a:srgbClr val="D50032"/>
            </a:solidFill>
          </a:ln>
          <a:effectLst>
            <a:softEdge rad="112500"/>
          </a:effectLst>
        </p:spPr>
      </p:pic>
      <p:sp>
        <p:nvSpPr>
          <p:cNvPr id="2" name="TextBox 1"/>
          <p:cNvSpPr txBox="1"/>
          <p:nvPr/>
        </p:nvSpPr>
        <p:spPr>
          <a:xfrm>
            <a:off x="2763381" y="1027647"/>
            <a:ext cx="1460548" cy="461665"/>
          </a:xfrm>
          <a:prstGeom prst="rect">
            <a:avLst/>
          </a:prstGeom>
          <a:noFill/>
        </p:spPr>
        <p:txBody>
          <a:bodyPr wrap="square" rtlCol="0">
            <a:spAutoFit/>
          </a:bodyPr>
          <a:lstStyle/>
          <a:p>
            <a:pPr algn="ctr"/>
            <a:r>
              <a:rPr lang="en-US" sz="1200" b="1" dirty="0">
                <a:latin typeface="Trebuchet MS" panose="020B0603020202020204" pitchFamily="34" charset="0"/>
              </a:rPr>
              <a:t>Tracie Coleman, Director</a:t>
            </a:r>
          </a:p>
        </p:txBody>
      </p:sp>
      <p:sp>
        <p:nvSpPr>
          <p:cNvPr id="10" name="AutoShape 2" descr="C:\Users\qea76266\Pictures\Saved Pictures\Terry.webp"/>
          <p:cNvSpPr>
            <a:spLocks noChangeAspect="1" noChangeArrowheads="1"/>
          </p:cNvSpPr>
          <p:nvPr/>
        </p:nvSpPr>
        <p:spPr bwMode="auto">
          <a:xfrm>
            <a:off x="307975" y="-7069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p:cNvPicPr>
            <a:picLocks noChangeAspect="1"/>
          </p:cNvPicPr>
          <p:nvPr/>
        </p:nvPicPr>
        <p:blipFill>
          <a:blip r:embed="rId17"/>
          <a:stretch>
            <a:fillRect/>
          </a:stretch>
        </p:blipFill>
        <p:spPr>
          <a:xfrm>
            <a:off x="4288825" y="2702891"/>
            <a:ext cx="1053296" cy="1308512"/>
          </a:xfrm>
          <a:prstGeom prst="ellipse">
            <a:avLst/>
          </a:prstGeom>
          <a:ln>
            <a:noFill/>
          </a:ln>
          <a:effectLst>
            <a:softEdge rad="112500"/>
          </a:effectLst>
        </p:spPr>
      </p:pic>
      <p:sp>
        <p:nvSpPr>
          <p:cNvPr id="28" name="TextBox 27"/>
          <p:cNvSpPr txBox="1"/>
          <p:nvPr/>
        </p:nvSpPr>
        <p:spPr>
          <a:xfrm>
            <a:off x="4372609" y="3998833"/>
            <a:ext cx="944175" cy="415498"/>
          </a:xfrm>
          <a:prstGeom prst="rect">
            <a:avLst/>
          </a:prstGeom>
          <a:noFill/>
        </p:spPr>
        <p:txBody>
          <a:bodyPr wrap="square" rtlCol="0">
            <a:spAutoFit/>
          </a:bodyPr>
          <a:lstStyle/>
          <a:p>
            <a:pPr algn="ctr"/>
            <a:r>
              <a:rPr lang="en-US" sz="1050" b="1" dirty="0" smtClean="0">
                <a:latin typeface="Trebuchet MS" panose="020B0603020202020204" pitchFamily="34" charset="0"/>
              </a:rPr>
              <a:t>Terry Eckhout</a:t>
            </a:r>
            <a:endParaRPr lang="en-US" sz="1050" b="1" dirty="0">
              <a:latin typeface="Trebuchet MS" panose="020B0603020202020204" pitchFamily="34" charset="0"/>
            </a:endParaRPr>
          </a:p>
        </p:txBody>
      </p:sp>
    </p:spTree>
    <p:extLst>
      <p:ext uri="{BB962C8B-B14F-4D97-AF65-F5344CB8AC3E}">
        <p14:creationId xmlns:p14="http://schemas.microsoft.com/office/powerpoint/2010/main" val="1523570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1"/>
            <a:ext cx="9144000" cy="1045693"/>
          </a:xfrm>
        </p:spPr>
        <p:txBody>
          <a:bodyPr>
            <a:normAutofit fontScale="90000"/>
          </a:bodyPr>
          <a:lstStyle/>
          <a:p>
            <a:pPr eaLnBrk="1" hangingPunct="1"/>
            <a:r>
              <a:rPr lang="en-US" altLang="en-US" sz="3600" b="1" dirty="0" smtClean="0">
                <a:solidFill>
                  <a:srgbClr val="FF0000"/>
                </a:solidFill>
                <a:latin typeface="Trebuchet MS" panose="020B0603020202020204" pitchFamily="34" charset="0"/>
              </a:rPr>
              <a:t>Annual Plan Application </a:t>
            </a:r>
            <a:br>
              <a:rPr lang="en-US" altLang="en-US" sz="3600" b="1" dirty="0" smtClean="0">
                <a:solidFill>
                  <a:srgbClr val="FF0000"/>
                </a:solidFill>
                <a:latin typeface="Trebuchet MS" panose="020B0603020202020204" pitchFamily="34" charset="0"/>
              </a:rPr>
            </a:br>
            <a:r>
              <a:rPr lang="en-US" altLang="en-US" sz="3600" b="1" dirty="0" smtClean="0">
                <a:solidFill>
                  <a:srgbClr val="FF0000"/>
                </a:solidFill>
                <a:latin typeface="Trebuchet MS" panose="020B0603020202020204" pitchFamily="34" charset="0"/>
              </a:rPr>
              <a:t>Required Components</a:t>
            </a:r>
          </a:p>
        </p:txBody>
      </p:sp>
      <p:sp>
        <p:nvSpPr>
          <p:cNvPr id="23555" name="Content Placeholder 2"/>
          <p:cNvSpPr>
            <a:spLocks noGrp="1"/>
          </p:cNvSpPr>
          <p:nvPr>
            <p:ph idx="1"/>
          </p:nvPr>
        </p:nvSpPr>
        <p:spPr>
          <a:xfrm>
            <a:off x="805287" y="1185030"/>
            <a:ext cx="7719560" cy="3282467"/>
          </a:xfrm>
        </p:spPr>
        <p:txBody>
          <a:bodyPr rtlCol="0">
            <a:normAutofit fontScale="70000" lnSpcReduction="20000"/>
          </a:bodyPr>
          <a:lstStyle/>
          <a:p>
            <a:pPr marL="511175" indent="-511175">
              <a:buClrTx/>
              <a:buFont typeface="+mj-lt"/>
              <a:buAutoNum type="arabicParenR"/>
              <a:defRPr/>
            </a:pPr>
            <a:r>
              <a:rPr lang="en-US" sz="1725" dirty="0">
                <a:solidFill>
                  <a:schemeClr val="tx1"/>
                </a:solidFill>
                <a:latin typeface="Trebuchet MS" panose="020B0603020202020204" pitchFamily="34" charset="0"/>
              </a:rPr>
              <a:t>The Superintendent's </a:t>
            </a:r>
            <a:r>
              <a:rPr lang="en-US" sz="1725" dirty="0" smtClean="0">
                <a:solidFill>
                  <a:schemeClr val="tx1"/>
                </a:solidFill>
                <a:latin typeface="Trebuchet MS" panose="020B0603020202020204" pitchFamily="34" charset="0"/>
              </a:rPr>
              <a:t>Certification </a:t>
            </a:r>
            <a:r>
              <a:rPr lang="en-US" sz="1300" dirty="0" smtClean="0">
                <a:solidFill>
                  <a:schemeClr val="tx1"/>
                </a:solidFill>
                <a:latin typeface="Trebuchet MS" panose="020B0603020202020204" pitchFamily="34" charset="0"/>
              </a:rPr>
              <a:t>(completed electrically)</a:t>
            </a:r>
            <a:r>
              <a:rPr lang="en-US" sz="1725" dirty="0" smtClean="0">
                <a:solidFill>
                  <a:schemeClr val="tx1"/>
                </a:solidFill>
                <a:latin typeface="Trebuchet MS" panose="020B0603020202020204" pitchFamily="34" charset="0"/>
              </a:rPr>
              <a:t> </a:t>
            </a:r>
            <a:endParaRPr lang="en-US" sz="1725" dirty="0">
              <a:solidFill>
                <a:schemeClr val="tx1"/>
              </a:solidFill>
              <a:latin typeface="Trebuchet MS" panose="020B0603020202020204" pitchFamily="34" charset="0"/>
            </a:endParaRPr>
          </a:p>
          <a:p>
            <a:pPr marL="511175" indent="-511175">
              <a:buClrTx/>
              <a:buFont typeface="+mj-lt"/>
              <a:buAutoNum type="arabicParenR"/>
              <a:defRPr/>
            </a:pPr>
            <a:r>
              <a:rPr lang="en-US" sz="1725" dirty="0">
                <a:solidFill>
                  <a:schemeClr val="tx1"/>
                </a:solidFill>
                <a:latin typeface="Trebuchet MS" panose="020B0603020202020204" pitchFamily="34" charset="0"/>
              </a:rPr>
              <a:t>Policy </a:t>
            </a:r>
            <a:r>
              <a:rPr lang="en-US" sz="1725" dirty="0" smtClean="0">
                <a:solidFill>
                  <a:schemeClr val="tx1"/>
                </a:solidFill>
                <a:latin typeface="Trebuchet MS" panose="020B0603020202020204" pitchFamily="34" charset="0"/>
              </a:rPr>
              <a:t>Statements </a:t>
            </a:r>
            <a:endParaRPr lang="en-US" sz="1725" dirty="0">
              <a:solidFill>
                <a:schemeClr val="tx1"/>
              </a:solidFill>
              <a:latin typeface="Trebuchet MS" panose="020B0603020202020204" pitchFamily="34" charset="0"/>
            </a:endParaRPr>
          </a:p>
          <a:p>
            <a:pPr marL="511175" indent="-511175">
              <a:buClrTx/>
              <a:buFont typeface="+mj-lt"/>
              <a:buAutoNum type="arabicParenR"/>
              <a:defRPr/>
            </a:pPr>
            <a:r>
              <a:rPr lang="en-US" sz="1725" dirty="0">
                <a:solidFill>
                  <a:schemeClr val="tx1"/>
                </a:solidFill>
                <a:latin typeface="Trebuchet MS" panose="020B0603020202020204" pitchFamily="34" charset="0"/>
              </a:rPr>
              <a:t>Statement of </a:t>
            </a:r>
            <a:r>
              <a:rPr lang="en-US" sz="1725" dirty="0" smtClean="0">
                <a:solidFill>
                  <a:schemeClr val="tx1"/>
                </a:solidFill>
                <a:latin typeface="Trebuchet MS" panose="020B0603020202020204" pitchFamily="34" charset="0"/>
              </a:rPr>
              <a:t>Assurances </a:t>
            </a:r>
            <a:endParaRPr lang="en-US" sz="1725" dirty="0">
              <a:solidFill>
                <a:schemeClr val="tx1"/>
              </a:solidFill>
              <a:latin typeface="Trebuchet MS" panose="020B0603020202020204" pitchFamily="34" charset="0"/>
            </a:endParaRPr>
          </a:p>
          <a:p>
            <a:pPr marL="511175" indent="-511175">
              <a:buClrTx/>
              <a:buFont typeface="+mj-lt"/>
              <a:buAutoNum type="arabicParenR"/>
              <a:defRPr/>
            </a:pPr>
            <a:r>
              <a:rPr lang="en-US" sz="1725" i="1" dirty="0" smtClean="0">
                <a:solidFill>
                  <a:schemeClr val="tx1"/>
                </a:solidFill>
                <a:latin typeface="Trebuchet MS" panose="020B0603020202020204" pitchFamily="34" charset="0"/>
              </a:rPr>
              <a:t>Maintenance </a:t>
            </a:r>
            <a:r>
              <a:rPr lang="en-US" sz="1725" i="1" dirty="0">
                <a:solidFill>
                  <a:schemeClr val="tx1"/>
                </a:solidFill>
                <a:latin typeface="Trebuchet MS" panose="020B0603020202020204" pitchFamily="34" charset="0"/>
              </a:rPr>
              <a:t>of Effort </a:t>
            </a:r>
            <a:r>
              <a:rPr lang="en-US" sz="1725" i="1" dirty="0" smtClean="0">
                <a:solidFill>
                  <a:schemeClr val="tx1"/>
                </a:solidFill>
                <a:latin typeface="Trebuchet MS" panose="020B0603020202020204" pitchFamily="34" charset="0"/>
              </a:rPr>
              <a:t>(</a:t>
            </a:r>
            <a:r>
              <a:rPr lang="en-US" sz="1725" i="1" dirty="0">
                <a:solidFill>
                  <a:schemeClr val="tx1"/>
                </a:solidFill>
                <a:latin typeface="Trebuchet MS" panose="020B0603020202020204" pitchFamily="34" charset="0"/>
              </a:rPr>
              <a:t>MOE) </a:t>
            </a:r>
            <a:r>
              <a:rPr lang="en-US" sz="1725" i="1" dirty="0" smtClean="0">
                <a:solidFill>
                  <a:schemeClr val="tx1"/>
                </a:solidFill>
                <a:latin typeface="Trebuchet MS" panose="020B0603020202020204" pitchFamily="34" charset="0"/>
              </a:rPr>
              <a:t>Requirements</a:t>
            </a:r>
            <a:endParaRPr lang="en-US" sz="1725" i="1" dirty="0">
              <a:solidFill>
                <a:schemeClr val="tx1"/>
              </a:solidFill>
              <a:latin typeface="Trebuchet MS" panose="020B0603020202020204" pitchFamily="34" charset="0"/>
            </a:endParaRPr>
          </a:p>
          <a:p>
            <a:pPr marL="511175" indent="-511175">
              <a:buClrTx/>
              <a:buFont typeface="+mj-lt"/>
              <a:buAutoNum type="arabicParenR"/>
              <a:defRPr/>
            </a:pPr>
            <a:r>
              <a:rPr lang="en-US" sz="1725" i="1" dirty="0">
                <a:solidFill>
                  <a:schemeClr val="tx1"/>
                </a:solidFill>
                <a:latin typeface="Trebuchet MS" panose="020B0603020202020204" pitchFamily="34" charset="0"/>
              </a:rPr>
              <a:t>Proportionate Set-Aside (PSA)</a:t>
            </a:r>
            <a:r>
              <a:rPr lang="en-US" i="1" dirty="0">
                <a:solidFill>
                  <a:schemeClr val="tx1"/>
                </a:solidFill>
                <a:latin typeface="Trebuchet MS" panose="020B0603020202020204" pitchFamily="34" charset="0"/>
              </a:rPr>
              <a:t> </a:t>
            </a:r>
            <a:r>
              <a:rPr lang="en-US" sz="1300" i="1" dirty="0">
                <a:solidFill>
                  <a:schemeClr val="tx1"/>
                </a:solidFill>
                <a:latin typeface="Trebuchet MS" panose="020B0603020202020204" pitchFamily="34" charset="0"/>
              </a:rPr>
              <a:t>(parentally placed private school children)</a:t>
            </a:r>
          </a:p>
          <a:p>
            <a:pPr marL="511175" indent="-511175">
              <a:buClrTx/>
              <a:buFont typeface="+mj-lt"/>
              <a:buAutoNum type="arabicParenR"/>
              <a:defRPr/>
            </a:pPr>
            <a:r>
              <a:rPr lang="en-US" sz="1725" dirty="0" smtClean="0">
                <a:solidFill>
                  <a:schemeClr val="tx1"/>
                </a:solidFill>
                <a:latin typeface="Trebuchet MS" panose="020B0603020202020204" pitchFamily="34" charset="0"/>
              </a:rPr>
              <a:t>Comprehensive Coordinated </a:t>
            </a:r>
            <a:r>
              <a:rPr lang="en-US" sz="1725" dirty="0">
                <a:solidFill>
                  <a:schemeClr val="tx1"/>
                </a:solidFill>
                <a:latin typeface="Trebuchet MS" panose="020B0603020202020204" pitchFamily="34" charset="0"/>
              </a:rPr>
              <a:t>Early Intervening </a:t>
            </a:r>
            <a:r>
              <a:rPr lang="en-US" sz="1800" dirty="0" smtClean="0">
                <a:solidFill>
                  <a:schemeClr val="tx1"/>
                </a:solidFill>
                <a:latin typeface="Trebuchet MS" panose="020B0603020202020204" pitchFamily="34" charset="0"/>
              </a:rPr>
              <a:t>Services (CCEIA) or Coordinated Early Intervening Services (CEIS)</a:t>
            </a:r>
            <a:r>
              <a:rPr lang="en-US" sz="1300" dirty="0" smtClean="0">
                <a:solidFill>
                  <a:schemeClr val="tx1"/>
                </a:solidFill>
                <a:latin typeface="Trebuchet MS" panose="020B0603020202020204" pitchFamily="34" charset="0"/>
              </a:rPr>
              <a:t> </a:t>
            </a:r>
            <a:r>
              <a:rPr lang="en-US" sz="1300" dirty="0">
                <a:solidFill>
                  <a:schemeClr val="tx1"/>
                </a:solidFill>
                <a:latin typeface="Trebuchet MS" panose="020B0603020202020204" pitchFamily="34" charset="0"/>
              </a:rPr>
              <a:t>(up to 15</a:t>
            </a:r>
            <a:r>
              <a:rPr lang="en-US" sz="1300" dirty="0" smtClean="0">
                <a:solidFill>
                  <a:schemeClr val="tx1"/>
                </a:solidFill>
                <a:latin typeface="Trebuchet MS" panose="020B0603020202020204" pitchFamily="34" charset="0"/>
              </a:rPr>
              <a:t>%) </a:t>
            </a:r>
            <a:endParaRPr lang="en-US" sz="1300" dirty="0">
              <a:solidFill>
                <a:schemeClr val="tx1"/>
              </a:solidFill>
              <a:latin typeface="Trebuchet MS" panose="020B0603020202020204" pitchFamily="34" charset="0"/>
            </a:endParaRPr>
          </a:p>
          <a:p>
            <a:pPr marL="511175" indent="-511175">
              <a:buClrTx/>
              <a:buFont typeface="+mj-lt"/>
              <a:buAutoNum type="arabicParenR"/>
              <a:defRPr/>
            </a:pPr>
            <a:r>
              <a:rPr lang="en-US" sz="1725" dirty="0">
                <a:solidFill>
                  <a:schemeClr val="tx1"/>
                </a:solidFill>
                <a:latin typeface="Trebuchet MS" panose="020B0603020202020204" pitchFamily="34" charset="0"/>
              </a:rPr>
              <a:t>The Report on the Implementation of Last Year’s </a:t>
            </a:r>
            <a:r>
              <a:rPr lang="en-US" sz="1725" dirty="0" smtClean="0">
                <a:solidFill>
                  <a:schemeClr val="tx1"/>
                </a:solidFill>
                <a:latin typeface="Trebuchet MS" panose="020B0603020202020204" pitchFamily="34" charset="0"/>
              </a:rPr>
              <a:t>Plan</a:t>
            </a:r>
            <a:endParaRPr lang="en-US" sz="1725" dirty="0">
              <a:solidFill>
                <a:schemeClr val="tx1"/>
              </a:solidFill>
              <a:latin typeface="Trebuchet MS" panose="020B0603020202020204" pitchFamily="34" charset="0"/>
            </a:endParaRPr>
          </a:p>
          <a:p>
            <a:pPr marL="511175" indent="-511175">
              <a:buClrTx/>
              <a:buFont typeface="+mj-lt"/>
              <a:buAutoNum type="arabicParenR"/>
              <a:defRPr/>
            </a:pPr>
            <a:r>
              <a:rPr lang="en-US" sz="1725" dirty="0">
                <a:solidFill>
                  <a:schemeClr val="tx1"/>
                </a:solidFill>
                <a:latin typeface="Trebuchet MS" panose="020B0603020202020204" pitchFamily="34" charset="0"/>
              </a:rPr>
              <a:t>The Application for Use of Federal Funds for Sections 611 and </a:t>
            </a:r>
            <a:r>
              <a:rPr lang="en-US" sz="1725" dirty="0" smtClean="0">
                <a:solidFill>
                  <a:schemeClr val="tx1"/>
                </a:solidFill>
                <a:latin typeface="Trebuchet MS" panose="020B0603020202020204" pitchFamily="34" charset="0"/>
              </a:rPr>
              <a:t>619</a:t>
            </a:r>
            <a:endParaRPr lang="en-US" sz="1725"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423165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729816"/>
          </a:xfrm>
        </p:spPr>
        <p:txBody>
          <a:bodyPr rtlCol="0">
            <a:normAutofit/>
          </a:bodyPr>
          <a:lstStyle/>
          <a:p>
            <a:pPr>
              <a:defRPr/>
            </a:pPr>
            <a:r>
              <a:rPr sz="3600" b="1" dirty="0" smtClean="0">
                <a:solidFill>
                  <a:srgbClr val="FF0000"/>
                </a:solidFill>
                <a:latin typeface="Trebuchet MS" panose="020B0603020202020204" pitchFamily="34" charset="0"/>
              </a:rPr>
              <a:t>Key Planning Points</a:t>
            </a:r>
          </a:p>
        </p:txBody>
      </p:sp>
      <p:sp>
        <p:nvSpPr>
          <p:cNvPr id="17411" name="Content Placeholder 2"/>
          <p:cNvSpPr>
            <a:spLocks noGrp="1"/>
          </p:cNvSpPr>
          <p:nvPr>
            <p:ph idx="4294967295"/>
          </p:nvPr>
        </p:nvSpPr>
        <p:spPr>
          <a:xfrm>
            <a:off x="407194" y="828674"/>
            <a:ext cx="8112375" cy="3586163"/>
          </a:xfrm>
        </p:spPr>
        <p:txBody>
          <a:bodyPr rtlCol="0">
            <a:noAutofit/>
          </a:bodyPr>
          <a:lstStyle/>
          <a:p>
            <a:pPr marL="692150" lvl="1" indent="-342900">
              <a:buClrTx/>
              <a:buFont typeface="+mj-lt"/>
              <a:buAutoNum type="arabicParenR"/>
              <a:defRPr/>
            </a:pPr>
            <a:r>
              <a:rPr lang="en-US" sz="1800" dirty="0">
                <a:solidFill>
                  <a:schemeClr val="tx1"/>
                </a:solidFill>
                <a:latin typeface="Trebuchet MS" panose="020B0603020202020204" pitchFamily="34" charset="0"/>
              </a:rPr>
              <a:t>Read and discuss the Application requirements </a:t>
            </a:r>
            <a:r>
              <a:rPr lang="en-US" sz="1400" i="1" dirty="0">
                <a:solidFill>
                  <a:schemeClr val="tx1"/>
                </a:solidFill>
                <a:latin typeface="Trebuchet MS" panose="020B0603020202020204" pitchFamily="34" charset="0"/>
              </a:rPr>
              <a:t>(may want to refer to previous applications).</a:t>
            </a:r>
          </a:p>
          <a:p>
            <a:pPr marL="692150" lvl="1" indent="-342900">
              <a:buClrTx/>
              <a:buFont typeface="+mj-lt"/>
              <a:buAutoNum type="arabicParenR"/>
              <a:defRPr/>
            </a:pPr>
            <a:r>
              <a:rPr lang="en-US" sz="1800" dirty="0">
                <a:solidFill>
                  <a:schemeClr val="tx1"/>
                </a:solidFill>
                <a:latin typeface="Trebuchet MS" panose="020B0603020202020204" pitchFamily="34" charset="0"/>
              </a:rPr>
              <a:t>Review Superintendent’s Memo, and be aware that the Application is normally due to the Virginia Department of Education (VDOE) in mid-May.</a:t>
            </a:r>
          </a:p>
          <a:p>
            <a:pPr marL="692150" lvl="1" indent="-342900">
              <a:buClrTx/>
              <a:buFont typeface="+mj-lt"/>
              <a:buAutoNum type="arabicParenR"/>
              <a:defRPr/>
            </a:pPr>
            <a:r>
              <a:rPr lang="en-US" sz="1800" b="1" dirty="0">
                <a:solidFill>
                  <a:srgbClr val="FF0000"/>
                </a:solidFill>
                <a:latin typeface="Trebuchet MS" panose="020B0603020202020204" pitchFamily="34" charset="0"/>
              </a:rPr>
              <a:t>Meet with key personnel in the offices of finance, instruction, and the superintendent</a:t>
            </a:r>
            <a:r>
              <a:rPr lang="en-US" sz="1800" b="1" i="1" dirty="0">
                <a:solidFill>
                  <a:srgbClr val="FF0000"/>
                </a:solidFill>
                <a:latin typeface="Trebuchet MS" panose="020B0603020202020204" pitchFamily="34" charset="0"/>
              </a:rPr>
              <a:t> </a:t>
            </a:r>
            <a:r>
              <a:rPr lang="en-US" sz="1400" b="1" i="1" dirty="0">
                <a:solidFill>
                  <a:srgbClr val="FF0000"/>
                </a:solidFill>
                <a:latin typeface="Trebuchet MS" panose="020B0603020202020204" pitchFamily="34" charset="0"/>
              </a:rPr>
              <a:t>(recommend doing early in the school division’s budget development cycle).</a:t>
            </a:r>
            <a:endParaRPr lang="en-US" sz="2000" b="1" dirty="0">
              <a:solidFill>
                <a:srgbClr val="FF0000"/>
              </a:solidFill>
              <a:latin typeface="Trebuchet MS" panose="020B0603020202020204" pitchFamily="34" charset="0"/>
            </a:endParaRPr>
          </a:p>
          <a:p>
            <a:pPr marL="692150" lvl="1" indent="-342900">
              <a:buClrTx/>
              <a:buFont typeface="+mj-lt"/>
              <a:buAutoNum type="arabicParenR"/>
              <a:defRPr/>
            </a:pPr>
            <a:r>
              <a:rPr lang="en-US" sz="1800" dirty="0">
                <a:solidFill>
                  <a:schemeClr val="tx1"/>
                </a:solidFill>
                <a:latin typeface="Trebuchet MS" panose="020B0603020202020204" pitchFamily="34" charset="0"/>
              </a:rPr>
              <a:t>Gain access to </a:t>
            </a:r>
          </a:p>
          <a:p>
            <a:pPr lvl="3">
              <a:buClrTx/>
              <a:buFont typeface="+mj-lt"/>
              <a:buAutoNum type="alphaLcParenR"/>
              <a:defRPr/>
            </a:pPr>
            <a:r>
              <a:rPr lang="en-US" sz="1600" dirty="0">
                <a:solidFill>
                  <a:schemeClr val="tx1"/>
                </a:solidFill>
                <a:latin typeface="Trebuchet MS" panose="020B0603020202020204" pitchFamily="34" charset="0"/>
              </a:rPr>
              <a:t>Single Sign-on for Web Systems-SSWS </a:t>
            </a:r>
            <a:r>
              <a:rPr lang="en-US" sz="1400" dirty="0">
                <a:solidFill>
                  <a:schemeClr val="tx1"/>
                </a:solidFill>
                <a:latin typeface="Trebuchet MS" panose="020B0603020202020204" pitchFamily="34" charset="0"/>
              </a:rPr>
              <a:t>(initiated locally) </a:t>
            </a:r>
            <a:r>
              <a:rPr lang="en-US" sz="1600" dirty="0">
                <a:solidFill>
                  <a:schemeClr val="tx1"/>
                </a:solidFill>
                <a:latin typeface="Trebuchet MS" panose="020B0603020202020204" pitchFamily="34" charset="0"/>
              </a:rPr>
              <a:t>and </a:t>
            </a:r>
          </a:p>
          <a:p>
            <a:pPr lvl="3">
              <a:buClrTx/>
              <a:buFont typeface="+mj-lt"/>
              <a:buAutoNum type="alphaLcParenR"/>
              <a:tabLst>
                <a:tab pos="1371600" algn="l"/>
                <a:tab pos="1828800" algn="l"/>
              </a:tabLst>
              <a:defRPr/>
            </a:pPr>
            <a:r>
              <a:rPr lang="en-US" sz="1600" dirty="0">
                <a:solidFill>
                  <a:schemeClr val="tx1"/>
                </a:solidFill>
                <a:latin typeface="Trebuchet MS" panose="020B0603020202020204" pitchFamily="34" charset="0"/>
              </a:rPr>
              <a:t>Online Management of Education Grant Awards-OMEGA </a:t>
            </a:r>
            <a:r>
              <a:rPr lang="en-US" sz="1600" dirty="0" smtClean="0">
                <a:solidFill>
                  <a:schemeClr val="tx1"/>
                </a:solidFill>
                <a:latin typeface="Trebuchet MS" panose="020B0603020202020204" pitchFamily="34" charset="0"/>
              </a:rPr>
              <a:t>(</a:t>
            </a:r>
            <a:r>
              <a:rPr lang="en-US" sz="1400" dirty="0">
                <a:solidFill>
                  <a:schemeClr val="tx1"/>
                </a:solidFill>
                <a:latin typeface="Trebuchet MS" panose="020B0603020202020204" pitchFamily="34" charset="0"/>
              </a:rPr>
              <a:t>omega.support@doe.virginia.gov</a:t>
            </a:r>
            <a:r>
              <a:rPr lang="en-US" sz="1600" dirty="0">
                <a:solidFill>
                  <a:schemeClr val="tx1"/>
                </a:solidFill>
                <a:latin typeface="Trebuchet MS" panose="020B0603020202020204" pitchFamily="34" charset="0"/>
              </a:rPr>
              <a:t>)</a:t>
            </a:r>
          </a:p>
        </p:txBody>
      </p:sp>
    </p:spTree>
    <p:extLst>
      <p:ext uri="{BB962C8B-B14F-4D97-AF65-F5344CB8AC3E}">
        <p14:creationId xmlns:p14="http://schemas.microsoft.com/office/powerpoint/2010/main" val="329111325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sz="3200" b="1" dirty="0" smtClean="0">
                <a:solidFill>
                  <a:srgbClr val="FF0000"/>
                </a:solidFill>
                <a:latin typeface="Trebuchet MS" panose="020B0603020202020204" pitchFamily="34" charset="0"/>
              </a:rPr>
              <a:t>Annual Plan Application</a:t>
            </a:r>
            <a:r>
              <a:rPr lang="en-US" sz="3200" b="1" dirty="0" smtClean="0">
                <a:solidFill>
                  <a:srgbClr val="FF0000"/>
                </a:solidFill>
                <a:latin typeface="Trebuchet MS" panose="020B0603020202020204" pitchFamily="34" charset="0"/>
              </a:rPr>
              <a:t> Excel Workbook</a:t>
            </a:r>
            <a:endParaRPr sz="3200" b="1" dirty="0">
              <a:solidFill>
                <a:srgbClr val="FF0000"/>
              </a:solidFill>
              <a:latin typeface="Trebuchet MS" panose="020B0603020202020204" pitchFamily="34" charset="0"/>
            </a:endParaRPr>
          </a:p>
        </p:txBody>
      </p:sp>
      <p:sp>
        <p:nvSpPr>
          <p:cNvPr id="28676" name="Rectangle 9"/>
          <p:cNvSpPr>
            <a:spLocks noChangeArrowheads="1"/>
          </p:cNvSpPr>
          <p:nvPr/>
        </p:nvSpPr>
        <p:spPr bwMode="auto">
          <a:xfrm>
            <a:off x="522514" y="943562"/>
            <a:ext cx="378822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600" b="1">
                <a:solidFill>
                  <a:schemeClr val="tx1"/>
                </a:solidFill>
                <a:latin typeface="Arial" panose="020B0604020202020204" pitchFamily="34" charset="0"/>
                <a:ea typeface="Lucida Bright" panose="02040602050505020304" pitchFamily="18" charset="0"/>
                <a:cs typeface="Lucida Bright" panose="02040602050505020304" pitchFamily="18" charset="0"/>
              </a:defRPr>
            </a:lvl1pPr>
            <a:lvl2pPr marL="742950" indent="-285750">
              <a:spcBef>
                <a:spcPct val="20000"/>
              </a:spcBef>
              <a:buFont typeface="Arial" panose="020B0604020202020204" pitchFamily="34" charset="0"/>
              <a:buChar char="•"/>
              <a:defRPr sz="3200">
                <a:solidFill>
                  <a:srgbClr val="7F7F7F"/>
                </a:solidFill>
                <a:latin typeface="Arial" panose="020B0604020202020204" pitchFamily="34" charset="0"/>
                <a:ea typeface="Lucida Bright" panose="02040602050505020304" pitchFamily="18" charset="0"/>
                <a:cs typeface="Lucida Bright" panose="02040602050505020304" pitchFamily="18" charset="0"/>
              </a:defRPr>
            </a:lvl2pPr>
            <a:lvl3pPr marL="1143000" indent="-228600">
              <a:spcBef>
                <a:spcPct val="20000"/>
              </a:spcBef>
              <a:buFont typeface="Arial" panose="020B0604020202020204" pitchFamily="34" charset="0"/>
              <a:buChar char="•"/>
              <a:defRPr sz="2800">
                <a:solidFill>
                  <a:srgbClr val="7F7F7F"/>
                </a:solidFill>
                <a:latin typeface="Arial" panose="020B0604020202020204" pitchFamily="34" charset="0"/>
                <a:ea typeface="Lucida Bright" panose="02040602050505020304" pitchFamily="18" charset="0"/>
                <a:cs typeface="Lucida Bright" panose="02040602050505020304" pitchFamily="18" charset="0"/>
              </a:defRPr>
            </a:lvl3pPr>
            <a:lvl4pPr marL="1600200" indent="-228600">
              <a:spcBef>
                <a:spcPct val="20000"/>
              </a:spcBef>
              <a:buFont typeface="Arial" panose="020B0604020202020204" pitchFamily="34" charset="0"/>
              <a:buChar char="–"/>
              <a:defRPr sz="2400">
                <a:solidFill>
                  <a:srgbClr val="7F7F7F"/>
                </a:solidFill>
                <a:latin typeface="Arial" panose="020B0604020202020204" pitchFamily="34" charset="0"/>
                <a:ea typeface="Lucida Bright" panose="02040602050505020304" pitchFamily="18" charset="0"/>
                <a:cs typeface="Lucida Bright" panose="02040602050505020304" pitchFamily="18" charset="0"/>
              </a:defRPr>
            </a:lvl4pPr>
            <a:lvl5pPr marL="2057400" indent="-228600">
              <a:spcBef>
                <a:spcPct val="20000"/>
              </a:spcBef>
              <a:buFont typeface="Arial" panose="020B0604020202020204" pitchFamily="34" charset="0"/>
              <a:buChar char="»"/>
              <a:defRPr sz="2000">
                <a:solidFill>
                  <a:srgbClr val="7F7F7F"/>
                </a:solidFill>
                <a:latin typeface="Arial" panose="020B0604020202020204" pitchFamily="34" charset="0"/>
                <a:ea typeface="Lucida Bright" panose="02040602050505020304" pitchFamily="18" charset="0"/>
                <a:cs typeface="Lucida Bright" panose="02040602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ea typeface="Lucida Bright" panose="02040602050505020304" pitchFamily="18" charset="0"/>
                <a:cs typeface="Lucida Bright" panose="02040602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ea typeface="Lucida Bright" panose="02040602050505020304" pitchFamily="18" charset="0"/>
                <a:cs typeface="Lucida Bright" panose="02040602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ea typeface="Lucida Bright" panose="02040602050505020304" pitchFamily="18" charset="0"/>
                <a:cs typeface="Lucida Bright" panose="02040602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ea typeface="Lucida Bright" panose="02040602050505020304" pitchFamily="18" charset="0"/>
                <a:cs typeface="Lucida Bright" panose="02040602050505020304" pitchFamily="18" charset="0"/>
              </a:defRPr>
            </a:lvl9pPr>
          </a:lstStyle>
          <a:p>
            <a:pPr eaLnBrk="1" hangingPunct="1">
              <a:spcBef>
                <a:spcPct val="0"/>
              </a:spcBef>
              <a:buFontTx/>
              <a:buNone/>
            </a:pPr>
            <a:r>
              <a:rPr lang="en-US" altLang="en-US" sz="2400" b="0" dirty="0" smtClean="0">
                <a:latin typeface="Trebuchet MS" panose="020B0603020202020204" pitchFamily="34" charset="0"/>
                <a:ea typeface="MS Pゴシック"/>
                <a:cs typeface="MS Pゴシック"/>
              </a:rPr>
              <a:t>An approved </a:t>
            </a:r>
            <a:r>
              <a:rPr lang="en-US" altLang="en-US" sz="2400" b="0" dirty="0">
                <a:latin typeface="Trebuchet MS" panose="020B0603020202020204" pitchFamily="34" charset="0"/>
                <a:ea typeface="MS Pゴシック"/>
                <a:cs typeface="MS Pゴシック"/>
              </a:rPr>
              <a:t>Annual </a:t>
            </a:r>
            <a:r>
              <a:rPr lang="en-US" altLang="en-US" sz="2400" b="0" dirty="0" smtClean="0">
                <a:latin typeface="Trebuchet MS" panose="020B0603020202020204" pitchFamily="34" charset="0"/>
                <a:ea typeface="MS Pゴシック"/>
                <a:cs typeface="MS Pゴシック"/>
              </a:rPr>
              <a:t>Plan application allows the LEA to be eligible to receive </a:t>
            </a:r>
            <a:r>
              <a:rPr lang="en-US" altLang="en-US" sz="2400" b="0" dirty="0">
                <a:latin typeface="Trebuchet MS" panose="020B0603020202020204" pitchFamily="34" charset="0"/>
                <a:ea typeface="MS Pゴシック"/>
                <a:cs typeface="MS Pゴシック"/>
              </a:rPr>
              <a:t>federal special education </a:t>
            </a:r>
            <a:r>
              <a:rPr lang="en-US" altLang="en-US" sz="2400" b="0" dirty="0" smtClean="0">
                <a:latin typeface="Trebuchet MS" panose="020B0603020202020204" pitchFamily="34" charset="0"/>
                <a:ea typeface="MS Pゴシック"/>
                <a:cs typeface="MS Pゴシック"/>
              </a:rPr>
              <a:t>funds</a:t>
            </a:r>
          </a:p>
          <a:p>
            <a:pPr eaLnBrk="1" hangingPunct="1">
              <a:spcBef>
                <a:spcPct val="0"/>
              </a:spcBef>
              <a:buFontTx/>
              <a:buNone/>
            </a:pPr>
            <a:endParaRPr lang="en-US" altLang="en-US" sz="2400" b="0" dirty="0">
              <a:latin typeface="Trebuchet MS" panose="020B0603020202020204" pitchFamily="34" charset="0"/>
              <a:ea typeface="MS Pゴシック"/>
              <a:cs typeface="MS Pゴシック"/>
            </a:endParaRPr>
          </a:p>
          <a:p>
            <a:pPr eaLnBrk="1" hangingPunct="1">
              <a:spcBef>
                <a:spcPct val="0"/>
              </a:spcBef>
              <a:buFontTx/>
              <a:buNone/>
            </a:pPr>
            <a:r>
              <a:rPr lang="en-US" altLang="en-US" sz="2400" b="0" dirty="0" smtClean="0">
                <a:latin typeface="Trebuchet MS" panose="020B0603020202020204" pitchFamily="34" charset="0"/>
                <a:ea typeface="MS Pゴシック"/>
                <a:cs typeface="MS Pゴシック"/>
              </a:rPr>
              <a:t>The workbook is uploaded to VDOE for review</a:t>
            </a:r>
            <a:endParaRPr lang="en-US" altLang="en-US" sz="2400" b="0" dirty="0">
              <a:latin typeface="Trebuchet MS" panose="020B0603020202020204" pitchFamily="34" charset="0"/>
              <a:ea typeface="MS Pゴシック"/>
              <a:cs typeface="MS Pゴシック"/>
            </a:endParaRPr>
          </a:p>
        </p:txBody>
      </p:sp>
      <p:sp>
        <p:nvSpPr>
          <p:cNvPr id="28677" name="TextBox 2"/>
          <p:cNvSpPr txBox="1">
            <a:spLocks noChangeArrowheads="1"/>
          </p:cNvSpPr>
          <p:nvPr/>
        </p:nvSpPr>
        <p:spPr bwMode="auto">
          <a:xfrm>
            <a:off x="381000" y="4120359"/>
            <a:ext cx="4679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600" b="1">
                <a:solidFill>
                  <a:schemeClr val="tx1"/>
                </a:solidFill>
                <a:latin typeface="Arial" panose="020B0604020202020204" pitchFamily="34" charset="0"/>
                <a:ea typeface="Lucida Bright" panose="02040602050505020304" pitchFamily="18" charset="0"/>
                <a:cs typeface="Lucida Bright" panose="02040602050505020304" pitchFamily="18" charset="0"/>
              </a:defRPr>
            </a:lvl1pPr>
            <a:lvl2pPr marL="742950" indent="-285750">
              <a:spcBef>
                <a:spcPct val="20000"/>
              </a:spcBef>
              <a:buFont typeface="Arial" panose="020B0604020202020204" pitchFamily="34" charset="0"/>
              <a:buChar char="•"/>
              <a:defRPr sz="3200">
                <a:solidFill>
                  <a:srgbClr val="7F7F7F"/>
                </a:solidFill>
                <a:latin typeface="Arial" panose="020B0604020202020204" pitchFamily="34" charset="0"/>
                <a:ea typeface="Lucida Bright" panose="02040602050505020304" pitchFamily="18" charset="0"/>
                <a:cs typeface="Lucida Bright" panose="02040602050505020304" pitchFamily="18" charset="0"/>
              </a:defRPr>
            </a:lvl2pPr>
            <a:lvl3pPr marL="1143000" indent="-228600">
              <a:spcBef>
                <a:spcPct val="20000"/>
              </a:spcBef>
              <a:buFont typeface="Arial" panose="020B0604020202020204" pitchFamily="34" charset="0"/>
              <a:buChar char="•"/>
              <a:defRPr sz="2800">
                <a:solidFill>
                  <a:srgbClr val="7F7F7F"/>
                </a:solidFill>
                <a:latin typeface="Arial" panose="020B0604020202020204" pitchFamily="34" charset="0"/>
                <a:ea typeface="Lucida Bright" panose="02040602050505020304" pitchFamily="18" charset="0"/>
                <a:cs typeface="Lucida Bright" panose="02040602050505020304" pitchFamily="18" charset="0"/>
              </a:defRPr>
            </a:lvl3pPr>
            <a:lvl4pPr marL="1600200" indent="-228600">
              <a:spcBef>
                <a:spcPct val="20000"/>
              </a:spcBef>
              <a:buFont typeface="Arial" panose="020B0604020202020204" pitchFamily="34" charset="0"/>
              <a:buChar char="–"/>
              <a:defRPr sz="2400">
                <a:solidFill>
                  <a:srgbClr val="7F7F7F"/>
                </a:solidFill>
                <a:latin typeface="Arial" panose="020B0604020202020204" pitchFamily="34" charset="0"/>
                <a:ea typeface="Lucida Bright" panose="02040602050505020304" pitchFamily="18" charset="0"/>
                <a:cs typeface="Lucida Bright" panose="02040602050505020304" pitchFamily="18" charset="0"/>
              </a:defRPr>
            </a:lvl4pPr>
            <a:lvl5pPr marL="2057400" indent="-228600">
              <a:spcBef>
                <a:spcPct val="20000"/>
              </a:spcBef>
              <a:buFont typeface="Arial" panose="020B0604020202020204" pitchFamily="34" charset="0"/>
              <a:buChar char="»"/>
              <a:defRPr sz="2000">
                <a:solidFill>
                  <a:srgbClr val="7F7F7F"/>
                </a:solidFill>
                <a:latin typeface="Arial" panose="020B0604020202020204" pitchFamily="34" charset="0"/>
                <a:ea typeface="Lucida Bright" panose="02040602050505020304" pitchFamily="18" charset="0"/>
                <a:cs typeface="Lucida Bright" panose="02040602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ea typeface="Lucida Bright" panose="02040602050505020304" pitchFamily="18" charset="0"/>
                <a:cs typeface="Lucida Bright" panose="02040602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ea typeface="Lucida Bright" panose="02040602050505020304" pitchFamily="18" charset="0"/>
                <a:cs typeface="Lucida Bright" panose="02040602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ea typeface="Lucida Bright" panose="02040602050505020304" pitchFamily="18" charset="0"/>
                <a:cs typeface="Lucida Bright" panose="02040602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ea typeface="Lucida Bright" panose="02040602050505020304" pitchFamily="18" charset="0"/>
                <a:cs typeface="Lucida Bright" panose="02040602050505020304" pitchFamily="18" charset="0"/>
              </a:defRPr>
            </a:lvl9pPr>
          </a:lstStyle>
          <a:p>
            <a:pPr eaLnBrk="1" hangingPunct="1">
              <a:spcBef>
                <a:spcPct val="0"/>
              </a:spcBef>
              <a:buFontTx/>
              <a:buNone/>
            </a:pPr>
            <a:r>
              <a:rPr lang="en-US" altLang="en-US" sz="1000" i="1" dirty="0">
                <a:latin typeface="Trebuchet MS" panose="020B0603020202020204" pitchFamily="34" charset="0"/>
                <a:ea typeface="MS Pゴシック"/>
                <a:cs typeface="MS Pゴシック"/>
              </a:rPr>
              <a:t>DUNS numbers were added to the 2016-2017 Annual Plan </a:t>
            </a:r>
            <a:r>
              <a:rPr lang="en-US" altLang="en-US" sz="1000" i="1" dirty="0" smtClean="0">
                <a:latin typeface="Trebuchet MS" panose="020B0603020202020204" pitchFamily="34" charset="0"/>
                <a:ea typeface="MS Pゴシック"/>
                <a:cs typeface="MS Pゴシック"/>
              </a:rPr>
              <a:t>Application</a:t>
            </a:r>
            <a:endParaRPr lang="en-US" altLang="en-US" sz="1000" i="1" dirty="0">
              <a:latin typeface="Trebuchet MS" panose="020B0603020202020204" pitchFamily="34" charset="0"/>
              <a:ea typeface="MS Pゴシック"/>
              <a:cs typeface="MS Pゴシック"/>
            </a:endParaRPr>
          </a:p>
        </p:txBody>
      </p:sp>
      <p:pic>
        <p:nvPicPr>
          <p:cNvPr id="26632"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70714" y="1062446"/>
            <a:ext cx="3078971" cy="30858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56238488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1018904"/>
          </a:xfrm>
        </p:spPr>
        <p:txBody>
          <a:bodyPr rtlCol="0">
            <a:noAutofit/>
          </a:bodyPr>
          <a:lstStyle/>
          <a:p>
            <a:pPr>
              <a:defRPr/>
            </a:pPr>
            <a:r>
              <a:rPr lang="en-US" sz="3200" b="1" dirty="0">
                <a:solidFill>
                  <a:srgbClr val="FF0000"/>
                </a:solidFill>
                <a:latin typeface="Trebuchet MS" panose="020B0603020202020204" pitchFamily="34" charset="0"/>
              </a:rPr>
              <a:t>Excel Plan/Application: </a:t>
            </a:r>
            <a:br>
              <a:rPr lang="en-US" sz="3200" b="1" dirty="0">
                <a:solidFill>
                  <a:srgbClr val="FF0000"/>
                </a:solidFill>
                <a:latin typeface="Trebuchet MS" panose="020B0603020202020204" pitchFamily="34" charset="0"/>
              </a:rPr>
            </a:br>
            <a:r>
              <a:rPr lang="en-US" sz="3200" b="1" dirty="0">
                <a:solidFill>
                  <a:srgbClr val="FF0000"/>
                </a:solidFill>
                <a:latin typeface="Trebuchet MS" panose="020B0603020202020204" pitchFamily="34" charset="0"/>
              </a:rPr>
              <a:t> </a:t>
            </a:r>
            <a:r>
              <a:rPr sz="3200" b="1" dirty="0">
                <a:solidFill>
                  <a:srgbClr val="FF0000"/>
                </a:solidFill>
                <a:latin typeface="Trebuchet MS" panose="020B0603020202020204" pitchFamily="34" charset="0"/>
              </a:rPr>
              <a:t>Workbook Tabs</a:t>
            </a:r>
          </a:p>
        </p:txBody>
      </p:sp>
      <p:sp>
        <p:nvSpPr>
          <p:cNvPr id="5" name="Content Placeholder 4"/>
          <p:cNvSpPr>
            <a:spLocks noGrp="1"/>
          </p:cNvSpPr>
          <p:nvPr>
            <p:ph idx="4294967295"/>
          </p:nvPr>
        </p:nvSpPr>
        <p:spPr>
          <a:xfrm>
            <a:off x="4838700" y="1110278"/>
            <a:ext cx="3680963" cy="3165494"/>
          </a:xfrm>
        </p:spPr>
        <p:txBody>
          <a:bodyPr rtlCol="0">
            <a:noAutofit/>
          </a:bodyPr>
          <a:lstStyle/>
          <a:p>
            <a:pPr marL="214313" indent="-214313">
              <a:spcBef>
                <a:spcPts val="0"/>
              </a:spcBef>
              <a:spcAft>
                <a:spcPts val="450"/>
              </a:spcAft>
              <a:buClrTx/>
              <a:buFont typeface="Arial" panose="020B0604020202020204" pitchFamily="34" charset="0"/>
              <a:buChar char="•"/>
              <a:defRPr/>
            </a:pPr>
            <a:r>
              <a:rPr lang="en-US" sz="1500" dirty="0">
                <a:solidFill>
                  <a:schemeClr val="tx1"/>
                </a:solidFill>
                <a:latin typeface="Trebuchet MS" panose="020B0603020202020204" pitchFamily="34" charset="0"/>
              </a:rPr>
              <a:t>Welcome</a:t>
            </a:r>
          </a:p>
          <a:p>
            <a:pPr marL="214313" indent="-214313">
              <a:spcBef>
                <a:spcPts val="0"/>
              </a:spcBef>
              <a:spcAft>
                <a:spcPts val="450"/>
              </a:spcAft>
              <a:buClrTx/>
              <a:buFont typeface="Arial" panose="020B0604020202020204" pitchFamily="34" charset="0"/>
              <a:buChar char="•"/>
              <a:defRPr/>
            </a:pPr>
            <a:r>
              <a:rPr lang="en-US" sz="1500" dirty="0">
                <a:solidFill>
                  <a:schemeClr val="tx1"/>
                </a:solidFill>
                <a:latin typeface="Trebuchet MS" panose="020B0603020202020204" pitchFamily="34" charset="0"/>
              </a:rPr>
              <a:t>LEA Instructions</a:t>
            </a:r>
          </a:p>
          <a:p>
            <a:pPr marL="214313" indent="-214313">
              <a:spcBef>
                <a:spcPts val="0"/>
              </a:spcBef>
              <a:spcAft>
                <a:spcPts val="450"/>
              </a:spcAft>
              <a:buClrTx/>
              <a:buFont typeface="Arial" panose="020B0604020202020204" pitchFamily="34" charset="0"/>
              <a:buChar char="•"/>
              <a:defRPr/>
            </a:pPr>
            <a:r>
              <a:rPr lang="en-US" sz="1500" dirty="0">
                <a:solidFill>
                  <a:schemeClr val="tx1"/>
                </a:solidFill>
                <a:latin typeface="Trebuchet MS" panose="020B0603020202020204" pitchFamily="34" charset="0"/>
              </a:rPr>
              <a:t>Cover &amp; Certifications</a:t>
            </a:r>
          </a:p>
          <a:p>
            <a:pPr marL="214313" indent="-214313">
              <a:spcBef>
                <a:spcPts val="0"/>
              </a:spcBef>
              <a:spcAft>
                <a:spcPts val="450"/>
              </a:spcAft>
              <a:buClrTx/>
              <a:buFont typeface="Arial" panose="020B0604020202020204" pitchFamily="34" charset="0"/>
              <a:buChar char="•"/>
              <a:defRPr/>
            </a:pPr>
            <a:r>
              <a:rPr lang="en-US" sz="1500" dirty="0">
                <a:solidFill>
                  <a:schemeClr val="tx1"/>
                </a:solidFill>
                <a:latin typeface="Trebuchet MS" panose="020B0603020202020204" pitchFamily="34" charset="0"/>
              </a:rPr>
              <a:t>LEA Assurances &amp; Certifications</a:t>
            </a:r>
          </a:p>
          <a:p>
            <a:pPr marL="214313" indent="-214313">
              <a:spcBef>
                <a:spcPts val="0"/>
              </a:spcBef>
              <a:spcAft>
                <a:spcPts val="450"/>
              </a:spcAft>
              <a:buClrTx/>
              <a:buFont typeface="Arial" panose="020B0604020202020204" pitchFamily="34" charset="0"/>
              <a:buChar char="•"/>
              <a:defRPr/>
            </a:pPr>
            <a:r>
              <a:rPr lang="en-US" sz="1500" dirty="0">
                <a:solidFill>
                  <a:schemeClr val="tx1"/>
                </a:solidFill>
                <a:latin typeface="Trebuchet MS" panose="020B0603020202020204" pitchFamily="34" charset="0"/>
              </a:rPr>
              <a:t>LEA Local &amp; Regional Jails     </a:t>
            </a:r>
            <a:r>
              <a:rPr lang="en-US" sz="825" i="1" dirty="0">
                <a:solidFill>
                  <a:schemeClr val="tx1"/>
                </a:solidFill>
                <a:latin typeface="Trebuchet MS" panose="020B0603020202020204" pitchFamily="34" charset="0"/>
              </a:rPr>
              <a:t>(Not applicable for SOPs)</a:t>
            </a:r>
          </a:p>
          <a:p>
            <a:pPr marL="214313" indent="-214313">
              <a:spcBef>
                <a:spcPts val="0"/>
              </a:spcBef>
              <a:spcAft>
                <a:spcPts val="450"/>
              </a:spcAft>
              <a:buClrTx/>
              <a:buFont typeface="Arial" panose="020B0604020202020204" pitchFamily="34" charset="0"/>
              <a:buChar char="•"/>
              <a:defRPr/>
            </a:pPr>
            <a:r>
              <a:rPr lang="en-US" sz="1500" dirty="0">
                <a:solidFill>
                  <a:schemeClr val="tx1"/>
                </a:solidFill>
                <a:latin typeface="Trebuchet MS" panose="020B0603020202020204" pitchFamily="34" charset="0"/>
              </a:rPr>
              <a:t>Implementation Narrative</a:t>
            </a:r>
          </a:p>
          <a:p>
            <a:pPr marL="214313" indent="-214313">
              <a:spcBef>
                <a:spcPts val="0"/>
              </a:spcBef>
              <a:spcAft>
                <a:spcPts val="450"/>
              </a:spcAft>
              <a:buClrTx/>
              <a:buFont typeface="Arial" panose="020B0604020202020204" pitchFamily="34" charset="0"/>
              <a:buChar char="•"/>
              <a:defRPr/>
            </a:pPr>
            <a:r>
              <a:rPr lang="en-US" sz="1500" dirty="0">
                <a:solidFill>
                  <a:schemeClr val="tx1"/>
                </a:solidFill>
                <a:latin typeface="Trebuchet MS" panose="020B0603020202020204" pitchFamily="34" charset="0"/>
              </a:rPr>
              <a:t>MOE Eligibility</a:t>
            </a:r>
            <a:endParaRPr lang="en-US" sz="825" dirty="0">
              <a:solidFill>
                <a:schemeClr val="tx1"/>
              </a:solidFill>
              <a:latin typeface="Trebuchet MS" panose="020B0603020202020204" pitchFamily="34" charset="0"/>
            </a:endParaRPr>
          </a:p>
          <a:p>
            <a:pPr marL="214313" indent="-214313">
              <a:spcBef>
                <a:spcPts val="0"/>
              </a:spcBef>
              <a:spcAft>
                <a:spcPts val="450"/>
              </a:spcAft>
              <a:buClrTx/>
              <a:buFont typeface="Arial" panose="020B0604020202020204" pitchFamily="34" charset="0"/>
              <a:buChar char="•"/>
              <a:defRPr/>
            </a:pPr>
            <a:r>
              <a:rPr lang="en-US" sz="1500" dirty="0">
                <a:solidFill>
                  <a:schemeClr val="tx1"/>
                </a:solidFill>
                <a:latin typeface="Trebuchet MS" panose="020B0603020202020204" pitchFamily="34" charset="0"/>
              </a:rPr>
              <a:t>CEIS &amp; PSA</a:t>
            </a:r>
            <a:r>
              <a:rPr lang="en-US" sz="1800" dirty="0">
                <a:solidFill>
                  <a:schemeClr val="tx1"/>
                </a:solidFill>
                <a:latin typeface="Trebuchet MS" panose="020B0603020202020204" pitchFamily="34" charset="0"/>
              </a:rPr>
              <a:t> </a:t>
            </a:r>
            <a:r>
              <a:rPr lang="en-US" sz="825" i="1" dirty="0">
                <a:solidFill>
                  <a:schemeClr val="tx1"/>
                </a:solidFill>
                <a:latin typeface="Trebuchet MS" panose="020B0603020202020204" pitchFamily="34" charset="0"/>
              </a:rPr>
              <a:t>(Not applicable for SOPs)</a:t>
            </a:r>
            <a:endParaRPr lang="en-US" sz="825" dirty="0">
              <a:solidFill>
                <a:schemeClr val="tx1"/>
              </a:solidFill>
              <a:latin typeface="Trebuchet MS" panose="020B0603020202020204" pitchFamily="34" charset="0"/>
            </a:endParaRPr>
          </a:p>
          <a:p>
            <a:pPr marL="214313" indent="-214313">
              <a:spcBef>
                <a:spcPts val="0"/>
              </a:spcBef>
              <a:spcAft>
                <a:spcPts val="450"/>
              </a:spcAft>
              <a:buClrTx/>
              <a:buFont typeface="Arial" panose="020B0604020202020204" pitchFamily="34" charset="0"/>
              <a:buChar char="•"/>
              <a:defRPr/>
            </a:pPr>
            <a:r>
              <a:rPr lang="en-US" sz="1500" dirty="0">
                <a:solidFill>
                  <a:schemeClr val="tx1"/>
                </a:solidFill>
                <a:latin typeface="Trebuchet MS" panose="020B0603020202020204" pitchFamily="34" charset="0"/>
              </a:rPr>
              <a:t>Section 611</a:t>
            </a:r>
          </a:p>
          <a:p>
            <a:pPr marL="214313" indent="-214313">
              <a:spcBef>
                <a:spcPts val="0"/>
              </a:spcBef>
              <a:spcAft>
                <a:spcPts val="450"/>
              </a:spcAft>
              <a:buClrTx/>
              <a:buFont typeface="Arial" panose="020B0604020202020204" pitchFamily="34" charset="0"/>
              <a:buChar char="•"/>
              <a:defRPr/>
            </a:pPr>
            <a:r>
              <a:rPr lang="en-US" sz="1500" dirty="0">
                <a:solidFill>
                  <a:schemeClr val="tx1"/>
                </a:solidFill>
                <a:latin typeface="Trebuchet MS" panose="020B0603020202020204" pitchFamily="34" charset="0"/>
              </a:rPr>
              <a:t>Section 619</a:t>
            </a:r>
          </a:p>
        </p:txBody>
      </p:sp>
      <p:pic>
        <p:nvPicPr>
          <p:cNvPr id="3" name="Picture 2"/>
          <p:cNvPicPr>
            <a:picLocks noChangeAspect="1"/>
          </p:cNvPicPr>
          <p:nvPr/>
        </p:nvPicPr>
        <p:blipFill>
          <a:blip r:embed="rId2"/>
          <a:stretch>
            <a:fillRect/>
          </a:stretch>
        </p:blipFill>
        <p:spPr>
          <a:xfrm>
            <a:off x="984069" y="1114697"/>
            <a:ext cx="3378925" cy="3287183"/>
          </a:xfrm>
          <a:prstGeom prst="rect">
            <a:avLst/>
          </a:prstGeom>
        </p:spPr>
      </p:pic>
    </p:spTree>
    <p:extLst>
      <p:ext uri="{BB962C8B-B14F-4D97-AF65-F5344CB8AC3E}">
        <p14:creationId xmlns:p14="http://schemas.microsoft.com/office/powerpoint/2010/main" val="217173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 y="0"/>
            <a:ext cx="9144001" cy="729816"/>
          </a:xfrm>
        </p:spPr>
        <p:txBody>
          <a:bodyPr rtlCol="0">
            <a:normAutofit/>
          </a:bodyPr>
          <a:lstStyle/>
          <a:p>
            <a:pPr>
              <a:defRPr/>
            </a:pPr>
            <a:r>
              <a:rPr sz="3200" b="1" dirty="0" smtClean="0">
                <a:solidFill>
                  <a:srgbClr val="FF0000"/>
                </a:solidFill>
                <a:latin typeface="Trebuchet MS" panose="020B0603020202020204" pitchFamily="34" charset="0"/>
              </a:rPr>
              <a:t>Prior to Submission</a:t>
            </a:r>
          </a:p>
        </p:txBody>
      </p:sp>
      <p:sp>
        <p:nvSpPr>
          <p:cNvPr id="25603" name="Content Placeholder 2"/>
          <p:cNvSpPr>
            <a:spLocks noGrp="1"/>
          </p:cNvSpPr>
          <p:nvPr>
            <p:ph idx="4294967295"/>
          </p:nvPr>
        </p:nvSpPr>
        <p:spPr>
          <a:xfrm>
            <a:off x="609601" y="857250"/>
            <a:ext cx="7962900" cy="3462296"/>
          </a:xfrm>
        </p:spPr>
        <p:txBody>
          <a:bodyPr rtlCol="0">
            <a:noAutofit/>
          </a:bodyPr>
          <a:lstStyle/>
          <a:p>
            <a:pPr marL="342900" indent="-342900">
              <a:buClr>
                <a:schemeClr val="tx1"/>
              </a:buClr>
              <a:buFont typeface="Wingdings" panose="05000000000000000000" pitchFamily="2" charset="2"/>
              <a:buChar char="ü"/>
              <a:defRPr/>
            </a:pPr>
            <a:r>
              <a:rPr lang="en-US" sz="1600" dirty="0">
                <a:solidFill>
                  <a:schemeClr val="tx1"/>
                </a:solidFill>
                <a:latin typeface="Trebuchet MS" panose="020B0603020202020204" pitchFamily="34" charset="0"/>
              </a:rPr>
              <a:t>Each school division shall </a:t>
            </a:r>
          </a:p>
          <a:p>
            <a:pPr lvl="1">
              <a:buClr>
                <a:schemeClr val="tx1"/>
              </a:buClr>
              <a:buFont typeface="Arial" panose="020B0604020202020204" pitchFamily="34" charset="0"/>
              <a:buChar char="•"/>
              <a:defRPr/>
            </a:pPr>
            <a:r>
              <a:rPr lang="en-US" sz="1600" dirty="0">
                <a:solidFill>
                  <a:srgbClr val="FF0000"/>
                </a:solidFill>
                <a:latin typeface="Trebuchet MS" panose="020B0603020202020204" pitchFamily="34" charset="0"/>
              </a:rPr>
              <a:t>Review </a:t>
            </a:r>
            <a:r>
              <a:rPr lang="en-US" sz="1600" dirty="0" smtClean="0">
                <a:solidFill>
                  <a:srgbClr val="FF0000"/>
                </a:solidFill>
                <a:latin typeface="Trebuchet MS" panose="020B0603020202020204" pitchFamily="34" charset="0"/>
              </a:rPr>
              <a:t>the Application </a:t>
            </a:r>
            <a:r>
              <a:rPr lang="en-US" sz="1600" dirty="0">
                <a:solidFill>
                  <a:srgbClr val="FF0000"/>
                </a:solidFill>
                <a:latin typeface="Trebuchet MS" panose="020B0603020202020204" pitchFamily="34" charset="0"/>
              </a:rPr>
              <a:t>with its local </a:t>
            </a:r>
            <a:r>
              <a:rPr lang="en-US" sz="1600" b="1" dirty="0">
                <a:solidFill>
                  <a:srgbClr val="FF0000"/>
                </a:solidFill>
                <a:latin typeface="Trebuchet MS" panose="020B0603020202020204" pitchFamily="34" charset="0"/>
              </a:rPr>
              <a:t>special education advisory </a:t>
            </a:r>
            <a:r>
              <a:rPr lang="en-US" sz="1600" b="1" dirty="0" smtClean="0">
                <a:solidFill>
                  <a:srgbClr val="FF0000"/>
                </a:solidFill>
                <a:latin typeface="Trebuchet MS" panose="020B0603020202020204" pitchFamily="34" charset="0"/>
              </a:rPr>
              <a:t>committee</a:t>
            </a:r>
            <a:endParaRPr lang="en-US" sz="1600" b="1" dirty="0">
              <a:solidFill>
                <a:srgbClr val="FF0000"/>
              </a:solidFill>
              <a:latin typeface="Trebuchet MS" panose="020B0603020202020204" pitchFamily="34" charset="0"/>
            </a:endParaRPr>
          </a:p>
          <a:p>
            <a:pPr lvl="1">
              <a:buClr>
                <a:schemeClr val="tx1"/>
              </a:buClr>
              <a:buFont typeface="Arial" panose="020B0604020202020204" pitchFamily="34" charset="0"/>
              <a:buChar char="•"/>
              <a:defRPr/>
            </a:pPr>
            <a:r>
              <a:rPr lang="en-US" sz="1600" dirty="0">
                <a:solidFill>
                  <a:srgbClr val="FF0000"/>
                </a:solidFill>
                <a:latin typeface="Trebuchet MS" panose="020B0603020202020204" pitchFamily="34" charset="0"/>
              </a:rPr>
              <a:t>Submit </a:t>
            </a:r>
            <a:r>
              <a:rPr lang="en-US" sz="1600" dirty="0" smtClean="0">
                <a:solidFill>
                  <a:srgbClr val="FF0000"/>
                </a:solidFill>
                <a:latin typeface="Trebuchet MS" panose="020B0603020202020204" pitchFamily="34" charset="0"/>
              </a:rPr>
              <a:t>the Application </a:t>
            </a:r>
            <a:r>
              <a:rPr lang="en-US" sz="1600" dirty="0">
                <a:solidFill>
                  <a:srgbClr val="FF0000"/>
                </a:solidFill>
                <a:latin typeface="Trebuchet MS" panose="020B0603020202020204" pitchFamily="34" charset="0"/>
              </a:rPr>
              <a:t>to </a:t>
            </a:r>
            <a:r>
              <a:rPr lang="en-US" sz="1600" b="1" dirty="0">
                <a:solidFill>
                  <a:srgbClr val="FF0000"/>
                </a:solidFill>
                <a:latin typeface="Trebuchet MS" panose="020B0603020202020204" pitchFamily="34" charset="0"/>
              </a:rPr>
              <a:t>the local school board </a:t>
            </a:r>
            <a:r>
              <a:rPr lang="en-US" sz="1600" dirty="0">
                <a:solidFill>
                  <a:srgbClr val="FF0000"/>
                </a:solidFill>
                <a:latin typeface="Trebuchet MS" panose="020B0603020202020204" pitchFamily="34" charset="0"/>
              </a:rPr>
              <a:t>for </a:t>
            </a:r>
            <a:r>
              <a:rPr lang="en-US" sz="1600" dirty="0" smtClean="0">
                <a:solidFill>
                  <a:srgbClr val="FF0000"/>
                </a:solidFill>
                <a:latin typeface="Trebuchet MS" panose="020B0603020202020204" pitchFamily="34" charset="0"/>
              </a:rPr>
              <a:t>approval </a:t>
            </a:r>
            <a:endParaRPr lang="en-US" sz="1600" dirty="0">
              <a:solidFill>
                <a:srgbClr val="FF0000"/>
              </a:solidFill>
              <a:latin typeface="Trebuchet MS" panose="020B0603020202020204" pitchFamily="34" charset="0"/>
            </a:endParaRPr>
          </a:p>
          <a:p>
            <a:pPr lvl="2">
              <a:buClr>
                <a:schemeClr val="tx1"/>
              </a:buClr>
              <a:buFont typeface="Arial" panose="020B0604020202020204" pitchFamily="34" charset="0"/>
              <a:buChar char="•"/>
              <a:defRPr/>
            </a:pPr>
            <a:r>
              <a:rPr lang="en-US" sz="1600" dirty="0">
                <a:solidFill>
                  <a:schemeClr val="tx1"/>
                </a:solidFill>
                <a:latin typeface="Trebuchet MS" panose="020B0603020202020204" pitchFamily="34" charset="0"/>
              </a:rPr>
              <a:t>SOPs are required to submit their Application to the State Special Education Advisory </a:t>
            </a:r>
            <a:r>
              <a:rPr lang="en-US" sz="1600" dirty="0" smtClean="0">
                <a:solidFill>
                  <a:schemeClr val="tx1"/>
                </a:solidFill>
                <a:latin typeface="Trebuchet MS" panose="020B0603020202020204" pitchFamily="34" charset="0"/>
              </a:rPr>
              <a:t>Committee</a:t>
            </a:r>
            <a:endParaRPr lang="en-US" sz="1600" dirty="0">
              <a:solidFill>
                <a:schemeClr val="tx1"/>
              </a:solidFill>
              <a:latin typeface="Trebuchet MS" panose="020B0603020202020204" pitchFamily="34" charset="0"/>
            </a:endParaRPr>
          </a:p>
          <a:p>
            <a:pPr lvl="2">
              <a:buClr>
                <a:schemeClr val="tx1"/>
              </a:buClr>
              <a:buFont typeface="Arial" panose="020B0604020202020204" pitchFamily="34" charset="0"/>
              <a:buChar char="•"/>
              <a:defRPr/>
            </a:pPr>
            <a:r>
              <a:rPr lang="en-US" sz="1600" dirty="0">
                <a:solidFill>
                  <a:schemeClr val="tx1"/>
                </a:solidFill>
                <a:latin typeface="Trebuchet MS" panose="020B0603020202020204" pitchFamily="34" charset="0"/>
              </a:rPr>
              <a:t>The VSDB is required to submit its Application to its board for approval and then to the State Special Education Advisory </a:t>
            </a:r>
            <a:r>
              <a:rPr lang="en-US" sz="1600" dirty="0" smtClean="0">
                <a:solidFill>
                  <a:schemeClr val="tx1"/>
                </a:solidFill>
                <a:latin typeface="Trebuchet MS" panose="020B0603020202020204" pitchFamily="34" charset="0"/>
              </a:rPr>
              <a:t>Committee</a:t>
            </a:r>
            <a:endParaRPr lang="en-US" sz="1600" dirty="0">
              <a:solidFill>
                <a:schemeClr val="tx1"/>
              </a:solidFill>
              <a:latin typeface="Trebuchet MS" panose="020B0603020202020204" pitchFamily="34" charset="0"/>
            </a:endParaRPr>
          </a:p>
          <a:p>
            <a:pPr marL="342900" indent="-342900">
              <a:buClr>
                <a:schemeClr val="tx1"/>
              </a:buClr>
              <a:buFont typeface="Wingdings" panose="05000000000000000000" pitchFamily="2" charset="2"/>
              <a:buChar char="ü"/>
              <a:defRPr/>
            </a:pPr>
            <a:r>
              <a:rPr lang="en-US" sz="1600" dirty="0" smtClean="0">
                <a:solidFill>
                  <a:schemeClr val="tx1"/>
                </a:solidFill>
                <a:latin typeface="Trebuchet MS" panose="020B0603020202020204" pitchFamily="34" charset="0"/>
              </a:rPr>
              <a:t>Superintendent must complete the electronic signature </a:t>
            </a:r>
            <a:r>
              <a:rPr lang="en-US" sz="1600" i="1" dirty="0">
                <a:solidFill>
                  <a:schemeClr val="tx1"/>
                </a:solidFill>
                <a:latin typeface="Trebuchet MS" panose="020B0603020202020204" pitchFamily="34" charset="0"/>
              </a:rPr>
              <a:t>(Maintain </a:t>
            </a:r>
            <a:r>
              <a:rPr lang="en-US" sz="1600" i="1" dirty="0" smtClean="0">
                <a:solidFill>
                  <a:schemeClr val="tx1"/>
                </a:solidFill>
                <a:latin typeface="Trebuchet MS" panose="020B0603020202020204" pitchFamily="34" charset="0"/>
              </a:rPr>
              <a:t>Copy </a:t>
            </a:r>
            <a:r>
              <a:rPr lang="en-US" sz="1600" i="1" dirty="0">
                <a:solidFill>
                  <a:schemeClr val="tx1"/>
                </a:solidFill>
                <a:latin typeface="Trebuchet MS" panose="020B0603020202020204" pitchFamily="34" charset="0"/>
              </a:rPr>
              <a:t>for Audit Purposes)</a:t>
            </a:r>
          </a:p>
          <a:p>
            <a:pPr marL="342900" indent="-342900">
              <a:buClr>
                <a:schemeClr val="tx1"/>
              </a:buClr>
              <a:buFont typeface="Wingdings" panose="05000000000000000000" pitchFamily="2" charset="2"/>
              <a:buChar char="ü"/>
              <a:defRPr/>
            </a:pPr>
            <a:r>
              <a:rPr lang="en-US" sz="1600" dirty="0">
                <a:solidFill>
                  <a:schemeClr val="tx1"/>
                </a:solidFill>
                <a:latin typeface="Trebuchet MS" panose="020B0603020202020204" pitchFamily="34" charset="0"/>
              </a:rPr>
              <a:t>The Application must be completed and submitted electronically</a:t>
            </a:r>
          </a:p>
        </p:txBody>
      </p:sp>
    </p:spTree>
    <p:extLst>
      <p:ext uri="{BB962C8B-B14F-4D97-AF65-F5344CB8AC3E}">
        <p14:creationId xmlns:p14="http://schemas.microsoft.com/office/powerpoint/2010/main" val="214711003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47362"/>
          </a:xfrm>
        </p:spPr>
        <p:txBody>
          <a:bodyPr rtlCol="0">
            <a:noAutofit/>
          </a:bodyPr>
          <a:lstStyle/>
          <a:p>
            <a:pPr>
              <a:defRPr/>
            </a:pPr>
            <a:r>
              <a:rPr sz="3600" b="1" dirty="0" smtClean="0">
                <a:solidFill>
                  <a:srgbClr val="FF0000"/>
                </a:solidFill>
                <a:latin typeface="Trebuchet MS" panose="020B0603020202020204" pitchFamily="34" charset="0"/>
              </a:rPr>
              <a:t> What</a:t>
            </a:r>
            <a:r>
              <a:rPr lang="en-US" sz="3600" b="1" dirty="0" smtClean="0">
                <a:solidFill>
                  <a:srgbClr val="FF0000"/>
                </a:solidFill>
                <a:latin typeface="Trebuchet MS" panose="020B0603020202020204" pitchFamily="34" charset="0"/>
              </a:rPr>
              <a:t>‘s Next</a:t>
            </a:r>
            <a:r>
              <a:rPr sz="3600" b="1" dirty="0" smtClean="0">
                <a:solidFill>
                  <a:srgbClr val="FF0000"/>
                </a:solidFill>
                <a:latin typeface="Trebuchet MS" panose="020B0603020202020204" pitchFamily="34" charset="0"/>
              </a:rPr>
              <a:t>?</a:t>
            </a:r>
            <a:endParaRPr sz="3600" b="1" dirty="0">
              <a:solidFill>
                <a:srgbClr val="FF0000"/>
              </a:solidFill>
              <a:latin typeface="Trebuchet MS" panose="020B0603020202020204" pitchFamily="34" charset="0"/>
            </a:endParaRPr>
          </a:p>
        </p:txBody>
      </p:sp>
      <p:sp>
        <p:nvSpPr>
          <p:cNvPr id="26627" name="Content Placeholder 2"/>
          <p:cNvSpPr>
            <a:spLocks noGrp="1"/>
          </p:cNvSpPr>
          <p:nvPr>
            <p:ph idx="4294967295"/>
          </p:nvPr>
        </p:nvSpPr>
        <p:spPr>
          <a:xfrm>
            <a:off x="409303" y="839397"/>
            <a:ext cx="8595360" cy="3349426"/>
          </a:xfrm>
        </p:spPr>
        <p:txBody>
          <a:bodyPr rtlCol="0">
            <a:noAutofit/>
          </a:bodyPr>
          <a:lstStyle/>
          <a:p>
            <a:pPr marL="257175" indent="-257175">
              <a:buClrTx/>
              <a:buFont typeface="Arial" panose="020B0604020202020204" pitchFamily="34" charset="0"/>
              <a:buChar char="•"/>
              <a:defRPr/>
            </a:pPr>
            <a:r>
              <a:rPr lang="en-US" sz="1500" dirty="0">
                <a:solidFill>
                  <a:schemeClr val="tx1"/>
                </a:solidFill>
                <a:latin typeface="Trebuchet MS" panose="020B0603020202020204" pitchFamily="34" charset="0"/>
              </a:rPr>
              <a:t>Once the Application is completed, submitted through OMEGA and approved, the budget is loaded in OMEGA, then reimbursement request can be made.  The budget will open for use in OMEGA approximately the first week of July. However, the </a:t>
            </a:r>
            <a:r>
              <a:rPr lang="en-US" sz="1500" b="1" u="sng" dirty="0">
                <a:solidFill>
                  <a:schemeClr val="tx1"/>
                </a:solidFill>
                <a:latin typeface="Trebuchet MS" panose="020B0603020202020204" pitchFamily="34" charset="0"/>
              </a:rPr>
              <a:t>application must be approved before funds are made available</a:t>
            </a:r>
            <a:r>
              <a:rPr lang="en-US" sz="1500" dirty="0">
                <a:solidFill>
                  <a:schemeClr val="tx1"/>
                </a:solidFill>
                <a:latin typeface="Trebuchet MS" panose="020B0603020202020204" pitchFamily="34" charset="0"/>
              </a:rPr>
              <a:t> to divisions.</a:t>
            </a:r>
          </a:p>
          <a:p>
            <a:pPr marL="257175" indent="-257175">
              <a:buClrTx/>
              <a:buFont typeface="Arial" panose="020B0604020202020204" pitchFamily="34" charset="0"/>
              <a:buChar char="•"/>
              <a:defRPr/>
            </a:pPr>
            <a:r>
              <a:rPr lang="en-US" sz="1500" dirty="0">
                <a:solidFill>
                  <a:schemeClr val="tx1"/>
                </a:solidFill>
                <a:latin typeface="Trebuchet MS" panose="020B0603020202020204" pitchFamily="34" charset="0"/>
              </a:rPr>
              <a:t>Spend Funds in Accordance with Approved Application</a:t>
            </a:r>
          </a:p>
          <a:p>
            <a:pPr lvl="1">
              <a:buClrTx/>
              <a:buFont typeface="Wingdings" panose="05000000000000000000" pitchFamily="2" charset="2"/>
              <a:buChar char="ü"/>
              <a:defRPr/>
            </a:pPr>
            <a:r>
              <a:rPr lang="en-US" sz="1500" dirty="0">
                <a:solidFill>
                  <a:schemeClr val="tx1"/>
                </a:solidFill>
                <a:latin typeface="Trebuchet MS" panose="020B0603020202020204" pitchFamily="34" charset="0"/>
              </a:rPr>
              <a:t>Submit Application Amendments, if there are major changes to how funds are being used</a:t>
            </a:r>
          </a:p>
          <a:p>
            <a:pPr lvl="1">
              <a:buClrTx/>
              <a:buFont typeface="Wingdings" panose="05000000000000000000" pitchFamily="2" charset="2"/>
              <a:buChar char="ü"/>
              <a:defRPr/>
            </a:pPr>
            <a:r>
              <a:rPr lang="en-US" sz="1500" dirty="0">
                <a:solidFill>
                  <a:schemeClr val="tx1"/>
                </a:solidFill>
                <a:latin typeface="Trebuchet MS" panose="020B0603020202020204" pitchFamily="34" charset="0"/>
              </a:rPr>
              <a:t>Submit Budget Amendments, if necessary for category spending changes</a:t>
            </a:r>
          </a:p>
          <a:p>
            <a:pPr marL="257175" indent="-257175">
              <a:buClrTx/>
              <a:buFont typeface="Arial" panose="020B0604020202020204" pitchFamily="34" charset="0"/>
              <a:buChar char="•"/>
              <a:defRPr/>
            </a:pPr>
            <a:r>
              <a:rPr lang="en-US" sz="1500" b="1" dirty="0">
                <a:solidFill>
                  <a:srgbClr val="FF0000"/>
                </a:solidFill>
                <a:latin typeface="Trebuchet MS" panose="020B0603020202020204" pitchFamily="34" charset="0"/>
              </a:rPr>
              <a:t>Submit Timely Reimbursement Requests </a:t>
            </a:r>
            <a:r>
              <a:rPr lang="en-US" sz="1500" b="1" i="1" dirty="0">
                <a:solidFill>
                  <a:srgbClr val="FF0000"/>
                </a:solidFill>
                <a:latin typeface="Trebuchet MS" panose="020B0603020202020204" pitchFamily="34" charset="0"/>
              </a:rPr>
              <a:t>(monthly or quarterly)</a:t>
            </a:r>
          </a:p>
          <a:p>
            <a:pPr marL="257175" indent="-257175">
              <a:buClrTx/>
              <a:buFont typeface="Arial" panose="020B0604020202020204" pitchFamily="34" charset="0"/>
              <a:buChar char="•"/>
              <a:defRPr/>
            </a:pPr>
            <a:r>
              <a:rPr lang="en-US" sz="1500" b="1" dirty="0">
                <a:solidFill>
                  <a:srgbClr val="FF0000"/>
                </a:solidFill>
                <a:latin typeface="Trebuchet MS" panose="020B0603020202020204" pitchFamily="34" charset="0"/>
              </a:rPr>
              <a:t>Maintain </a:t>
            </a:r>
            <a:r>
              <a:rPr lang="en-US" sz="1500" b="1" u="sng" dirty="0">
                <a:solidFill>
                  <a:srgbClr val="FF0000"/>
                </a:solidFill>
                <a:latin typeface="Trebuchet MS" panose="020B0603020202020204" pitchFamily="34" charset="0"/>
              </a:rPr>
              <a:t>Time &amp; Effort Reports</a:t>
            </a:r>
            <a:r>
              <a:rPr lang="en-US" sz="1500" b="1" dirty="0">
                <a:solidFill>
                  <a:srgbClr val="FF0000"/>
                </a:solidFill>
                <a:latin typeface="Trebuchet MS" panose="020B0603020202020204" pitchFamily="34" charset="0"/>
              </a:rPr>
              <a:t> and other Supporting Documentation</a:t>
            </a:r>
          </a:p>
        </p:txBody>
      </p:sp>
    </p:spTree>
    <p:extLst>
      <p:ext uri="{BB962C8B-B14F-4D97-AF65-F5344CB8AC3E}">
        <p14:creationId xmlns:p14="http://schemas.microsoft.com/office/powerpoint/2010/main" val="17235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98045" cy="729816"/>
          </a:xfrm>
        </p:spPr>
        <p:txBody>
          <a:bodyPr>
            <a:normAutofit/>
          </a:bodyPr>
          <a:lstStyle/>
          <a:p>
            <a:r>
              <a:rPr lang="en-US" sz="3600" b="1" dirty="0" smtClean="0">
                <a:solidFill>
                  <a:srgbClr val="FF0000"/>
                </a:solidFill>
                <a:latin typeface="Trebuchet MS" panose="020B0603020202020204" pitchFamily="34" charset="0"/>
              </a:rPr>
              <a:t>Managing and Using Funds </a:t>
            </a:r>
            <a:endParaRPr lang="en-US" sz="3600" dirty="0">
              <a:solidFill>
                <a:srgbClr val="FF0000"/>
              </a:solidFill>
              <a:latin typeface="Trebuchet MS" panose="020B0603020202020204" pitchFamily="34" charset="0"/>
            </a:endParaRPr>
          </a:p>
        </p:txBody>
      </p:sp>
      <p:sp>
        <p:nvSpPr>
          <p:cNvPr id="3" name="TextBox 2"/>
          <p:cNvSpPr txBox="1"/>
          <p:nvPr/>
        </p:nvSpPr>
        <p:spPr>
          <a:xfrm>
            <a:off x="609600" y="867738"/>
            <a:ext cx="4838700" cy="3416320"/>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latin typeface="Trebuchet MS" panose="020B0603020202020204" pitchFamily="34" charset="0"/>
              </a:rPr>
              <a:t>LEA Responsibilities  </a:t>
            </a:r>
          </a:p>
          <a:p>
            <a:pPr marL="342900" indent="-342900">
              <a:buFont typeface="Wingdings" panose="05000000000000000000" pitchFamily="2" charset="2"/>
              <a:buChar char="ü"/>
            </a:pPr>
            <a:endParaRPr lang="en-US" sz="2400" dirty="0" smtClean="0">
              <a:latin typeface="Trebuchet MS" panose="020B0603020202020204" pitchFamily="34" charset="0"/>
            </a:endParaRPr>
          </a:p>
          <a:p>
            <a:pPr marL="342900" indent="-342900">
              <a:buFont typeface="Wingdings" panose="05000000000000000000" pitchFamily="2" charset="2"/>
              <a:buChar char="ü"/>
            </a:pPr>
            <a:r>
              <a:rPr lang="en-US" sz="2400" dirty="0" smtClean="0">
                <a:latin typeface="Trebuchet MS" panose="020B0603020202020204" pitchFamily="34" charset="0"/>
              </a:rPr>
              <a:t>Use of Funds </a:t>
            </a:r>
          </a:p>
          <a:p>
            <a:pPr marL="342900" indent="-342900">
              <a:buFont typeface="Wingdings" panose="05000000000000000000" pitchFamily="2" charset="2"/>
              <a:buChar char="ü"/>
            </a:pPr>
            <a:endParaRPr lang="en-US" sz="2400" dirty="0">
              <a:latin typeface="Trebuchet MS" panose="020B0603020202020204" pitchFamily="34" charset="0"/>
            </a:endParaRPr>
          </a:p>
          <a:p>
            <a:pPr marL="342900" indent="-342900">
              <a:buFont typeface="Wingdings" panose="05000000000000000000" pitchFamily="2" charset="2"/>
              <a:buChar char="ü"/>
            </a:pPr>
            <a:r>
              <a:rPr lang="en-US" sz="2400" dirty="0" smtClean="0">
                <a:latin typeface="Trebuchet MS" panose="020B0603020202020204" pitchFamily="34" charset="0"/>
              </a:rPr>
              <a:t>Things to Remember </a:t>
            </a:r>
          </a:p>
          <a:p>
            <a:pPr marL="342900" indent="-342900">
              <a:buFont typeface="Wingdings" panose="05000000000000000000" pitchFamily="2" charset="2"/>
              <a:buChar char="ü"/>
            </a:pPr>
            <a:endParaRPr lang="en-US" sz="2400" dirty="0" smtClean="0">
              <a:latin typeface="Trebuchet MS" panose="020B0603020202020204" pitchFamily="34" charset="0"/>
            </a:endParaRPr>
          </a:p>
          <a:p>
            <a:pPr marL="342900" indent="-342900">
              <a:buFont typeface="Wingdings" panose="05000000000000000000" pitchFamily="2" charset="2"/>
              <a:buChar char="ü"/>
            </a:pPr>
            <a:r>
              <a:rPr lang="en-US" sz="2400" dirty="0" smtClean="0">
                <a:latin typeface="Trebuchet MS" panose="020B0603020202020204" pitchFamily="34" charset="0"/>
              </a:rPr>
              <a:t>SPED Office of Finance and Budget (FAB) Fiscal Information Link and Resources</a:t>
            </a:r>
            <a:endParaRPr lang="en-US" sz="2400" dirty="0">
              <a:latin typeface="Trebuchet MS" panose="020B0603020202020204" pitchFamily="34" charset="0"/>
            </a:endParaRPr>
          </a:p>
        </p:txBody>
      </p:sp>
      <p:pic>
        <p:nvPicPr>
          <p:cNvPr id="3074" name="Picture 2" descr="Finding Clip 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43500" y="1098133"/>
            <a:ext cx="3682636" cy="2671220"/>
          </a:xfrm>
          <a:prstGeom prst="rect">
            <a:avLst/>
          </a:prstGeom>
          <a:solidFill>
            <a:srgbClr val="FFFFFF">
              <a:shade val="85000"/>
            </a:srgbClr>
          </a:solidFill>
          <a:ln w="38100" cap="rnd">
            <a:solidFill>
              <a:schemeClr val="tx2"/>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3760390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 y="0"/>
            <a:ext cx="9144001" cy="729816"/>
          </a:xfrm>
        </p:spPr>
        <p:txBody>
          <a:bodyPr rtlCol="0">
            <a:normAutofit/>
          </a:bodyPr>
          <a:lstStyle/>
          <a:p>
            <a:pPr>
              <a:defRPr/>
            </a:pPr>
            <a:r>
              <a:rPr sz="3600" b="1" dirty="0" smtClean="0">
                <a:solidFill>
                  <a:srgbClr val="FF0000"/>
                </a:solidFill>
                <a:latin typeface="Trebuchet MS" panose="020B0603020202020204" pitchFamily="34" charset="0"/>
              </a:rPr>
              <a:t>LEA Responsibilities</a:t>
            </a:r>
          </a:p>
        </p:txBody>
      </p:sp>
      <p:sp>
        <p:nvSpPr>
          <p:cNvPr id="22531" name="Content Placeholder 2"/>
          <p:cNvSpPr>
            <a:spLocks noGrp="1"/>
          </p:cNvSpPr>
          <p:nvPr>
            <p:ph idx="4294967295"/>
          </p:nvPr>
        </p:nvSpPr>
        <p:spPr>
          <a:xfrm>
            <a:off x="419100" y="895349"/>
            <a:ext cx="8267700" cy="3516393"/>
          </a:xfrm>
        </p:spPr>
        <p:txBody>
          <a:bodyPr rtlCol="0">
            <a:normAutofit/>
          </a:bodyPr>
          <a:lstStyle/>
          <a:p>
            <a:pPr marL="285750" indent="-285750">
              <a:buClrTx/>
              <a:buFont typeface="Wingdings" panose="05000000000000000000" pitchFamily="2" charset="2"/>
              <a:buChar char="ü"/>
              <a:defRPr/>
            </a:pPr>
            <a:r>
              <a:rPr lang="en-US" sz="1600" dirty="0">
                <a:solidFill>
                  <a:schemeClr val="tx1"/>
                </a:solidFill>
                <a:latin typeface="Trebuchet MS" panose="020B0603020202020204" pitchFamily="34" charset="0"/>
              </a:rPr>
              <a:t>Procurement mechanisms conform to Federal and State laws and standards</a:t>
            </a:r>
          </a:p>
          <a:p>
            <a:pPr marL="285750" indent="-285750">
              <a:buClrTx/>
              <a:buFont typeface="Wingdings" panose="05000000000000000000" pitchFamily="2" charset="2"/>
              <a:buChar char="ü"/>
              <a:defRPr/>
            </a:pPr>
            <a:r>
              <a:rPr lang="en-US" sz="1600" dirty="0">
                <a:solidFill>
                  <a:schemeClr val="tx1"/>
                </a:solidFill>
                <a:latin typeface="Trebuchet MS" panose="020B0603020202020204" pitchFamily="34" charset="0"/>
              </a:rPr>
              <a:t>LEAs must document time </a:t>
            </a:r>
            <a:r>
              <a:rPr lang="en-US" sz="1600" dirty="0" smtClean="0">
                <a:solidFill>
                  <a:schemeClr val="tx1"/>
                </a:solidFill>
                <a:latin typeface="Trebuchet MS" panose="020B0603020202020204" pitchFamily="34" charset="0"/>
              </a:rPr>
              <a:t>and </a:t>
            </a:r>
            <a:r>
              <a:rPr lang="en-US" sz="1600" dirty="0">
                <a:solidFill>
                  <a:schemeClr val="tx1"/>
                </a:solidFill>
                <a:latin typeface="Trebuchet MS" panose="020B0603020202020204" pitchFamily="34" charset="0"/>
              </a:rPr>
              <a:t>effort in accordance with the Uniform Guidance (formerly OMB Circular A-87) for employees funded from federal grant sources. </a:t>
            </a:r>
            <a:r>
              <a:rPr lang="en-US" sz="800" b="1" dirty="0">
                <a:solidFill>
                  <a:srgbClr val="003399"/>
                </a:solidFill>
                <a:latin typeface="Trebuchet MS" panose="020B0603020202020204" pitchFamily="34" charset="0"/>
                <a:hlinkClick r:id="rId2"/>
              </a:rPr>
              <a:t>https://www.ecfr.gov/cgi-bin/text-idx?SID=6214841a79953f26c5c230d72d6b70a1&amp;tpl=/</a:t>
            </a:r>
            <a:r>
              <a:rPr lang="en-US" sz="800" b="1" dirty="0" smtClean="0">
                <a:solidFill>
                  <a:srgbClr val="003399"/>
                </a:solidFill>
                <a:latin typeface="Trebuchet MS" panose="020B0603020202020204" pitchFamily="34" charset="0"/>
                <a:hlinkClick r:id="rId2"/>
              </a:rPr>
              <a:t>ecfrbrowse/Title02/2cfr200_main_02.tpl</a:t>
            </a:r>
            <a:r>
              <a:rPr lang="en-US" sz="800" b="1" dirty="0" smtClean="0">
                <a:solidFill>
                  <a:srgbClr val="003399"/>
                </a:solidFill>
                <a:latin typeface="Trebuchet MS" panose="020B0603020202020204" pitchFamily="34" charset="0"/>
              </a:rPr>
              <a:t> </a:t>
            </a:r>
            <a:endParaRPr lang="en-US" sz="800" b="1" dirty="0">
              <a:solidFill>
                <a:srgbClr val="003399"/>
              </a:solidFill>
              <a:latin typeface="Trebuchet MS" panose="020B0603020202020204" pitchFamily="34" charset="0"/>
            </a:endParaRPr>
          </a:p>
          <a:p>
            <a:pPr marL="285750" indent="-285750">
              <a:buClrTx/>
              <a:buFont typeface="Wingdings" panose="05000000000000000000" pitchFamily="2" charset="2"/>
              <a:buChar char="ü"/>
              <a:defRPr/>
            </a:pPr>
            <a:r>
              <a:rPr lang="en-US" sz="1600" dirty="0">
                <a:solidFill>
                  <a:schemeClr val="tx1"/>
                </a:solidFill>
                <a:latin typeface="Trebuchet MS" panose="020B0603020202020204" pitchFamily="34" charset="0"/>
              </a:rPr>
              <a:t>LEAs must maintain financial </a:t>
            </a:r>
            <a:r>
              <a:rPr lang="en-US" sz="1600" dirty="0" smtClean="0">
                <a:solidFill>
                  <a:schemeClr val="tx1"/>
                </a:solidFill>
                <a:latin typeface="Trebuchet MS" panose="020B0603020202020204" pitchFamily="34" charset="0"/>
              </a:rPr>
              <a:t>and </a:t>
            </a:r>
            <a:r>
              <a:rPr lang="en-US" sz="1600" dirty="0">
                <a:solidFill>
                  <a:schemeClr val="tx1"/>
                </a:solidFill>
                <a:latin typeface="Trebuchet MS" panose="020B0603020202020204" pitchFamily="34" charset="0"/>
              </a:rPr>
              <a:t>programmatic records as required by Federal </a:t>
            </a:r>
            <a:r>
              <a:rPr lang="en-US" sz="1600" dirty="0" smtClean="0">
                <a:solidFill>
                  <a:schemeClr val="tx1"/>
                </a:solidFill>
                <a:latin typeface="Trebuchet MS" panose="020B0603020202020204" pitchFamily="34" charset="0"/>
              </a:rPr>
              <a:t>and </a:t>
            </a:r>
            <a:r>
              <a:rPr lang="en-US" sz="1600" dirty="0">
                <a:solidFill>
                  <a:schemeClr val="tx1"/>
                </a:solidFill>
                <a:latin typeface="Trebuchet MS" panose="020B0603020202020204" pitchFamily="34" charset="0"/>
              </a:rPr>
              <a:t>State </a:t>
            </a:r>
            <a:r>
              <a:rPr lang="en-US" sz="1600" dirty="0" smtClean="0">
                <a:solidFill>
                  <a:schemeClr val="tx1"/>
                </a:solidFill>
                <a:latin typeface="Trebuchet MS" panose="020B0603020202020204" pitchFamily="34" charset="0"/>
              </a:rPr>
              <a:t>law</a:t>
            </a:r>
            <a:endParaRPr lang="en-US" sz="1600" dirty="0">
              <a:solidFill>
                <a:schemeClr val="tx1"/>
              </a:solidFill>
              <a:latin typeface="Trebuchet MS" panose="020B0603020202020204" pitchFamily="34" charset="0"/>
            </a:endParaRPr>
          </a:p>
          <a:p>
            <a:pPr marL="285750" indent="-285750">
              <a:buClrTx/>
              <a:buFont typeface="Wingdings" panose="05000000000000000000" pitchFamily="2" charset="2"/>
              <a:buChar char="ü"/>
              <a:defRPr/>
            </a:pPr>
            <a:r>
              <a:rPr lang="en-US" sz="1600" dirty="0">
                <a:solidFill>
                  <a:schemeClr val="tx1"/>
                </a:solidFill>
                <a:latin typeface="Trebuchet MS" panose="020B0603020202020204" pitchFamily="34" charset="0"/>
              </a:rPr>
              <a:t>General Rule – Sole Use of property purchased with Part B </a:t>
            </a:r>
            <a:r>
              <a:rPr lang="en-US" sz="1600" dirty="0" smtClean="0">
                <a:solidFill>
                  <a:schemeClr val="tx1"/>
                </a:solidFill>
                <a:latin typeface="Trebuchet MS" panose="020B0603020202020204" pitchFamily="34" charset="0"/>
              </a:rPr>
              <a:t>funds</a:t>
            </a:r>
            <a:endParaRPr lang="en-US" sz="1600" dirty="0">
              <a:solidFill>
                <a:schemeClr val="tx1"/>
              </a:solidFill>
              <a:latin typeface="Trebuchet MS" panose="020B0603020202020204" pitchFamily="34" charset="0"/>
            </a:endParaRPr>
          </a:p>
          <a:p>
            <a:pPr marL="285750" indent="-285750">
              <a:buClrTx/>
              <a:buFont typeface="Wingdings" panose="05000000000000000000" pitchFamily="2" charset="2"/>
              <a:buChar char="ü"/>
              <a:defRPr/>
            </a:pPr>
            <a:r>
              <a:rPr lang="en-US" sz="1600" dirty="0">
                <a:solidFill>
                  <a:schemeClr val="tx1"/>
                </a:solidFill>
                <a:latin typeface="Trebuchet MS" panose="020B0603020202020204" pitchFamily="34" charset="0"/>
              </a:rPr>
              <a:t>LEAs must maintain a physical inventory of property purchased with Part B funds </a:t>
            </a:r>
            <a:r>
              <a:rPr lang="en-US" sz="1600" dirty="0" smtClean="0">
                <a:solidFill>
                  <a:schemeClr val="tx1"/>
                </a:solidFill>
                <a:latin typeface="Trebuchet MS" panose="020B0603020202020204" pitchFamily="34" charset="0"/>
              </a:rPr>
              <a:t>(IPads, </a:t>
            </a:r>
            <a:r>
              <a:rPr lang="en-US" sz="1600" dirty="0">
                <a:solidFill>
                  <a:schemeClr val="tx1"/>
                </a:solidFill>
                <a:latin typeface="Trebuchet MS" panose="020B0603020202020204" pitchFamily="34" charset="0"/>
              </a:rPr>
              <a:t>computers, etc</a:t>
            </a:r>
            <a:r>
              <a:rPr lang="en-US" sz="1600" dirty="0" smtClean="0">
                <a:solidFill>
                  <a:schemeClr val="tx1"/>
                </a:solidFill>
                <a:latin typeface="Trebuchet MS" panose="020B0603020202020204" pitchFamily="34" charset="0"/>
              </a:rPr>
              <a:t>.)</a:t>
            </a:r>
            <a:endParaRPr lang="en-US" sz="16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481485420"/>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099858" cy="729816"/>
          </a:xfrm>
        </p:spPr>
        <p:txBody>
          <a:bodyPr rtlCol="0">
            <a:normAutofit/>
          </a:bodyPr>
          <a:lstStyle/>
          <a:p>
            <a:pPr>
              <a:defRPr/>
            </a:pPr>
            <a:r>
              <a:rPr sz="3600" b="1" dirty="0" smtClean="0">
                <a:solidFill>
                  <a:srgbClr val="FF0000"/>
                </a:solidFill>
                <a:latin typeface="Trebuchet MS" panose="020B0603020202020204" pitchFamily="34" charset="0"/>
              </a:rPr>
              <a:t>Use of Funds</a:t>
            </a:r>
          </a:p>
        </p:txBody>
      </p:sp>
      <p:sp>
        <p:nvSpPr>
          <p:cNvPr id="23555" name="Content Placeholder 2"/>
          <p:cNvSpPr>
            <a:spLocks noGrp="1"/>
          </p:cNvSpPr>
          <p:nvPr>
            <p:ph idx="4294967295"/>
          </p:nvPr>
        </p:nvSpPr>
        <p:spPr>
          <a:xfrm>
            <a:off x="500743" y="819150"/>
            <a:ext cx="8140262" cy="3298147"/>
          </a:xfrm>
        </p:spPr>
        <p:txBody>
          <a:bodyPr rtlCol="0">
            <a:normAutofit fontScale="92500"/>
          </a:bodyPr>
          <a:lstStyle/>
          <a:p>
            <a:pPr marL="342900" indent="-342900">
              <a:buClrTx/>
              <a:buFont typeface="Wingdings" panose="05000000000000000000" pitchFamily="2" charset="2"/>
              <a:buChar char="ü"/>
              <a:defRPr/>
            </a:pPr>
            <a:r>
              <a:rPr lang="en-US" sz="1800" dirty="0">
                <a:solidFill>
                  <a:schemeClr val="tx1"/>
                </a:solidFill>
                <a:latin typeface="Trebuchet MS" panose="020B0603020202020204" pitchFamily="34" charset="0"/>
              </a:rPr>
              <a:t>Generally, grant recipients already know what is reimbursable since awards are issued only after applications are received, reviewed and </a:t>
            </a:r>
            <a:r>
              <a:rPr lang="en-US" sz="1800" dirty="0" smtClean="0">
                <a:solidFill>
                  <a:schemeClr val="tx1"/>
                </a:solidFill>
                <a:latin typeface="Trebuchet MS" panose="020B0603020202020204" pitchFamily="34" charset="0"/>
              </a:rPr>
              <a:t>approved </a:t>
            </a:r>
          </a:p>
          <a:p>
            <a:pPr marL="342900" indent="-342900">
              <a:buClrTx/>
              <a:buFont typeface="Wingdings" panose="05000000000000000000" pitchFamily="2" charset="2"/>
              <a:buChar char="ü"/>
              <a:defRPr/>
            </a:pPr>
            <a:r>
              <a:rPr lang="en-US" sz="1800" dirty="0" smtClean="0">
                <a:solidFill>
                  <a:schemeClr val="tx1"/>
                </a:solidFill>
                <a:latin typeface="Trebuchet MS" panose="020B0603020202020204" pitchFamily="34" charset="0"/>
              </a:rPr>
              <a:t>Applicants </a:t>
            </a:r>
            <a:r>
              <a:rPr lang="en-US" sz="1800" dirty="0">
                <a:solidFill>
                  <a:schemeClr val="tx1"/>
                </a:solidFill>
                <a:latin typeface="Trebuchet MS" panose="020B0603020202020204" pitchFamily="34" charset="0"/>
              </a:rPr>
              <a:t>are informed prior to issuance of an award, of any proposed expenditures determined to be inappropriate, improper or otherwise not </a:t>
            </a:r>
            <a:r>
              <a:rPr lang="en-US" sz="1800" dirty="0" smtClean="0">
                <a:solidFill>
                  <a:schemeClr val="tx1"/>
                </a:solidFill>
                <a:latin typeface="Trebuchet MS" panose="020B0603020202020204" pitchFamily="34" charset="0"/>
              </a:rPr>
              <a:t>approvable</a:t>
            </a:r>
          </a:p>
          <a:p>
            <a:pPr marL="342900" indent="-342900">
              <a:buClrTx/>
              <a:buFont typeface="Wingdings" panose="05000000000000000000" pitchFamily="2" charset="2"/>
              <a:buChar char="ü"/>
              <a:defRPr/>
            </a:pPr>
            <a:r>
              <a:rPr lang="en-US" sz="1800" dirty="0" smtClean="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IDEA </a:t>
            </a:r>
            <a:r>
              <a:rPr lang="en-US" sz="1800"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funds must only be used to pay for the excess costs of providing special education and related services to children with disabilities. To determine if a cost is allowable, the VDOE follows the Uniform Grant Guidance (UGG) at </a:t>
            </a:r>
            <a:r>
              <a:rPr lang="en-US" sz="1800" dirty="0">
                <a:solidFill>
                  <a:srgbClr val="3344DD"/>
                </a:solidFill>
                <a:latin typeface="Trebuchet MS" panose="020B0603020202020204" pitchFamily="34" charset="0"/>
                <a:ea typeface="Times New Roman" panose="02020603050405020304" pitchFamily="18" charset="0"/>
                <a:cs typeface="Times New Roman" panose="02020603050405020304" pitchFamily="18" charset="0"/>
                <a:hlinkClick r:id="rId2"/>
              </a:rPr>
              <a:t>2 CFR §§ 200.403 - 405</a:t>
            </a:r>
            <a:r>
              <a:rPr lang="en-US" sz="1800"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a:t>
            </a:r>
            <a:r>
              <a:rPr lang="en-US" sz="1800" b="1"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Costs must be necessary, reasonable, allocable, and adequately </a:t>
            </a:r>
            <a:r>
              <a:rPr lang="en-US" sz="1800" b="1" i="1" dirty="0" smtClean="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documented</a:t>
            </a:r>
            <a:endParaRPr lang="en-US" sz="1800" b="1" i="1" dirty="0">
              <a:latin typeface="Trebuchet MS" panose="020B0603020202020204" pitchFamily="34" charset="0"/>
              <a:ea typeface="Calibri" panose="020F0502020204030204" pitchFamily="34" charset="0"/>
              <a:cs typeface="Times New Roman" panose="02020603050405020304" pitchFamily="18" charset="0"/>
            </a:endParaRPr>
          </a:p>
          <a:p>
            <a:pPr marL="1028700" lvl="1" indent="-342900">
              <a:buClrTx/>
              <a:buFont typeface="Arial" panose="020B0604020202020204" pitchFamily="34" charset="0"/>
              <a:buChar char="•"/>
              <a:defRPr/>
            </a:pPr>
            <a:endParaRPr lang="en-US" sz="20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782325554"/>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10887" y="2051"/>
            <a:ext cx="9144001" cy="729816"/>
          </a:xfrm>
        </p:spPr>
        <p:txBody>
          <a:bodyPr>
            <a:normAutofit/>
          </a:bodyPr>
          <a:lstStyle/>
          <a:p>
            <a:r>
              <a:rPr lang="en-US" sz="3200" b="1" dirty="0" smtClean="0">
                <a:solidFill>
                  <a:srgbClr val="FF0000"/>
                </a:solidFill>
                <a:latin typeface="Trebuchet MS" panose="020B0603020202020204" pitchFamily="34" charset="0"/>
              </a:rPr>
              <a:t>Allowable Cost Test  </a:t>
            </a:r>
            <a:endParaRPr lang="en-US" sz="3200" b="1" dirty="0">
              <a:solidFill>
                <a:srgbClr val="FF0000"/>
              </a:solidFill>
              <a:latin typeface="Trebuchet MS" panose="020B0603020202020204" pitchFamily="34" charset="0"/>
            </a:endParaRPr>
          </a:p>
        </p:txBody>
      </p:sp>
      <p:pic>
        <p:nvPicPr>
          <p:cNvPr id="4" name="Picture 3" descr="A diagram grouping questions by use to determine whether a cost is necessary, reasonable, allocable, and adequately documented."/>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500" y="823804"/>
            <a:ext cx="8496300" cy="3568581"/>
          </a:xfrm>
          <a:prstGeom prst="rect">
            <a:avLst/>
          </a:prstGeom>
          <a:noFill/>
          <a:ln>
            <a:noFill/>
          </a:ln>
        </p:spPr>
      </p:pic>
    </p:spTree>
    <p:extLst>
      <p:ext uri="{BB962C8B-B14F-4D97-AF65-F5344CB8AC3E}">
        <p14:creationId xmlns:p14="http://schemas.microsoft.com/office/powerpoint/2010/main" val="760116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888274"/>
          </a:xfrm>
        </p:spPr>
        <p:txBody>
          <a:bodyPr>
            <a:normAutofit fontScale="90000"/>
          </a:bodyPr>
          <a:lstStyle/>
          <a:p>
            <a:r>
              <a:rPr lang="en-US" b="1" dirty="0" smtClean="0">
                <a:solidFill>
                  <a:srgbClr val="FF0000"/>
                </a:solidFill>
                <a:latin typeface="Trebuchet MS" panose="020B0603020202020204" pitchFamily="34" charset="0"/>
              </a:rPr>
              <a:t/>
            </a:r>
            <a:br>
              <a:rPr lang="en-US" b="1" dirty="0" smtClean="0">
                <a:solidFill>
                  <a:srgbClr val="FF0000"/>
                </a:solidFill>
                <a:latin typeface="Trebuchet MS" panose="020B0603020202020204" pitchFamily="34" charset="0"/>
              </a:rPr>
            </a:br>
            <a:r>
              <a:rPr lang="en-US" b="1" dirty="0" smtClean="0">
                <a:solidFill>
                  <a:srgbClr val="FF0000"/>
                </a:solidFill>
                <a:latin typeface="Trebuchet MS" panose="020B0603020202020204" pitchFamily="34" charset="0"/>
              </a:rPr>
              <a:t>Objective</a:t>
            </a:r>
            <a:r>
              <a:rPr lang="en-US" b="1" dirty="0">
                <a:solidFill>
                  <a:srgbClr val="FF0000"/>
                </a:solidFill>
                <a:latin typeface="Trebuchet MS" panose="020B0603020202020204" pitchFamily="34" charset="0"/>
              </a:rPr>
              <a:t>:  </a:t>
            </a:r>
            <a:r>
              <a:rPr lang="en-US" b="1" dirty="0" smtClean="0">
                <a:solidFill>
                  <a:srgbClr val="FF0000"/>
                </a:solidFill>
                <a:latin typeface="Trebuchet MS" panose="020B0603020202020204" pitchFamily="34" charset="0"/>
              </a:rPr>
              <a:t>Review constructs necessary for managing Special</a:t>
            </a:r>
            <a:br>
              <a:rPr lang="en-US" b="1" dirty="0" smtClean="0">
                <a:solidFill>
                  <a:srgbClr val="FF0000"/>
                </a:solidFill>
                <a:latin typeface="Trebuchet MS" panose="020B0603020202020204" pitchFamily="34" charset="0"/>
              </a:rPr>
            </a:br>
            <a:r>
              <a:rPr lang="en-US" b="1" dirty="0" smtClean="0">
                <a:solidFill>
                  <a:srgbClr val="FF0000"/>
                </a:solidFill>
                <a:latin typeface="Trebuchet MS" panose="020B0603020202020204" pitchFamily="34" charset="0"/>
              </a:rPr>
              <a:t>    Education State, Federal and Local funds   </a:t>
            </a:r>
            <a:r>
              <a:rPr lang="en-US" dirty="0"/>
              <a:t/>
            </a:r>
            <a:br>
              <a:rPr lang="en-US" dirty="0"/>
            </a:br>
            <a:endParaRPr lang="en-US" dirty="0"/>
          </a:p>
        </p:txBody>
      </p:sp>
      <p:sp>
        <p:nvSpPr>
          <p:cNvPr id="4" name="TextBox 3"/>
          <p:cNvSpPr txBox="1"/>
          <p:nvPr/>
        </p:nvSpPr>
        <p:spPr>
          <a:xfrm>
            <a:off x="338667" y="870617"/>
            <a:ext cx="8661400" cy="3662541"/>
          </a:xfrm>
          <a:prstGeom prst="rect">
            <a:avLst/>
          </a:prstGeom>
          <a:noFill/>
        </p:spPr>
        <p:txBody>
          <a:bodyPr wrap="square" rtlCol="0">
            <a:spAutoFit/>
          </a:bodyPr>
          <a:lstStyle/>
          <a:p>
            <a:r>
              <a:rPr lang="en-US" sz="1600" dirty="0">
                <a:latin typeface="Trebuchet MS" panose="020B0603020202020204" pitchFamily="34" charset="0"/>
                <a:cs typeface="Times New Roman" panose="02020603050405020304" pitchFamily="18" charset="0"/>
              </a:rPr>
              <a:t>Gain an Understanding of:</a:t>
            </a:r>
          </a:p>
          <a:p>
            <a:endParaRPr lang="en-US" sz="1000" dirty="0">
              <a:latin typeface="Trebuchet MS" panose="020B0603020202020204" pitchFamily="34" charset="0"/>
              <a:cs typeface="Times New Roman" panose="02020603050405020304" pitchFamily="18" charset="0"/>
            </a:endParaRPr>
          </a:p>
          <a:p>
            <a:pPr marL="800100" lvl="1" indent="-342900">
              <a:buFont typeface="+mj-lt"/>
              <a:buAutoNum type="arabicParenR"/>
            </a:pPr>
            <a:r>
              <a:rPr lang="en-US" sz="1600" dirty="0">
                <a:latin typeface="Trebuchet MS" panose="020B0603020202020204" pitchFamily="34" charset="0"/>
                <a:cs typeface="Times New Roman" panose="02020603050405020304" pitchFamily="18" charset="0"/>
              </a:rPr>
              <a:t>The </a:t>
            </a:r>
            <a:r>
              <a:rPr lang="en-US" sz="1600" dirty="0" smtClean="0">
                <a:latin typeface="Trebuchet MS" panose="020B0603020202020204" pitchFamily="34" charset="0"/>
                <a:cs typeface="Times New Roman" panose="02020603050405020304" pitchFamily="18" charset="0"/>
              </a:rPr>
              <a:t>state and federal funding resources, regulations, and funding cycles</a:t>
            </a:r>
          </a:p>
          <a:p>
            <a:pPr marL="685800" lvl="1" indent="-228600">
              <a:buFont typeface="+mj-lt"/>
              <a:buAutoNum type="arabicParenR"/>
            </a:pPr>
            <a:endParaRPr lang="en-US" sz="1000" dirty="0" smtClean="0">
              <a:latin typeface="Trebuchet MS" panose="020B0603020202020204" pitchFamily="34" charset="0"/>
              <a:cs typeface="Times New Roman" panose="02020603050405020304" pitchFamily="18" charset="0"/>
            </a:endParaRPr>
          </a:p>
          <a:p>
            <a:pPr marL="800100" lvl="1" indent="-342900">
              <a:buFont typeface="+mj-lt"/>
              <a:buAutoNum type="arabicParenR"/>
            </a:pPr>
            <a:r>
              <a:rPr lang="en-US" sz="1600" dirty="0" smtClean="0">
                <a:latin typeface="Trebuchet MS" panose="020B0603020202020204" pitchFamily="34" charset="0"/>
                <a:cs typeface="Times New Roman" panose="02020603050405020304" pitchFamily="18" charset="0"/>
              </a:rPr>
              <a:t>The federal </a:t>
            </a:r>
            <a:r>
              <a:rPr lang="en-US" sz="1600" dirty="0">
                <a:latin typeface="Trebuchet MS" panose="020B0603020202020204" pitchFamily="34" charset="0"/>
                <a:cs typeface="Times New Roman" panose="02020603050405020304" pitchFamily="18" charset="0"/>
              </a:rPr>
              <a:t>f</a:t>
            </a:r>
            <a:r>
              <a:rPr lang="en-US" sz="1600" dirty="0" smtClean="0">
                <a:latin typeface="Trebuchet MS" panose="020B0603020202020204" pitchFamily="34" charset="0"/>
                <a:cs typeface="Times New Roman" panose="02020603050405020304" pitchFamily="18" charset="0"/>
              </a:rPr>
              <a:t>unding </a:t>
            </a:r>
            <a:r>
              <a:rPr lang="en-US" sz="1600" dirty="0">
                <a:latin typeface="Trebuchet MS" panose="020B0603020202020204" pitchFamily="34" charset="0"/>
                <a:cs typeface="Times New Roman" panose="02020603050405020304" pitchFamily="18" charset="0"/>
              </a:rPr>
              <a:t>f</a:t>
            </a:r>
            <a:r>
              <a:rPr lang="en-US" sz="1600" dirty="0" smtClean="0">
                <a:latin typeface="Trebuchet MS" panose="020B0603020202020204" pitchFamily="34" charset="0"/>
                <a:cs typeface="Times New Roman" panose="02020603050405020304" pitchFamily="18" charset="0"/>
              </a:rPr>
              <a:t>ormula used to determine IDEA allocation and the approved IDEA </a:t>
            </a:r>
            <a:r>
              <a:rPr lang="en-US" sz="1600" dirty="0">
                <a:latin typeface="Trebuchet MS" panose="020B0603020202020204" pitchFamily="34" charset="0"/>
                <a:cs typeface="Times New Roman" panose="02020603050405020304" pitchFamily="18" charset="0"/>
              </a:rPr>
              <a:t>application </a:t>
            </a:r>
            <a:r>
              <a:rPr lang="en-US" sz="1600" dirty="0" smtClean="0">
                <a:latin typeface="Trebuchet MS" panose="020B0603020202020204" pitchFamily="34" charset="0"/>
                <a:cs typeface="Times New Roman" panose="02020603050405020304" pitchFamily="18" charset="0"/>
              </a:rPr>
              <a:t>/Mandatory </a:t>
            </a:r>
            <a:r>
              <a:rPr lang="en-US" sz="1600" dirty="0">
                <a:latin typeface="Trebuchet MS" panose="020B0603020202020204" pitchFamily="34" charset="0"/>
                <a:cs typeface="Times New Roman" panose="02020603050405020304" pitchFamily="18" charset="0"/>
              </a:rPr>
              <a:t>Annual Plan </a:t>
            </a:r>
            <a:r>
              <a:rPr lang="en-US" sz="1600" dirty="0" smtClean="0">
                <a:latin typeface="Trebuchet MS" panose="020B0603020202020204" pitchFamily="34" charset="0"/>
                <a:cs typeface="Times New Roman" panose="02020603050405020304" pitchFamily="18" charset="0"/>
              </a:rPr>
              <a:t>necessary to receive funding </a:t>
            </a:r>
            <a:endParaRPr lang="en-US" sz="1600" dirty="0">
              <a:latin typeface="Trebuchet MS" panose="020B0603020202020204" pitchFamily="34" charset="0"/>
              <a:cs typeface="Times New Roman" panose="02020603050405020304" pitchFamily="18" charset="0"/>
            </a:endParaRPr>
          </a:p>
          <a:p>
            <a:pPr marL="685800" lvl="1" indent="-228600">
              <a:buFont typeface="+mj-lt"/>
              <a:buAutoNum type="arabicParenR"/>
            </a:pPr>
            <a:endParaRPr lang="en-US" sz="1000" dirty="0" smtClean="0">
              <a:latin typeface="Trebuchet MS" panose="020B0603020202020204" pitchFamily="34" charset="0"/>
              <a:cs typeface="Times New Roman" panose="02020603050405020304" pitchFamily="18" charset="0"/>
            </a:endParaRPr>
          </a:p>
          <a:p>
            <a:pPr marL="800100" lvl="1" indent="-342900">
              <a:buFont typeface="+mj-lt"/>
              <a:buAutoNum type="arabicParenR"/>
              <a:tabLst>
                <a:tab pos="685800" algn="l"/>
              </a:tabLst>
            </a:pPr>
            <a:r>
              <a:rPr lang="en-US" sz="1600" dirty="0" smtClean="0">
                <a:latin typeface="Trebuchet MS" panose="020B0603020202020204" pitchFamily="34" charset="0"/>
                <a:cs typeface="Times New Roman" panose="02020603050405020304" pitchFamily="18" charset="0"/>
              </a:rPr>
              <a:t>The IDEA </a:t>
            </a:r>
            <a:r>
              <a:rPr lang="en-US" sz="1600" dirty="0">
                <a:latin typeface="Trebuchet MS" panose="020B0603020202020204" pitchFamily="34" charset="0"/>
                <a:cs typeface="Times New Roman" panose="02020603050405020304" pitchFamily="18" charset="0"/>
              </a:rPr>
              <a:t>Fiscal Data Reporting </a:t>
            </a:r>
            <a:r>
              <a:rPr lang="en-US" sz="1600" dirty="0" smtClean="0">
                <a:latin typeface="Trebuchet MS" panose="020B0603020202020204" pitchFamily="34" charset="0"/>
                <a:cs typeface="Times New Roman" panose="02020603050405020304" pitchFamily="18" charset="0"/>
              </a:rPr>
              <a:t>requirements </a:t>
            </a:r>
          </a:p>
          <a:p>
            <a:pPr marL="1147763" lvl="3" indent="-342900">
              <a:buFont typeface="+mj-lt"/>
              <a:buAutoNum type="alphaLcParenR"/>
              <a:tabLst>
                <a:tab pos="855663" algn="l"/>
              </a:tabLst>
            </a:pPr>
            <a:r>
              <a:rPr lang="en-US" sz="1600" dirty="0" smtClean="0">
                <a:latin typeface="Trebuchet MS" panose="020B0603020202020204" pitchFamily="34" charset="0"/>
              </a:rPr>
              <a:t>Maintenance </a:t>
            </a:r>
            <a:r>
              <a:rPr lang="en-US" sz="1600" dirty="0">
                <a:latin typeface="Trebuchet MS" panose="020B0603020202020204" pitchFamily="34" charset="0"/>
              </a:rPr>
              <a:t>of Effort - MOE (Eligibility and Compliance</a:t>
            </a:r>
            <a:r>
              <a:rPr lang="en-US" sz="1600" dirty="0" smtClean="0">
                <a:latin typeface="Trebuchet MS" panose="020B0603020202020204" pitchFamily="34" charset="0"/>
              </a:rPr>
              <a:t>) </a:t>
            </a:r>
          </a:p>
          <a:p>
            <a:pPr marL="1147763" lvl="3" indent="-342900">
              <a:buFont typeface="+mj-lt"/>
              <a:buAutoNum type="alphaLcParenR"/>
              <a:tabLst>
                <a:tab pos="855663" algn="l"/>
              </a:tabLst>
            </a:pPr>
            <a:r>
              <a:rPr lang="en-US" sz="1600" dirty="0">
                <a:latin typeface="Trebuchet MS" panose="020B0603020202020204" pitchFamily="34" charset="0"/>
              </a:rPr>
              <a:t>Excess Cost </a:t>
            </a:r>
          </a:p>
          <a:p>
            <a:pPr marL="1147763" lvl="3" indent="-342900">
              <a:buFont typeface="+mj-lt"/>
              <a:buAutoNum type="alphaLcParenR"/>
              <a:tabLst>
                <a:tab pos="855663" algn="l"/>
              </a:tabLst>
            </a:pPr>
            <a:r>
              <a:rPr lang="en-US" sz="1600" dirty="0" smtClean="0">
                <a:latin typeface="Trebuchet MS" panose="020B0603020202020204" pitchFamily="34" charset="0"/>
              </a:rPr>
              <a:t>Proportionate Set-Aside (Equity Services)</a:t>
            </a:r>
          </a:p>
          <a:p>
            <a:pPr marL="1147763" lvl="3" indent="-342900">
              <a:buFont typeface="+mj-lt"/>
              <a:buAutoNum type="alphaLcParenR"/>
              <a:tabLst>
                <a:tab pos="855663" algn="l"/>
              </a:tabLst>
            </a:pPr>
            <a:r>
              <a:rPr lang="en-US" sz="1600" dirty="0" smtClean="0">
                <a:latin typeface="Trebuchet MS" panose="020B0603020202020204" pitchFamily="34" charset="0"/>
              </a:rPr>
              <a:t>Comprehensive </a:t>
            </a:r>
            <a:r>
              <a:rPr lang="en-US" sz="1600" dirty="0">
                <a:latin typeface="Trebuchet MS" panose="020B0603020202020204" pitchFamily="34" charset="0"/>
              </a:rPr>
              <a:t>Coordinated Early Intervening Services (CCEIS) or Coordinated Early </a:t>
            </a:r>
            <a:r>
              <a:rPr lang="en-US" sz="1600" dirty="0" smtClean="0">
                <a:latin typeface="Trebuchet MS" panose="020B0603020202020204" pitchFamily="34" charset="0"/>
              </a:rPr>
              <a:t>Intervening Services (CEIS)</a:t>
            </a:r>
          </a:p>
          <a:p>
            <a:pPr marL="685800" lvl="1" indent="-228600">
              <a:buFont typeface="+mj-lt"/>
              <a:buAutoNum type="arabicParenR"/>
            </a:pPr>
            <a:endParaRPr lang="en-US" sz="1000" dirty="0" smtClean="0">
              <a:latin typeface="Trebuchet MS" panose="020B0603020202020204" pitchFamily="34" charset="0"/>
              <a:cs typeface="Times New Roman" panose="02020603050405020304" pitchFamily="18" charset="0"/>
            </a:endParaRPr>
          </a:p>
          <a:p>
            <a:pPr marL="800100" lvl="1" indent="-342900">
              <a:buFont typeface="+mj-lt"/>
              <a:buAutoNum type="arabicParenR"/>
            </a:pPr>
            <a:r>
              <a:rPr lang="en-US" sz="1600" dirty="0" smtClean="0">
                <a:latin typeface="Trebuchet MS" panose="020B0603020202020204" pitchFamily="34" charset="0"/>
                <a:cs typeface="Times New Roman" panose="02020603050405020304" pitchFamily="18" charset="0"/>
              </a:rPr>
              <a:t>Allowable use of IDEA funds and required VDOE/USED pre-approval for certain expenditures</a:t>
            </a:r>
            <a:endParaRPr lang="en-US" sz="1600" dirty="0">
              <a:latin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2615307632"/>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 y="0"/>
            <a:ext cx="9144001" cy="729816"/>
          </a:xfrm>
        </p:spPr>
        <p:txBody>
          <a:bodyPr rtlCol="0">
            <a:normAutofit/>
          </a:bodyPr>
          <a:lstStyle/>
          <a:p>
            <a:pPr>
              <a:defRPr/>
            </a:pPr>
            <a:r>
              <a:rPr sz="3600" b="1" dirty="0" smtClean="0">
                <a:solidFill>
                  <a:srgbClr val="FF0000"/>
                </a:solidFill>
                <a:latin typeface="Trebuchet MS" panose="020B0603020202020204" pitchFamily="34" charset="0"/>
              </a:rPr>
              <a:t>Use of Funds </a:t>
            </a:r>
            <a:r>
              <a:rPr sz="3600" b="1" dirty="0">
                <a:solidFill>
                  <a:srgbClr val="FF0000"/>
                </a:solidFill>
                <a:latin typeface="Trebuchet MS" panose="020B0603020202020204" pitchFamily="34" charset="0"/>
              </a:rPr>
              <a:t>(continued)</a:t>
            </a:r>
          </a:p>
        </p:txBody>
      </p:sp>
      <p:sp>
        <p:nvSpPr>
          <p:cNvPr id="24579" name="Content Placeholder 2"/>
          <p:cNvSpPr>
            <a:spLocks noGrp="1"/>
          </p:cNvSpPr>
          <p:nvPr>
            <p:ph idx="4294967295"/>
          </p:nvPr>
        </p:nvSpPr>
        <p:spPr>
          <a:xfrm>
            <a:off x="762000" y="933450"/>
            <a:ext cx="7772401" cy="3200400"/>
          </a:xfrm>
        </p:spPr>
        <p:txBody>
          <a:bodyPr rtlCol="0">
            <a:noAutofit/>
          </a:bodyPr>
          <a:lstStyle/>
          <a:p>
            <a:pPr marL="342900" indent="-342900">
              <a:spcBef>
                <a:spcPts val="600"/>
              </a:spcBef>
              <a:buClrTx/>
              <a:buFont typeface="Wingdings" panose="05000000000000000000" pitchFamily="2" charset="2"/>
              <a:buChar char="ü"/>
              <a:defRPr/>
            </a:pPr>
            <a:r>
              <a:rPr lang="en-US" sz="1800" dirty="0">
                <a:solidFill>
                  <a:schemeClr val="tx1"/>
                </a:solidFill>
                <a:latin typeface="Trebuchet MS" panose="020B0603020202020204" pitchFamily="34" charset="0"/>
              </a:rPr>
              <a:t>Out-of-state and out-of-country travel must be approved by the Virginia Department of Education in </a:t>
            </a:r>
            <a:r>
              <a:rPr lang="en-US" sz="1800" dirty="0" smtClean="0">
                <a:solidFill>
                  <a:schemeClr val="tx1"/>
                </a:solidFill>
                <a:latin typeface="Trebuchet MS" panose="020B0603020202020204" pitchFamily="34" charset="0"/>
              </a:rPr>
              <a:t>advance</a:t>
            </a:r>
            <a:endParaRPr lang="en-US" sz="1800" dirty="0">
              <a:solidFill>
                <a:schemeClr val="tx1"/>
              </a:solidFill>
              <a:latin typeface="Trebuchet MS" panose="020B0603020202020204" pitchFamily="34" charset="0"/>
            </a:endParaRPr>
          </a:p>
          <a:p>
            <a:pPr>
              <a:spcBef>
                <a:spcPts val="600"/>
              </a:spcBef>
              <a:buClrTx/>
              <a:defRPr/>
            </a:pPr>
            <a:endParaRPr lang="en-US" sz="800" dirty="0" smtClean="0">
              <a:solidFill>
                <a:schemeClr val="tx1"/>
              </a:solidFill>
              <a:latin typeface="Trebuchet MS" panose="020B0603020202020204" pitchFamily="34" charset="0"/>
            </a:endParaRPr>
          </a:p>
          <a:p>
            <a:pPr marL="342900" indent="-342900">
              <a:spcBef>
                <a:spcPts val="600"/>
              </a:spcBef>
              <a:buClrTx/>
              <a:buFont typeface="Wingdings" panose="05000000000000000000" pitchFamily="2" charset="2"/>
              <a:buChar char="ü"/>
              <a:defRPr/>
            </a:pPr>
            <a:r>
              <a:rPr lang="en-US" sz="1800" dirty="0" smtClean="0">
                <a:solidFill>
                  <a:schemeClr val="tx1"/>
                </a:solidFill>
                <a:latin typeface="Trebuchet MS" panose="020B0603020202020204" pitchFamily="34" charset="0"/>
              </a:rPr>
              <a:t>Travel </a:t>
            </a:r>
            <a:r>
              <a:rPr lang="en-US" sz="1800" dirty="0">
                <a:solidFill>
                  <a:schemeClr val="tx1"/>
                </a:solidFill>
                <a:latin typeface="Trebuchet MS" panose="020B0603020202020204" pitchFamily="34" charset="0"/>
              </a:rPr>
              <a:t>expenses (in-state and out-of-state) charged to federal grant awards may not exceed the maximum amounts permitted by Virginia state government travel </a:t>
            </a:r>
            <a:r>
              <a:rPr lang="en-US" sz="1800" dirty="0" smtClean="0">
                <a:solidFill>
                  <a:schemeClr val="tx1"/>
                </a:solidFill>
                <a:latin typeface="Trebuchet MS" panose="020B0603020202020204" pitchFamily="34" charset="0"/>
              </a:rPr>
              <a:t>regulations </a:t>
            </a:r>
            <a:r>
              <a:rPr lang="en-US" sz="1800" i="1" u="sng" dirty="0">
                <a:solidFill>
                  <a:schemeClr val="tx1"/>
                </a:solidFill>
                <a:latin typeface="Trebuchet MS" panose="020B0603020202020204" pitchFamily="34" charset="0"/>
                <a:hlinkClick r:id="rId2"/>
              </a:rPr>
              <a:t>http://</a:t>
            </a:r>
            <a:r>
              <a:rPr lang="en-US" sz="1800" i="1" u="sng" dirty="0" smtClean="0">
                <a:solidFill>
                  <a:schemeClr val="tx1"/>
                </a:solidFill>
                <a:latin typeface="Trebuchet MS" panose="020B0603020202020204" pitchFamily="34" charset="0"/>
                <a:hlinkClick r:id="rId2"/>
              </a:rPr>
              <a:t>www.doe.virginia.gov/boe/regulations/travel_regs/travel_regulations.pdf</a:t>
            </a:r>
            <a:endParaRPr lang="en-US" sz="1800" i="1" u="sng" dirty="0" smtClean="0">
              <a:solidFill>
                <a:schemeClr val="tx1"/>
              </a:solidFill>
              <a:latin typeface="Trebuchet MS" panose="020B0603020202020204" pitchFamily="34" charset="0"/>
            </a:endParaRPr>
          </a:p>
          <a:p>
            <a:pPr>
              <a:spcBef>
                <a:spcPts val="600"/>
              </a:spcBef>
              <a:buClrTx/>
              <a:defRPr/>
            </a:pPr>
            <a:endParaRPr lang="en-US" sz="900" i="1" u="sng" dirty="0">
              <a:solidFill>
                <a:schemeClr val="tx1"/>
              </a:solidFill>
              <a:latin typeface="Trebuchet MS" panose="020B0603020202020204" pitchFamily="34" charset="0"/>
            </a:endParaRPr>
          </a:p>
          <a:p>
            <a:pPr marL="342900" indent="-342900">
              <a:spcBef>
                <a:spcPts val="600"/>
              </a:spcBef>
              <a:buClrTx/>
              <a:buFont typeface="Wingdings" panose="05000000000000000000" pitchFamily="2" charset="2"/>
              <a:buChar char="ü"/>
              <a:defRPr/>
            </a:pPr>
            <a:r>
              <a:rPr lang="en-US" sz="1800" dirty="0">
                <a:solidFill>
                  <a:schemeClr val="tx1"/>
                </a:solidFill>
                <a:latin typeface="Trebuchet MS" panose="020B0603020202020204" pitchFamily="34" charset="0"/>
              </a:rPr>
              <a:t>Equipment items must be approved in advance by the Virginia Department of Education. Equipment is defined as any item costing $5,000.00 or </a:t>
            </a:r>
            <a:r>
              <a:rPr lang="en-US" sz="1800" dirty="0" smtClean="0">
                <a:solidFill>
                  <a:schemeClr val="tx1"/>
                </a:solidFill>
                <a:latin typeface="Trebuchet MS" panose="020B0603020202020204" pitchFamily="34" charset="0"/>
              </a:rPr>
              <a:t>more</a:t>
            </a:r>
            <a:endParaRPr lang="en-US" sz="18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435494093"/>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0"/>
          <a:ext cx="0" cy="0"/>
        </p:xfrm>
        <a:graphic>
          <a:graphicData uri="http://schemas.openxmlformats.org/drawingml/2006/table">
            <a:tbl>
              <a:tblPr firstRow="1" bandRow="1">
                <a:tableStyleId>{073A0DAA-6AF3-43AB-8588-CEC1D06C72B9}</a:tableStyleId>
              </a:tblPr>
              <a:tblGrid>
                <a:gridCol w="208280">
                  <a:extLst>
                    <a:ext uri="{9D8B030D-6E8A-4147-A177-3AD203B41FA5}">
                      <a16:colId xmlns:a16="http://schemas.microsoft.com/office/drawing/2014/main" val="1746813482"/>
                    </a:ext>
                  </a:extLst>
                </a:gridCol>
                <a:gridCol w="208280">
                  <a:extLst>
                    <a:ext uri="{9D8B030D-6E8A-4147-A177-3AD203B41FA5}">
                      <a16:colId xmlns:a16="http://schemas.microsoft.com/office/drawing/2014/main" val="553677930"/>
                    </a:ext>
                  </a:extLst>
                </a:gridCol>
                <a:gridCol w="208280">
                  <a:extLst>
                    <a:ext uri="{9D8B030D-6E8A-4147-A177-3AD203B41FA5}">
                      <a16:colId xmlns:a16="http://schemas.microsoft.com/office/drawing/2014/main" val="1161899063"/>
                    </a:ext>
                  </a:extLst>
                </a:gridCol>
                <a:gridCol w="208280">
                  <a:extLst>
                    <a:ext uri="{9D8B030D-6E8A-4147-A177-3AD203B41FA5}">
                      <a16:colId xmlns:a16="http://schemas.microsoft.com/office/drawing/2014/main" val="604621125"/>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0313197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315718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0417658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30315778"/>
                  </a:ext>
                </a:extLst>
              </a:tr>
            </a:tbl>
          </a:graphicData>
        </a:graphic>
      </p:graphicFrame>
      <p:sp>
        <p:nvSpPr>
          <p:cNvPr id="3" name="Title 2"/>
          <p:cNvSpPr>
            <a:spLocks noGrp="1"/>
          </p:cNvSpPr>
          <p:nvPr>
            <p:ph type="title"/>
          </p:nvPr>
        </p:nvSpPr>
        <p:spPr>
          <a:xfrm>
            <a:off x="-1" y="1"/>
            <a:ext cx="9144001" cy="247650"/>
          </a:xfrm>
        </p:spPr>
        <p:txBody>
          <a:bodyPr>
            <a:normAutofit fontScale="90000"/>
          </a:bodyPr>
          <a:lstStyle/>
          <a:p>
            <a:r>
              <a:rPr lang="en-US" sz="1800" b="1" dirty="0" smtClean="0">
                <a:solidFill>
                  <a:srgbClr val="FF0000"/>
                </a:solidFill>
                <a:latin typeface="Trebuchet MS" panose="020B0603020202020204" pitchFamily="34" charset="0"/>
              </a:rPr>
              <a:t>Fiscal Data Submission Chart At A Glance </a:t>
            </a:r>
            <a:endParaRPr lang="en-US" sz="1800" b="1" dirty="0">
              <a:solidFill>
                <a:srgbClr val="FF0000"/>
              </a:solidFill>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64911168"/>
              </p:ext>
            </p:extLst>
          </p:nvPr>
        </p:nvGraphicFramePr>
        <p:xfrm>
          <a:off x="-9527" y="247651"/>
          <a:ext cx="9142415" cy="4937760"/>
        </p:xfrm>
        <a:graphic>
          <a:graphicData uri="http://schemas.openxmlformats.org/drawingml/2006/table">
            <a:tbl>
              <a:tblPr firstRow="1" bandRow="1">
                <a:tableStyleId>{93296810-A885-4BE3-A3E7-6D5BEEA58F35}</a:tableStyleId>
              </a:tblPr>
              <a:tblGrid>
                <a:gridCol w="1076327">
                  <a:extLst>
                    <a:ext uri="{9D8B030D-6E8A-4147-A177-3AD203B41FA5}">
                      <a16:colId xmlns:a16="http://schemas.microsoft.com/office/drawing/2014/main" val="2059408817"/>
                    </a:ext>
                  </a:extLst>
                </a:gridCol>
                <a:gridCol w="1219200">
                  <a:extLst>
                    <a:ext uri="{9D8B030D-6E8A-4147-A177-3AD203B41FA5}">
                      <a16:colId xmlns:a16="http://schemas.microsoft.com/office/drawing/2014/main" val="3486894335"/>
                    </a:ext>
                  </a:extLst>
                </a:gridCol>
                <a:gridCol w="1714500">
                  <a:extLst>
                    <a:ext uri="{9D8B030D-6E8A-4147-A177-3AD203B41FA5}">
                      <a16:colId xmlns:a16="http://schemas.microsoft.com/office/drawing/2014/main" val="2640460570"/>
                    </a:ext>
                  </a:extLst>
                </a:gridCol>
                <a:gridCol w="2476500">
                  <a:extLst>
                    <a:ext uri="{9D8B030D-6E8A-4147-A177-3AD203B41FA5}">
                      <a16:colId xmlns:a16="http://schemas.microsoft.com/office/drawing/2014/main" val="3100636688"/>
                    </a:ext>
                  </a:extLst>
                </a:gridCol>
                <a:gridCol w="2655888">
                  <a:extLst>
                    <a:ext uri="{9D8B030D-6E8A-4147-A177-3AD203B41FA5}">
                      <a16:colId xmlns:a16="http://schemas.microsoft.com/office/drawing/2014/main" val="195378317"/>
                    </a:ext>
                  </a:extLst>
                </a:gridCol>
              </a:tblGrid>
              <a:tr h="633727">
                <a:tc>
                  <a:txBody>
                    <a:bodyPr/>
                    <a:lstStyle/>
                    <a:p>
                      <a:r>
                        <a:rPr lang="en-US" sz="1200" dirty="0" smtClean="0">
                          <a:latin typeface="Trebuchet MS" panose="020B0603020202020204" pitchFamily="34" charset="0"/>
                        </a:rPr>
                        <a:t>Fiscal Data</a:t>
                      </a:r>
                      <a:endParaRPr lang="en-US" sz="1200" dirty="0">
                        <a:latin typeface="Trebuchet MS" panose="020B0603020202020204" pitchFamily="34" charset="0"/>
                      </a:endParaRPr>
                    </a:p>
                  </a:txBody>
                  <a:tcPr/>
                </a:tc>
                <a:tc>
                  <a:txBody>
                    <a:bodyPr/>
                    <a:lstStyle/>
                    <a:p>
                      <a:r>
                        <a:rPr lang="en-US" sz="1200" baseline="0" dirty="0" smtClean="0">
                          <a:latin typeface="Trebuchet MS" panose="020B0603020202020204" pitchFamily="34" charset="0"/>
                        </a:rPr>
                        <a:t>Data collection window opens</a:t>
                      </a:r>
                      <a:endParaRPr lang="en-US" sz="1200" dirty="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rebuchet MS" panose="020B0603020202020204" pitchFamily="34" charset="0"/>
                        </a:rPr>
                        <a:t>When is it due</a:t>
                      </a:r>
                    </a:p>
                  </a:txBody>
                  <a:tcPr/>
                </a:tc>
                <a:tc>
                  <a:txBody>
                    <a:bodyPr/>
                    <a:lstStyle/>
                    <a:p>
                      <a:r>
                        <a:rPr lang="en-US" sz="1200" dirty="0" smtClean="0">
                          <a:latin typeface="Trebuchet MS" panose="020B0603020202020204" pitchFamily="34" charset="0"/>
                        </a:rPr>
                        <a:t>Is this data</a:t>
                      </a:r>
                      <a:r>
                        <a:rPr lang="en-US" sz="1200" baseline="0" dirty="0" smtClean="0">
                          <a:latin typeface="Trebuchet MS" panose="020B0603020202020204" pitchFamily="34" charset="0"/>
                        </a:rPr>
                        <a:t> used in developing the</a:t>
                      </a:r>
                      <a:r>
                        <a:rPr lang="en-US" sz="1200" dirty="0" smtClean="0">
                          <a:latin typeface="Trebuchet MS" panose="020B0603020202020204" pitchFamily="34" charset="0"/>
                        </a:rPr>
                        <a:t> Annual Plan Application</a:t>
                      </a:r>
                      <a:r>
                        <a:rPr lang="en-US" sz="1200" baseline="0" dirty="0" smtClean="0">
                          <a:latin typeface="Trebuchet MS" panose="020B0603020202020204" pitchFamily="34" charset="0"/>
                        </a:rPr>
                        <a:t> </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Is</a:t>
                      </a:r>
                      <a:r>
                        <a:rPr lang="en-US" sz="1200" baseline="0" dirty="0" smtClean="0">
                          <a:latin typeface="Trebuchet MS" panose="020B0603020202020204" pitchFamily="34" charset="0"/>
                        </a:rPr>
                        <a:t> there additional information needed  after the Annual Plan Application is approved</a:t>
                      </a:r>
                      <a:endParaRPr lang="en-US" sz="1200" dirty="0">
                        <a:latin typeface="Trebuchet MS" panose="020B0603020202020204" pitchFamily="34" charset="0"/>
                      </a:endParaRPr>
                    </a:p>
                  </a:txBody>
                  <a:tcPr/>
                </a:tc>
                <a:extLst>
                  <a:ext uri="{0D108BD9-81ED-4DB2-BD59-A6C34878D82A}">
                    <a16:rowId xmlns:a16="http://schemas.microsoft.com/office/drawing/2014/main" val="1843298623"/>
                  </a:ext>
                </a:extLst>
              </a:tr>
              <a:tr h="626272">
                <a:tc>
                  <a:txBody>
                    <a:bodyPr/>
                    <a:lstStyle/>
                    <a:p>
                      <a:r>
                        <a:rPr lang="en-US" sz="1200" dirty="0" smtClean="0">
                          <a:latin typeface="Trebuchet MS" panose="020B0603020202020204" pitchFamily="34" charset="0"/>
                        </a:rPr>
                        <a:t>IDEA Application/Annual</a:t>
                      </a:r>
                      <a:r>
                        <a:rPr lang="en-US" sz="1200" baseline="0" dirty="0" smtClean="0">
                          <a:latin typeface="Trebuchet MS" panose="020B0603020202020204" pitchFamily="34" charset="0"/>
                        </a:rPr>
                        <a:t> Plan </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January</a:t>
                      </a:r>
                      <a:r>
                        <a:rPr lang="en-US" sz="1200" baseline="0" dirty="0" smtClean="0">
                          <a:latin typeface="Trebuchet MS" panose="020B0603020202020204" pitchFamily="34" charset="0"/>
                        </a:rPr>
                        <a:t> – Upload Application</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May</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The</a:t>
                      </a:r>
                      <a:r>
                        <a:rPr lang="en-US" sz="1200" baseline="0" dirty="0" smtClean="0">
                          <a:latin typeface="Trebuchet MS" panose="020B0603020202020204" pitchFamily="34" charset="0"/>
                        </a:rPr>
                        <a:t> annual plan includes sections of the majority of the data reports below</a:t>
                      </a:r>
                      <a:endParaRPr lang="en-US" sz="1200" dirty="0">
                        <a:latin typeface="Trebuchet MS" panose="020B0603020202020204" pitchFamily="34" charset="0"/>
                      </a:endParaRPr>
                    </a:p>
                  </a:txBody>
                  <a:tcPr/>
                </a:tc>
                <a:tc>
                  <a:txBody>
                    <a:bodyPr/>
                    <a:lstStyle/>
                    <a:p>
                      <a:r>
                        <a:rPr lang="en-US" sz="1200" baseline="0" dirty="0" smtClean="0">
                          <a:latin typeface="Trebuchet MS" panose="020B0603020202020204" pitchFamily="34" charset="0"/>
                        </a:rPr>
                        <a:t>Maybe, changes may be made through a budget amendment and an email to the FAB Office</a:t>
                      </a:r>
                      <a:endParaRPr lang="en-US" sz="1200" dirty="0">
                        <a:latin typeface="Trebuchet MS" panose="020B0603020202020204" pitchFamily="34" charset="0"/>
                      </a:endParaRPr>
                    </a:p>
                  </a:txBody>
                  <a:tcPr/>
                </a:tc>
                <a:extLst>
                  <a:ext uri="{0D108BD9-81ED-4DB2-BD59-A6C34878D82A}">
                    <a16:rowId xmlns:a16="http://schemas.microsoft.com/office/drawing/2014/main" val="2589233218"/>
                  </a:ext>
                </a:extLst>
              </a:tr>
              <a:tr h="447337">
                <a:tc>
                  <a:txBody>
                    <a:bodyPr/>
                    <a:lstStyle/>
                    <a:p>
                      <a:r>
                        <a:rPr lang="en-US" sz="1200" dirty="0" smtClean="0">
                          <a:latin typeface="Trebuchet MS" panose="020B0603020202020204" pitchFamily="34" charset="0"/>
                        </a:rPr>
                        <a:t>Excess</a:t>
                      </a:r>
                      <a:r>
                        <a:rPr lang="en-US" sz="1200" baseline="0" dirty="0" smtClean="0">
                          <a:latin typeface="Trebuchet MS" panose="020B0603020202020204" pitchFamily="34" charset="0"/>
                        </a:rPr>
                        <a:t> Cost </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April </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May</a:t>
                      </a:r>
                      <a:endParaRPr lang="en-US" sz="1200" dirty="0">
                        <a:latin typeface="Trebuchet MS" panose="020B0603020202020204" pitchFamily="34" charset="0"/>
                      </a:endParaRPr>
                    </a:p>
                  </a:txBody>
                  <a:tcPr/>
                </a:tc>
                <a:tc>
                  <a:txBody>
                    <a:bodyPr/>
                    <a:lstStyle/>
                    <a:p>
                      <a:r>
                        <a:rPr lang="en-US" sz="1200" baseline="0" dirty="0" smtClean="0">
                          <a:latin typeface="Trebuchet MS" panose="020B0603020202020204" pitchFamily="34" charset="0"/>
                        </a:rPr>
                        <a:t>It is submitted at the same time as the annual plan application </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No, must be submitted and approved to receive funding.</a:t>
                      </a:r>
                      <a:endParaRPr lang="en-US" sz="1200" dirty="0">
                        <a:latin typeface="Trebuchet MS" panose="020B0603020202020204" pitchFamily="34" charset="0"/>
                      </a:endParaRPr>
                    </a:p>
                  </a:txBody>
                  <a:tcPr/>
                </a:tc>
                <a:extLst>
                  <a:ext uri="{0D108BD9-81ED-4DB2-BD59-A6C34878D82A}">
                    <a16:rowId xmlns:a16="http://schemas.microsoft.com/office/drawing/2014/main" val="471269587"/>
                  </a:ext>
                </a:extLst>
              </a:tr>
              <a:tr h="447337">
                <a:tc>
                  <a:txBody>
                    <a:bodyPr/>
                    <a:lstStyle/>
                    <a:p>
                      <a:r>
                        <a:rPr lang="en-US" sz="1200" dirty="0" smtClean="0">
                          <a:latin typeface="Trebuchet MS" panose="020B0603020202020204" pitchFamily="34" charset="0"/>
                        </a:rPr>
                        <a:t>MOE</a:t>
                      </a:r>
                      <a:r>
                        <a:rPr lang="en-US" sz="1200" baseline="0" dirty="0" smtClean="0">
                          <a:latin typeface="Trebuchet MS" panose="020B0603020202020204" pitchFamily="34" charset="0"/>
                        </a:rPr>
                        <a:t> </a:t>
                      </a:r>
                    </a:p>
                    <a:p>
                      <a:r>
                        <a:rPr lang="en-US" sz="1200" dirty="0" smtClean="0">
                          <a:latin typeface="Trebuchet MS" panose="020B0603020202020204" pitchFamily="34" charset="0"/>
                        </a:rPr>
                        <a:t>Compliance</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December</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January</a:t>
                      </a:r>
                      <a:r>
                        <a:rPr lang="en-US" sz="1200" baseline="0" dirty="0" smtClean="0">
                          <a:latin typeface="Trebuchet MS" panose="020B0603020202020204" pitchFamily="34" charset="0"/>
                        </a:rPr>
                        <a:t> </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Yes,</a:t>
                      </a:r>
                      <a:r>
                        <a:rPr lang="en-US" sz="1200" baseline="0" dirty="0" smtClean="0">
                          <a:latin typeface="Trebuchet MS" panose="020B0603020202020204" pitchFamily="34" charset="0"/>
                        </a:rPr>
                        <a:t> the data is used to develop the budget to meet MOE eligibility </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No, but monitoring of expenditures is required</a:t>
                      </a:r>
                      <a:endParaRPr lang="en-US" sz="1200" dirty="0">
                        <a:latin typeface="Trebuchet MS" panose="020B0603020202020204" pitchFamily="34" charset="0"/>
                      </a:endParaRPr>
                    </a:p>
                  </a:txBody>
                  <a:tcPr/>
                </a:tc>
                <a:extLst>
                  <a:ext uri="{0D108BD9-81ED-4DB2-BD59-A6C34878D82A}">
                    <a16:rowId xmlns:a16="http://schemas.microsoft.com/office/drawing/2014/main" val="778887407"/>
                  </a:ext>
                </a:extLst>
              </a:tr>
              <a:tr h="626272">
                <a:tc>
                  <a:txBody>
                    <a:bodyPr/>
                    <a:lstStyle/>
                    <a:p>
                      <a:r>
                        <a:rPr lang="en-US" sz="1200" dirty="0" smtClean="0">
                          <a:latin typeface="Trebuchet MS" panose="020B0603020202020204" pitchFamily="34" charset="0"/>
                        </a:rPr>
                        <a:t>MOE</a:t>
                      </a:r>
                    </a:p>
                    <a:p>
                      <a:r>
                        <a:rPr lang="en-US" sz="1200" dirty="0" smtClean="0">
                          <a:latin typeface="Trebuchet MS" panose="020B0603020202020204" pitchFamily="34" charset="0"/>
                        </a:rPr>
                        <a:t>Eligibility</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January</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May</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Yes, the</a:t>
                      </a:r>
                      <a:r>
                        <a:rPr lang="en-US" sz="1200" baseline="0" dirty="0" smtClean="0">
                          <a:latin typeface="Trebuchet MS" panose="020B0603020202020204" pitchFamily="34" charset="0"/>
                        </a:rPr>
                        <a:t> budget must meet or exceed the compliance amount submitted in January </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No, but collaboration on SPED budgeting</a:t>
                      </a:r>
                      <a:r>
                        <a:rPr lang="en-US" sz="1200" baseline="0" dirty="0" smtClean="0">
                          <a:latin typeface="Trebuchet MS" panose="020B0603020202020204" pitchFamily="34" charset="0"/>
                        </a:rPr>
                        <a:t> is necessary</a:t>
                      </a:r>
                      <a:endParaRPr lang="en-US" sz="1200" dirty="0">
                        <a:latin typeface="Trebuchet MS" panose="020B0603020202020204" pitchFamily="34" charset="0"/>
                      </a:endParaRPr>
                    </a:p>
                  </a:txBody>
                  <a:tcPr/>
                </a:tc>
                <a:extLst>
                  <a:ext uri="{0D108BD9-81ED-4DB2-BD59-A6C34878D82A}">
                    <a16:rowId xmlns:a16="http://schemas.microsoft.com/office/drawing/2014/main" val="1729691828"/>
                  </a:ext>
                </a:extLst>
              </a:tr>
              <a:tr h="447337">
                <a:tc>
                  <a:txBody>
                    <a:bodyPr/>
                    <a:lstStyle/>
                    <a:p>
                      <a:r>
                        <a:rPr lang="en-US" sz="1200" dirty="0" smtClean="0">
                          <a:latin typeface="Trebuchet MS" panose="020B0603020202020204" pitchFamily="34" charset="0"/>
                        </a:rPr>
                        <a:t>Proportionate Set-Aside </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October</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November</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Yes,</a:t>
                      </a:r>
                      <a:r>
                        <a:rPr lang="en-US" sz="1200" baseline="0" dirty="0" smtClean="0">
                          <a:latin typeface="Trebuchet MS" panose="020B0603020202020204" pitchFamily="34" charset="0"/>
                        </a:rPr>
                        <a:t> the data is used to develop the budget</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Yes</a:t>
                      </a:r>
                      <a:r>
                        <a:rPr lang="en-US" sz="1200" baseline="0" dirty="0" smtClean="0">
                          <a:latin typeface="Trebuchet MS" panose="020B0603020202020204" pitchFamily="34" charset="0"/>
                        </a:rPr>
                        <a:t> – to determine if budget changes are needed</a:t>
                      </a:r>
                      <a:endParaRPr lang="en-US" sz="1200" dirty="0">
                        <a:latin typeface="Trebuchet MS" panose="020B0603020202020204" pitchFamily="34" charset="0"/>
                      </a:endParaRPr>
                    </a:p>
                  </a:txBody>
                  <a:tcPr/>
                </a:tc>
                <a:extLst>
                  <a:ext uri="{0D108BD9-81ED-4DB2-BD59-A6C34878D82A}">
                    <a16:rowId xmlns:a16="http://schemas.microsoft.com/office/drawing/2014/main" val="514871884"/>
                  </a:ext>
                </a:extLst>
              </a:tr>
              <a:tr h="601979">
                <a:tc>
                  <a:txBody>
                    <a:bodyPr/>
                    <a:lstStyle/>
                    <a:p>
                      <a:r>
                        <a:rPr lang="en-US" sz="1200" dirty="0" smtClean="0">
                          <a:latin typeface="Trebuchet MS" panose="020B0603020202020204" pitchFamily="34" charset="0"/>
                        </a:rPr>
                        <a:t>CEIS</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None</a:t>
                      </a:r>
                      <a:endParaRPr lang="en-US" sz="1200" dirty="0">
                        <a:latin typeface="Trebuchet MS" panose="020B0603020202020204" pitchFamily="34" charset="0"/>
                      </a:endParaRPr>
                    </a:p>
                  </a:txBody>
                  <a:tcPr/>
                </a:tc>
                <a:tc>
                  <a:txBody>
                    <a:bodyPr/>
                    <a:lstStyle/>
                    <a:p>
                      <a:r>
                        <a:rPr lang="en-US" sz="1200" baseline="0" dirty="0" smtClean="0">
                          <a:latin typeface="Trebuchet MS" panose="020B0603020202020204" pitchFamily="34" charset="0"/>
                        </a:rPr>
                        <a:t>May – Budget is submitted in  Annual  Application</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Yes, if the division voluntarily</a:t>
                      </a:r>
                      <a:r>
                        <a:rPr lang="en-US" sz="1200" baseline="0" dirty="0" smtClean="0">
                          <a:latin typeface="Trebuchet MS" panose="020B0603020202020204" pitchFamily="34" charset="0"/>
                        </a:rPr>
                        <a:t> elects to use up to 15% of the allocation</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Yes – A specific plan</a:t>
                      </a:r>
                      <a:endParaRPr lang="en-US" sz="1200" dirty="0">
                        <a:latin typeface="Trebuchet MS" panose="020B0603020202020204" pitchFamily="34" charset="0"/>
                      </a:endParaRPr>
                    </a:p>
                  </a:txBody>
                  <a:tcPr/>
                </a:tc>
                <a:extLst>
                  <a:ext uri="{0D108BD9-81ED-4DB2-BD59-A6C34878D82A}">
                    <a16:rowId xmlns:a16="http://schemas.microsoft.com/office/drawing/2014/main" val="1024579082"/>
                  </a:ext>
                </a:extLst>
              </a:tr>
              <a:tr h="805207">
                <a:tc>
                  <a:txBody>
                    <a:bodyPr/>
                    <a:lstStyle/>
                    <a:p>
                      <a:r>
                        <a:rPr lang="en-US" sz="1200" dirty="0" err="1" smtClean="0">
                          <a:latin typeface="Trebuchet MS" panose="020B0603020202020204" pitchFamily="34" charset="0"/>
                        </a:rPr>
                        <a:t>Comprehen-sive</a:t>
                      </a:r>
                      <a:r>
                        <a:rPr lang="en-US" sz="1200" dirty="0" smtClean="0">
                          <a:latin typeface="Trebuchet MS" panose="020B0603020202020204" pitchFamily="34" charset="0"/>
                        </a:rPr>
                        <a:t> CEIS</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Data calculation</a:t>
                      </a:r>
                      <a:r>
                        <a:rPr lang="en-US" sz="1200" baseline="0" dirty="0" smtClean="0">
                          <a:latin typeface="Trebuchet MS" panose="020B0603020202020204" pitchFamily="34" charset="0"/>
                        </a:rPr>
                        <a:t> is completed by SEPI</a:t>
                      </a:r>
                      <a:endParaRPr lang="en-US" sz="1200" dirty="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rebuchet MS" panose="020B0603020202020204" pitchFamily="34" charset="0"/>
                        </a:rPr>
                        <a:t>October -</a:t>
                      </a:r>
                      <a:endParaRPr lang="en-US" sz="1200" dirty="0" smtClean="0">
                        <a:latin typeface="Trebuchet MS" panose="020B0603020202020204" pitchFamily="34" charset="0"/>
                      </a:endParaRPr>
                    </a:p>
                    <a:p>
                      <a:r>
                        <a:rPr lang="en-US" sz="1200" dirty="0" smtClean="0">
                          <a:latin typeface="Trebuchet MS" panose="020B0603020202020204" pitchFamily="34" charset="0"/>
                        </a:rPr>
                        <a:t>SEPI provides information to LEAs</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Yes</a:t>
                      </a:r>
                      <a:r>
                        <a:rPr lang="en-US" sz="1200" baseline="0" dirty="0" smtClean="0">
                          <a:latin typeface="Trebuchet MS" panose="020B0603020202020204" pitchFamily="34" charset="0"/>
                        </a:rPr>
                        <a:t> – 15% of allocation must be budgeted for CCEIS</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Yes – A</a:t>
                      </a:r>
                      <a:r>
                        <a:rPr lang="en-US" sz="1200" baseline="0" dirty="0" smtClean="0">
                          <a:latin typeface="Trebuchet MS" panose="020B0603020202020204" pitchFamily="34" charset="0"/>
                        </a:rPr>
                        <a:t> specific plan is developed for the use of the 15% and submitted to </a:t>
                      </a:r>
                      <a:endParaRPr lang="en-US" sz="1200" dirty="0">
                        <a:latin typeface="Trebuchet MS" panose="020B0603020202020204" pitchFamily="34" charset="0"/>
                      </a:endParaRPr>
                    </a:p>
                  </a:txBody>
                  <a:tcPr/>
                </a:tc>
                <a:extLst>
                  <a:ext uri="{0D108BD9-81ED-4DB2-BD59-A6C34878D82A}">
                    <a16:rowId xmlns:a16="http://schemas.microsoft.com/office/drawing/2014/main" val="240116265"/>
                  </a:ext>
                </a:extLst>
              </a:tr>
            </a:tbl>
          </a:graphicData>
        </a:graphic>
      </p:graphicFrame>
    </p:spTree>
    <p:extLst>
      <p:ext uri="{BB962C8B-B14F-4D97-AF65-F5344CB8AC3E}">
        <p14:creationId xmlns:p14="http://schemas.microsoft.com/office/powerpoint/2010/main" val="1901386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1088571"/>
          </a:xfrm>
        </p:spPr>
        <p:txBody>
          <a:bodyPr>
            <a:normAutofit fontScale="90000"/>
          </a:bodyPr>
          <a:lstStyle/>
          <a:p>
            <a:pPr algn="l"/>
            <a:r>
              <a:rPr lang="en-US" sz="3600" b="1" dirty="0" smtClean="0">
                <a:solidFill>
                  <a:srgbClr val="0EC7F2"/>
                </a:solidFill>
                <a:latin typeface="Trebuchet MS" panose="020B0603020202020204" pitchFamily="34" charset="0"/>
              </a:rPr>
              <a:t>SECTION FOUR – IDEA FISCAL DATA REPORTING REQUIREMENTS</a:t>
            </a:r>
            <a:endParaRPr lang="en-US" sz="3600" b="1" dirty="0">
              <a:solidFill>
                <a:srgbClr val="0EC7F2"/>
              </a:solidFill>
              <a:latin typeface="Trebuchet MS" panose="020B0603020202020204" pitchFamily="34" charset="0"/>
            </a:endParaRPr>
          </a:p>
        </p:txBody>
      </p:sp>
      <p:sp>
        <p:nvSpPr>
          <p:cNvPr id="3" name="TextBox 2"/>
          <p:cNvSpPr txBox="1"/>
          <p:nvPr/>
        </p:nvSpPr>
        <p:spPr>
          <a:xfrm>
            <a:off x="152400" y="1176656"/>
            <a:ext cx="5372100" cy="3139321"/>
          </a:xfrm>
          <a:prstGeom prst="rect">
            <a:avLst/>
          </a:prstGeom>
          <a:noFill/>
        </p:spPr>
        <p:txBody>
          <a:bodyPr wrap="square" rtlCol="0">
            <a:spAutoFit/>
          </a:bodyPr>
          <a:lstStyle/>
          <a:p>
            <a:pPr marL="742950" lvl="1" indent="-285750">
              <a:buFont typeface="Wingdings" panose="05000000000000000000" pitchFamily="2" charset="2"/>
              <a:buChar char="ü"/>
            </a:pPr>
            <a:r>
              <a:rPr lang="en-US" dirty="0" smtClean="0">
                <a:latin typeface="Trebuchet MS" panose="020B0603020202020204" pitchFamily="34" charset="0"/>
              </a:rPr>
              <a:t>Maintenance </a:t>
            </a:r>
            <a:r>
              <a:rPr lang="en-US" dirty="0">
                <a:latin typeface="Trebuchet MS" panose="020B0603020202020204" pitchFamily="34" charset="0"/>
              </a:rPr>
              <a:t>of Effort - MOE (Eligibility and Compliance</a:t>
            </a:r>
            <a:r>
              <a:rPr lang="en-US" dirty="0" smtClean="0">
                <a:latin typeface="Trebuchet MS" panose="020B0603020202020204" pitchFamily="34" charset="0"/>
              </a:rPr>
              <a:t>)</a:t>
            </a:r>
          </a:p>
          <a:p>
            <a:pPr marL="742950" lvl="1" indent="-285750">
              <a:buFont typeface="Wingdings" panose="05000000000000000000" pitchFamily="2" charset="2"/>
              <a:buChar char="ü"/>
            </a:pPr>
            <a:endParaRPr lang="en-US" dirty="0">
              <a:latin typeface="Trebuchet MS" panose="020B0603020202020204" pitchFamily="34" charset="0"/>
            </a:endParaRPr>
          </a:p>
          <a:p>
            <a:pPr marL="742950" lvl="1" indent="-285750">
              <a:buFont typeface="Wingdings" panose="05000000000000000000" pitchFamily="2" charset="2"/>
              <a:buChar char="ü"/>
            </a:pPr>
            <a:r>
              <a:rPr lang="en-US" dirty="0" smtClean="0">
                <a:latin typeface="Trebuchet MS" panose="020B0603020202020204" pitchFamily="34" charset="0"/>
              </a:rPr>
              <a:t>Excess Cost </a:t>
            </a:r>
          </a:p>
          <a:p>
            <a:pPr marL="742950" lvl="1" indent="-285750">
              <a:buFont typeface="Wingdings" panose="05000000000000000000" pitchFamily="2" charset="2"/>
              <a:buChar char="ü"/>
            </a:pPr>
            <a:endParaRPr lang="en-US" dirty="0">
              <a:latin typeface="Trebuchet MS" panose="020B0603020202020204" pitchFamily="34" charset="0"/>
            </a:endParaRPr>
          </a:p>
          <a:p>
            <a:pPr marL="742950" lvl="1" indent="-285750">
              <a:buFont typeface="Wingdings" panose="05000000000000000000" pitchFamily="2" charset="2"/>
              <a:buChar char="ü"/>
            </a:pPr>
            <a:r>
              <a:rPr lang="en-US" dirty="0" smtClean="0">
                <a:latin typeface="Trebuchet MS" panose="020B0603020202020204" pitchFamily="34" charset="0"/>
              </a:rPr>
              <a:t>Proportionate Set-Aside/Equitable Services </a:t>
            </a:r>
          </a:p>
          <a:p>
            <a:pPr marL="742950" lvl="1" indent="-285750">
              <a:buFont typeface="Wingdings" panose="05000000000000000000" pitchFamily="2" charset="2"/>
              <a:buChar char="ü"/>
            </a:pPr>
            <a:endParaRPr lang="en-US" dirty="0">
              <a:latin typeface="Trebuchet MS" panose="020B0603020202020204" pitchFamily="34" charset="0"/>
            </a:endParaRPr>
          </a:p>
          <a:p>
            <a:pPr marL="742950" lvl="1" indent="-285750">
              <a:buFont typeface="Wingdings" panose="05000000000000000000" pitchFamily="2" charset="2"/>
              <a:buChar char="ü"/>
            </a:pPr>
            <a:r>
              <a:rPr lang="en-US" dirty="0" smtClean="0">
                <a:latin typeface="Trebuchet MS" panose="020B0603020202020204" pitchFamily="34" charset="0"/>
              </a:rPr>
              <a:t>Comprehensive Coordinated Early Intervening Services (CCEIS) or Coordinated Early Intervening Services (CEIS)</a:t>
            </a:r>
            <a:endParaRPr lang="en-US" dirty="0"/>
          </a:p>
        </p:txBody>
      </p:sp>
      <p:pic>
        <p:nvPicPr>
          <p:cNvPr id="4" name="Picture 3" descr="Accounting and Bookkeeping. Tiny Accountant Characters at Huge Clip Board Filling Bookkeeping Data, Graphs and Charts Accounting and Bookkeeping. Tiny Accountant Characters at Huge Clip Board Filling Bookkeeping Data, Graphs and Charts Counting Money Refund. Financial Consulting. Cartoon People Vector Illustration money stock illustrations"/>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1423402"/>
            <a:ext cx="2921386" cy="26508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272012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B5B08-E7CD-4BF3-A327-1D50B6792A50}"/>
              </a:ext>
            </a:extLst>
          </p:cNvPr>
          <p:cNvSpPr>
            <a:spLocks noGrp="1"/>
          </p:cNvSpPr>
          <p:nvPr>
            <p:ph type="ctrTitle" idx="4294967295"/>
          </p:nvPr>
        </p:nvSpPr>
        <p:spPr>
          <a:xfrm>
            <a:off x="0" y="0"/>
            <a:ext cx="9144000" cy="843534"/>
          </a:xfrm>
        </p:spPr>
        <p:txBody>
          <a:bodyPr>
            <a:normAutofit/>
          </a:bodyPr>
          <a:lstStyle/>
          <a:p>
            <a:r>
              <a:rPr lang="en-US" sz="2700" b="1" dirty="0">
                <a:solidFill>
                  <a:srgbClr val="FF0000"/>
                </a:solidFill>
                <a:latin typeface="Trebuchet MS" panose="020B0603020202020204" pitchFamily="34" charset="0"/>
              </a:rPr>
              <a:t>Maintenance of Effort:  Why Is It Required and What Does It Mean?</a:t>
            </a:r>
          </a:p>
        </p:txBody>
      </p:sp>
      <p:sp>
        <p:nvSpPr>
          <p:cNvPr id="4" name="Content Placeholder 3">
            <a:extLst>
              <a:ext uri="{FF2B5EF4-FFF2-40B4-BE49-F238E27FC236}">
                <a16:creationId xmlns:a16="http://schemas.microsoft.com/office/drawing/2014/main" id="{3E214F78-2907-42AB-8C85-E8741F64220A}"/>
              </a:ext>
            </a:extLst>
          </p:cNvPr>
          <p:cNvSpPr>
            <a:spLocks noGrp="1"/>
          </p:cNvSpPr>
          <p:nvPr>
            <p:ph sz="half" idx="4294967295"/>
          </p:nvPr>
        </p:nvSpPr>
        <p:spPr>
          <a:xfrm>
            <a:off x="501650" y="1049176"/>
            <a:ext cx="8140700" cy="2743200"/>
          </a:xfrm>
          <a:prstGeom prst="rect">
            <a:avLst/>
          </a:prstGeom>
        </p:spPr>
        <p:txBody>
          <a:bodyPr/>
          <a:lstStyle/>
          <a:p>
            <a:pPr marL="257175" indent="-257175">
              <a:buClrTx/>
              <a:buFont typeface="Arial" panose="020B0604020202020204" pitchFamily="34" charset="0"/>
              <a:buChar char="•"/>
            </a:pPr>
            <a:r>
              <a:rPr lang="en-US" sz="1500" dirty="0">
                <a:solidFill>
                  <a:schemeClr val="tx2"/>
                </a:solidFill>
                <a:latin typeface="Trebuchet MS" panose="020B0603020202020204" pitchFamily="34" charset="0"/>
              </a:rPr>
              <a:t>MOE is required to ensure that LEAs do not replace state/local </a:t>
            </a:r>
            <a:r>
              <a:rPr lang="en-US" sz="1500" dirty="0" smtClean="0">
                <a:solidFill>
                  <a:schemeClr val="tx2"/>
                </a:solidFill>
                <a:latin typeface="Trebuchet MS" panose="020B0603020202020204" pitchFamily="34" charset="0"/>
              </a:rPr>
              <a:t>dollars </a:t>
            </a:r>
            <a:r>
              <a:rPr lang="en-US" sz="1500" dirty="0">
                <a:solidFill>
                  <a:schemeClr val="tx2"/>
                </a:solidFill>
                <a:latin typeface="Trebuchet MS" panose="020B0603020202020204" pitchFamily="34" charset="0"/>
              </a:rPr>
              <a:t>with federal funds.</a:t>
            </a:r>
          </a:p>
          <a:p>
            <a:pPr marL="257175" indent="-257175">
              <a:buClrTx/>
              <a:buFont typeface="Arial" panose="020B0604020202020204" pitchFamily="34" charset="0"/>
              <a:buChar char="•"/>
            </a:pPr>
            <a:r>
              <a:rPr lang="en-US" sz="1500" dirty="0">
                <a:solidFill>
                  <a:schemeClr val="tx2"/>
                </a:solidFill>
                <a:latin typeface="Trebuchet MS" panose="020B0603020202020204" pitchFamily="34" charset="0"/>
              </a:rPr>
              <a:t>MOE means that, in each year for the education of children with disabilities, an LEA:</a:t>
            </a:r>
          </a:p>
          <a:p>
            <a:pPr marL="857250" lvl="1" indent="-342900">
              <a:buClrTx/>
              <a:buFont typeface="+mj-lt"/>
              <a:buAutoNum type="arabicPeriod"/>
            </a:pPr>
            <a:r>
              <a:rPr lang="en-US" sz="1500" dirty="0">
                <a:solidFill>
                  <a:schemeClr val="tx2"/>
                </a:solidFill>
                <a:latin typeface="Trebuchet MS" panose="020B0603020202020204" pitchFamily="34" charset="0"/>
              </a:rPr>
              <a:t>Budgets state and local dollars for at least as much as it expended in the most recent year it met MOE. This  component of the MOE is referred to as the “Eligibility Standard”</a:t>
            </a:r>
          </a:p>
          <a:p>
            <a:pPr marL="771525" lvl="1" indent="-257175">
              <a:buClrTx/>
              <a:buFont typeface="+mj-lt"/>
              <a:buAutoNum type="arabicPeriod"/>
            </a:pPr>
            <a:endParaRPr lang="en-US" dirty="0">
              <a:solidFill>
                <a:schemeClr val="tx2"/>
              </a:solidFill>
              <a:latin typeface="Trebuchet MS" panose="020B0603020202020204" pitchFamily="34" charset="0"/>
            </a:endParaRPr>
          </a:p>
          <a:p>
            <a:pPr marL="857250" lvl="1" indent="-342900">
              <a:buClrTx/>
              <a:buFont typeface="+mj-lt"/>
              <a:buAutoNum type="arabicPeriod"/>
            </a:pPr>
            <a:r>
              <a:rPr lang="en-US" sz="1500" dirty="0">
                <a:solidFill>
                  <a:schemeClr val="tx2"/>
                </a:solidFill>
                <a:latin typeface="Trebuchet MS" panose="020B0603020202020204" pitchFamily="34" charset="0"/>
              </a:rPr>
              <a:t>Expends at least as much as it expended in the most recent year it met MOE.  This component of the MOE is referred to as the “Compliance Standard”</a:t>
            </a:r>
          </a:p>
        </p:txBody>
      </p:sp>
      <p:sp>
        <p:nvSpPr>
          <p:cNvPr id="5" name="TextBox 4">
            <a:extLst>
              <a:ext uri="{FF2B5EF4-FFF2-40B4-BE49-F238E27FC236}">
                <a16:creationId xmlns:a16="http://schemas.microsoft.com/office/drawing/2014/main" id="{1B53C0E4-2765-4C51-A743-3C92C4B3824F}"/>
              </a:ext>
            </a:extLst>
          </p:cNvPr>
          <p:cNvSpPr txBox="1"/>
          <p:nvPr/>
        </p:nvSpPr>
        <p:spPr>
          <a:xfrm>
            <a:off x="304357" y="4071399"/>
            <a:ext cx="7671243" cy="276999"/>
          </a:xfrm>
          <a:prstGeom prst="rect">
            <a:avLst/>
          </a:prstGeom>
          <a:noFill/>
        </p:spPr>
        <p:txBody>
          <a:bodyPr wrap="square">
            <a:spAutoFit/>
          </a:bodyPr>
          <a:lstStyle/>
          <a:p>
            <a:pPr>
              <a:buClrTx/>
            </a:pPr>
            <a:r>
              <a:rPr lang="en-US" sz="1200" i="1" dirty="0">
                <a:solidFill>
                  <a:schemeClr val="tx2"/>
                </a:solidFill>
                <a:latin typeface="Trebuchet MS" panose="020B0603020202020204" pitchFamily="34" charset="0"/>
              </a:rPr>
              <a:t>Reference:  Virginia Department of Education, IDEA Maintenance of Effort Guidance Document, page 1-2</a:t>
            </a:r>
          </a:p>
        </p:txBody>
      </p:sp>
    </p:spTree>
    <p:extLst>
      <p:ext uri="{BB962C8B-B14F-4D97-AF65-F5344CB8AC3E}">
        <p14:creationId xmlns:p14="http://schemas.microsoft.com/office/powerpoint/2010/main" val="1279460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1"/>
            <a:ext cx="9068429" cy="931038"/>
          </a:xfrm>
        </p:spPr>
        <p:txBody>
          <a:bodyPr>
            <a:normAutofit/>
          </a:bodyPr>
          <a:lstStyle/>
          <a:p>
            <a:pPr algn="ctr"/>
            <a:r>
              <a:rPr lang="en-US" sz="3200" b="1" dirty="0">
                <a:solidFill>
                  <a:srgbClr val="FF0000"/>
                </a:solidFill>
                <a:latin typeface="Trebuchet MS" panose="020B0603020202020204" pitchFamily="34" charset="0"/>
              </a:rPr>
              <a:t>Four Methods for </a:t>
            </a:r>
            <a:r>
              <a:rPr lang="en-US" sz="3200" b="1" dirty="0" smtClean="0">
                <a:solidFill>
                  <a:srgbClr val="FF0000"/>
                </a:solidFill>
                <a:latin typeface="Trebuchet MS" panose="020B0603020202020204" pitchFamily="34" charset="0"/>
              </a:rPr>
              <a:t>Calculating </a:t>
            </a:r>
            <a:r>
              <a:rPr lang="en-US" sz="3200" b="1" dirty="0">
                <a:solidFill>
                  <a:srgbClr val="FF0000"/>
                </a:solidFill>
                <a:latin typeface="Trebuchet MS" panose="020B0603020202020204" pitchFamily="34" charset="0"/>
              </a:rPr>
              <a:t>LEA MOE</a:t>
            </a:r>
          </a:p>
        </p:txBody>
      </p:sp>
      <p:sp>
        <p:nvSpPr>
          <p:cNvPr id="3" name="Content Placeholder 2">
            <a:extLst>
              <a:ext uri="{FF2B5EF4-FFF2-40B4-BE49-F238E27FC236}">
                <a16:creationId xmlns:a16="http://schemas.microsoft.com/office/drawing/2014/main" id="{25D67385-646E-254D-8D7D-D6F0F3F51249}"/>
              </a:ext>
            </a:extLst>
          </p:cNvPr>
          <p:cNvSpPr>
            <a:spLocks noGrp="1"/>
          </p:cNvSpPr>
          <p:nvPr>
            <p:ph idx="4294967295"/>
          </p:nvPr>
        </p:nvSpPr>
        <p:spPr>
          <a:xfrm>
            <a:off x="1201782" y="1352890"/>
            <a:ext cx="6868887" cy="2365670"/>
          </a:xfrm>
        </p:spPr>
        <p:txBody>
          <a:bodyPr>
            <a:noAutofit/>
          </a:bodyPr>
          <a:lstStyle/>
          <a:p>
            <a:pPr marL="385763" indent="-385763">
              <a:buClrTx/>
              <a:buFont typeface="+mj-lt"/>
              <a:buAutoNum type="arabicParenR"/>
            </a:pPr>
            <a:r>
              <a:rPr lang="en-US" sz="2400" dirty="0">
                <a:solidFill>
                  <a:schemeClr val="tx1"/>
                </a:solidFill>
                <a:latin typeface="Trebuchet MS" panose="020B0603020202020204" pitchFamily="34" charset="0"/>
              </a:rPr>
              <a:t>Total amount of local funds</a:t>
            </a:r>
          </a:p>
          <a:p>
            <a:pPr marL="385763" indent="-385763">
              <a:buClrTx/>
              <a:buFont typeface="+mj-lt"/>
              <a:buAutoNum type="arabicParenR"/>
            </a:pPr>
            <a:r>
              <a:rPr lang="en-US" sz="2400" dirty="0">
                <a:solidFill>
                  <a:schemeClr val="tx1"/>
                </a:solidFill>
                <a:latin typeface="Trebuchet MS" panose="020B0603020202020204" pitchFamily="34" charset="0"/>
              </a:rPr>
              <a:t>Total amount of state and local funds</a:t>
            </a:r>
          </a:p>
          <a:p>
            <a:pPr marL="385763" indent="-385763">
              <a:buClrTx/>
              <a:buFont typeface="+mj-lt"/>
              <a:buAutoNum type="arabicParenR"/>
            </a:pPr>
            <a:r>
              <a:rPr lang="en-US" sz="2400" dirty="0">
                <a:solidFill>
                  <a:schemeClr val="tx1"/>
                </a:solidFill>
                <a:latin typeface="Trebuchet MS" panose="020B0603020202020204" pitchFamily="34" charset="0"/>
              </a:rPr>
              <a:t>Per capita amount of local funds</a:t>
            </a:r>
          </a:p>
          <a:p>
            <a:pPr marL="385763" indent="-385763">
              <a:buClrTx/>
              <a:buFont typeface="+mj-lt"/>
              <a:buAutoNum type="arabicParenR"/>
            </a:pPr>
            <a:r>
              <a:rPr lang="en-US" sz="2400" dirty="0">
                <a:solidFill>
                  <a:schemeClr val="tx1"/>
                </a:solidFill>
                <a:latin typeface="Trebuchet MS" panose="020B0603020202020204" pitchFamily="34" charset="0"/>
              </a:rPr>
              <a:t>Per capita amount of state and local funds</a:t>
            </a:r>
          </a:p>
        </p:txBody>
      </p:sp>
      <p:sp>
        <p:nvSpPr>
          <p:cNvPr id="6" name="TextBox 5">
            <a:extLst>
              <a:ext uri="{FF2B5EF4-FFF2-40B4-BE49-F238E27FC236}">
                <a16:creationId xmlns:a16="http://schemas.microsoft.com/office/drawing/2014/main" id="{8F544F08-85F1-4843-B45B-287E91785FE4}"/>
              </a:ext>
            </a:extLst>
          </p:cNvPr>
          <p:cNvSpPr txBox="1"/>
          <p:nvPr/>
        </p:nvSpPr>
        <p:spPr>
          <a:xfrm>
            <a:off x="391886" y="4108586"/>
            <a:ext cx="7678783" cy="276999"/>
          </a:xfrm>
          <a:prstGeom prst="rect">
            <a:avLst/>
          </a:prstGeom>
          <a:noFill/>
        </p:spPr>
        <p:txBody>
          <a:bodyPr wrap="square">
            <a:spAutoFit/>
          </a:bodyPr>
          <a:lstStyle/>
          <a:p>
            <a:pPr>
              <a:buClrTx/>
            </a:pPr>
            <a:r>
              <a:rPr lang="en-US" sz="1200" i="1" dirty="0">
                <a:latin typeface="Trebuchet MS" panose="020B0603020202020204" pitchFamily="34" charset="0"/>
              </a:rPr>
              <a:t>Reference:  Virginia Department of Education, IDEA Maintenance of Effort Guidance Document, page 1-2</a:t>
            </a:r>
          </a:p>
        </p:txBody>
      </p:sp>
    </p:spTree>
    <p:extLst>
      <p:ext uri="{BB962C8B-B14F-4D97-AF65-F5344CB8AC3E}">
        <p14:creationId xmlns:p14="http://schemas.microsoft.com/office/powerpoint/2010/main" val="397518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68352" y="342036"/>
            <a:ext cx="3895492" cy="3239652"/>
          </a:xfrm>
        </p:spPr>
        <p:txBody>
          <a:bodyPr/>
          <a:lstStyle/>
          <a:p>
            <a:r>
              <a:rPr lang="en-US" sz="2100" b="1" dirty="0" smtClean="0">
                <a:solidFill>
                  <a:srgbClr val="FF0000"/>
                </a:solidFill>
                <a:latin typeface="Trebuchet MS" panose="020B0603020202020204" pitchFamily="34" charset="0"/>
              </a:rPr>
              <a:t>MOE Eligibility </a:t>
            </a:r>
            <a:r>
              <a:rPr lang="en-US" sz="2100" b="1" dirty="0">
                <a:solidFill>
                  <a:srgbClr val="FF0000"/>
                </a:solidFill>
                <a:latin typeface="Trebuchet MS" panose="020B0603020202020204" pitchFamily="34" charset="0"/>
              </a:rPr>
              <a:t>Standard</a:t>
            </a:r>
          </a:p>
          <a:p>
            <a:pPr marL="257175" indent="-257175">
              <a:spcBef>
                <a:spcPts val="1200"/>
              </a:spcBef>
              <a:buClrTx/>
              <a:buFont typeface="Arial" panose="020B0604020202020204" pitchFamily="34" charset="0"/>
              <a:buChar char="•"/>
            </a:pPr>
            <a:r>
              <a:rPr lang="en-US" sz="1600" dirty="0" smtClean="0">
                <a:solidFill>
                  <a:schemeClr val="tx2"/>
                </a:solidFill>
                <a:latin typeface="Trebuchet MS" panose="020B0603020202020204" pitchFamily="34" charset="0"/>
              </a:rPr>
              <a:t>Determines </a:t>
            </a:r>
            <a:r>
              <a:rPr lang="en-US" sz="1600" dirty="0">
                <a:solidFill>
                  <a:schemeClr val="tx2"/>
                </a:solidFill>
                <a:latin typeface="Trebuchet MS" panose="020B0603020202020204" pitchFamily="34" charset="0"/>
              </a:rPr>
              <a:t>whether an </a:t>
            </a:r>
            <a:r>
              <a:rPr lang="en-US" sz="1600" dirty="0" smtClean="0">
                <a:solidFill>
                  <a:schemeClr val="tx2"/>
                </a:solidFill>
                <a:latin typeface="Trebuchet MS" panose="020B0603020202020204" pitchFamily="34" charset="0"/>
              </a:rPr>
              <a:t>LEA is </a:t>
            </a:r>
            <a:r>
              <a:rPr lang="en-US" sz="1600" dirty="0">
                <a:solidFill>
                  <a:schemeClr val="tx2"/>
                </a:solidFill>
                <a:latin typeface="Trebuchet MS" panose="020B0603020202020204" pitchFamily="34" charset="0"/>
              </a:rPr>
              <a:t>“eligible” to receive the </a:t>
            </a:r>
            <a:r>
              <a:rPr lang="en-US" sz="1600" dirty="0" smtClean="0">
                <a:solidFill>
                  <a:schemeClr val="tx2"/>
                </a:solidFill>
                <a:latin typeface="Trebuchet MS" panose="020B0603020202020204" pitchFamily="34" charset="0"/>
              </a:rPr>
              <a:t> IDEA      </a:t>
            </a:r>
            <a:r>
              <a:rPr lang="en-US" sz="1600" dirty="0">
                <a:solidFill>
                  <a:schemeClr val="tx2"/>
                </a:solidFill>
                <a:latin typeface="Trebuchet MS" panose="020B0603020202020204" pitchFamily="34" charset="0"/>
              </a:rPr>
              <a:t>Part B Allocations</a:t>
            </a:r>
          </a:p>
          <a:p>
            <a:pPr marL="257175" indent="-257175">
              <a:buClrTx/>
              <a:buFont typeface="Arial" panose="020B0604020202020204" pitchFamily="34" charset="0"/>
              <a:buChar char="•"/>
            </a:pPr>
            <a:r>
              <a:rPr lang="en-US" sz="1600" dirty="0">
                <a:solidFill>
                  <a:schemeClr val="tx2"/>
                </a:solidFill>
                <a:latin typeface="Trebuchet MS" panose="020B0603020202020204" pitchFamily="34" charset="0"/>
              </a:rPr>
              <a:t>LEA must budget amounts same </a:t>
            </a:r>
            <a:r>
              <a:rPr lang="en-US" sz="1600" dirty="0" smtClean="0">
                <a:solidFill>
                  <a:schemeClr val="tx2"/>
                </a:solidFill>
                <a:latin typeface="Trebuchet MS" panose="020B0603020202020204" pitchFamily="34" charset="0"/>
              </a:rPr>
              <a:t>as   </a:t>
            </a:r>
            <a:r>
              <a:rPr lang="en-US" sz="1600" dirty="0">
                <a:solidFill>
                  <a:schemeClr val="tx2"/>
                </a:solidFill>
                <a:latin typeface="Trebuchet MS" panose="020B0603020202020204" pitchFamily="34" charset="0"/>
              </a:rPr>
              <a:t>or greater than prior closed year  expenditures </a:t>
            </a:r>
          </a:p>
          <a:p>
            <a:pPr marL="257175" indent="-257175">
              <a:buClrTx/>
              <a:buFont typeface="Arial" panose="020B0604020202020204" pitchFamily="34" charset="0"/>
              <a:buChar char="•"/>
            </a:pPr>
            <a:r>
              <a:rPr lang="en-US" sz="1600" dirty="0">
                <a:solidFill>
                  <a:schemeClr val="tx2"/>
                </a:solidFill>
                <a:latin typeface="Trebuchet MS" panose="020B0603020202020204" pitchFamily="34" charset="0"/>
              </a:rPr>
              <a:t>Completed in the IDEA </a:t>
            </a:r>
            <a:r>
              <a:rPr lang="en-US" sz="1600" dirty="0" smtClean="0">
                <a:solidFill>
                  <a:schemeClr val="tx2"/>
                </a:solidFill>
                <a:latin typeface="Trebuchet MS" panose="020B0603020202020204" pitchFamily="34" charset="0"/>
              </a:rPr>
              <a:t> Annual Plan/Application due </a:t>
            </a:r>
            <a:r>
              <a:rPr lang="en-US" sz="1600" dirty="0">
                <a:solidFill>
                  <a:schemeClr val="tx2"/>
                </a:solidFill>
                <a:latin typeface="Trebuchet MS" panose="020B0603020202020204" pitchFamily="34" charset="0"/>
              </a:rPr>
              <a:t>in May</a:t>
            </a:r>
          </a:p>
        </p:txBody>
      </p:sp>
      <p:sp>
        <p:nvSpPr>
          <p:cNvPr id="8" name="Rectangle 7"/>
          <p:cNvSpPr/>
          <p:nvPr/>
        </p:nvSpPr>
        <p:spPr>
          <a:xfrm>
            <a:off x="4839630" y="379501"/>
            <a:ext cx="3702204" cy="3000821"/>
          </a:xfrm>
          <a:prstGeom prst="rect">
            <a:avLst/>
          </a:prstGeom>
        </p:spPr>
        <p:txBody>
          <a:bodyPr wrap="square">
            <a:spAutoFit/>
          </a:bodyPr>
          <a:lstStyle/>
          <a:p>
            <a:pPr lvl="0"/>
            <a:r>
              <a:rPr lang="en-US" sz="2100" b="1" dirty="0" smtClean="0">
                <a:solidFill>
                  <a:srgbClr val="FF0000"/>
                </a:solidFill>
                <a:latin typeface="Trebuchet MS" panose="020B0603020202020204" pitchFamily="34" charset="0"/>
              </a:rPr>
              <a:t>MOE Compliance </a:t>
            </a:r>
            <a:r>
              <a:rPr lang="en-US" sz="2100" b="1" dirty="0">
                <a:solidFill>
                  <a:srgbClr val="FF0000"/>
                </a:solidFill>
                <a:latin typeface="Trebuchet MS" panose="020B0603020202020204" pitchFamily="34" charset="0"/>
              </a:rPr>
              <a:t>Standard </a:t>
            </a:r>
          </a:p>
          <a:p>
            <a:pPr lvl="0"/>
            <a:endParaRPr lang="en-US" sz="750" dirty="0">
              <a:solidFill>
                <a:schemeClr val="tx2"/>
              </a:solidFill>
              <a:latin typeface="Trebuchet MS" panose="020B0603020202020204" pitchFamily="34" charset="0"/>
            </a:endParaRPr>
          </a:p>
          <a:p>
            <a:pPr marL="257175" indent="-257175">
              <a:buFont typeface="Arial" panose="020B0604020202020204" pitchFamily="34" charset="0"/>
              <a:buChar char="•"/>
            </a:pPr>
            <a:r>
              <a:rPr lang="en-US" sz="1500" dirty="0">
                <a:solidFill>
                  <a:schemeClr val="tx2"/>
                </a:solidFill>
                <a:latin typeface="Trebuchet MS" panose="020B0603020202020204" pitchFamily="34" charset="0"/>
              </a:rPr>
              <a:t>Determines whether an LEA </a:t>
            </a:r>
            <a:r>
              <a:rPr lang="en-US" sz="1500" dirty="0" smtClean="0">
                <a:solidFill>
                  <a:schemeClr val="tx2"/>
                </a:solidFill>
                <a:latin typeface="Trebuchet MS" panose="020B0603020202020204" pitchFamily="34" charset="0"/>
              </a:rPr>
              <a:t>is </a:t>
            </a:r>
            <a:r>
              <a:rPr lang="en-US" sz="1500" dirty="0">
                <a:solidFill>
                  <a:schemeClr val="tx2"/>
                </a:solidFill>
                <a:latin typeface="Trebuchet MS" panose="020B0603020202020204" pitchFamily="34" charset="0"/>
              </a:rPr>
              <a:t>in “compliance” by </a:t>
            </a:r>
            <a:r>
              <a:rPr lang="en-US" sz="1500" dirty="0" smtClean="0">
                <a:solidFill>
                  <a:schemeClr val="tx2"/>
                </a:solidFill>
                <a:latin typeface="Trebuchet MS" panose="020B0603020202020204" pitchFamily="34" charset="0"/>
              </a:rPr>
              <a:t>the </a:t>
            </a:r>
            <a:r>
              <a:rPr lang="en-US" sz="1500" dirty="0">
                <a:solidFill>
                  <a:schemeClr val="tx2"/>
                </a:solidFill>
                <a:latin typeface="Trebuchet MS" panose="020B0603020202020204" pitchFamily="34" charset="0"/>
              </a:rPr>
              <a:t>expenditure of state and </a:t>
            </a:r>
            <a:r>
              <a:rPr lang="en-US" sz="1500" dirty="0" smtClean="0">
                <a:solidFill>
                  <a:schemeClr val="tx2"/>
                </a:solidFill>
                <a:latin typeface="Trebuchet MS" panose="020B0603020202020204" pitchFamily="34" charset="0"/>
              </a:rPr>
              <a:t>local </a:t>
            </a:r>
            <a:r>
              <a:rPr lang="en-US" sz="1500" dirty="0">
                <a:solidFill>
                  <a:schemeClr val="tx2"/>
                </a:solidFill>
                <a:latin typeface="Trebuchet MS" panose="020B0603020202020204" pitchFamily="34" charset="0"/>
              </a:rPr>
              <a:t>dollars</a:t>
            </a:r>
          </a:p>
          <a:p>
            <a:pPr lvl="0"/>
            <a:endParaRPr lang="en-US" sz="750" dirty="0">
              <a:solidFill>
                <a:schemeClr val="tx2"/>
              </a:solidFill>
              <a:latin typeface="Trebuchet MS" panose="020B0603020202020204" pitchFamily="34" charset="0"/>
            </a:endParaRPr>
          </a:p>
          <a:p>
            <a:pPr marL="257175" indent="-257175">
              <a:buFont typeface="Arial" panose="020B0604020202020204" pitchFamily="34" charset="0"/>
              <a:buChar char="•"/>
            </a:pPr>
            <a:r>
              <a:rPr lang="en-US" sz="1500" dirty="0">
                <a:solidFill>
                  <a:schemeClr val="tx2"/>
                </a:solidFill>
                <a:latin typeface="Trebuchet MS" panose="020B0603020202020204" pitchFamily="34" charset="0"/>
              </a:rPr>
              <a:t>LEA expenditures is a </a:t>
            </a:r>
            <a:r>
              <a:rPr lang="en-US" sz="1500" dirty="0" smtClean="0">
                <a:solidFill>
                  <a:schemeClr val="tx2"/>
                </a:solidFill>
                <a:latin typeface="Trebuchet MS" panose="020B0603020202020204" pitchFamily="34" charset="0"/>
              </a:rPr>
              <a:t>two-year </a:t>
            </a:r>
            <a:r>
              <a:rPr lang="en-US" sz="1500" dirty="0">
                <a:solidFill>
                  <a:schemeClr val="tx2"/>
                </a:solidFill>
                <a:latin typeface="Trebuchet MS" panose="020B0603020202020204" pitchFamily="34" charset="0"/>
              </a:rPr>
              <a:t>comparison </a:t>
            </a:r>
          </a:p>
          <a:p>
            <a:pPr lvl="0"/>
            <a:endParaRPr lang="en-US" sz="750" dirty="0">
              <a:solidFill>
                <a:schemeClr val="tx2"/>
              </a:solidFill>
              <a:latin typeface="Trebuchet MS" panose="020B0603020202020204" pitchFamily="34" charset="0"/>
            </a:endParaRPr>
          </a:p>
          <a:p>
            <a:pPr marL="257175" indent="-257175">
              <a:buFont typeface="Arial" panose="020B0604020202020204" pitchFamily="34" charset="0"/>
              <a:buChar char="•"/>
            </a:pPr>
            <a:r>
              <a:rPr lang="en-US" sz="1500" dirty="0">
                <a:solidFill>
                  <a:schemeClr val="tx2"/>
                </a:solidFill>
                <a:latin typeface="Trebuchet MS" panose="020B0603020202020204" pitchFamily="34" charset="0"/>
              </a:rPr>
              <a:t>Expenditures are based </a:t>
            </a:r>
            <a:r>
              <a:rPr lang="en-US" sz="1500" dirty="0" smtClean="0">
                <a:solidFill>
                  <a:schemeClr val="tx2"/>
                </a:solidFill>
                <a:latin typeface="Trebuchet MS" panose="020B0603020202020204" pitchFamily="34" charset="0"/>
              </a:rPr>
              <a:t>on the </a:t>
            </a:r>
            <a:r>
              <a:rPr lang="en-US" sz="1500" dirty="0">
                <a:solidFill>
                  <a:schemeClr val="tx2"/>
                </a:solidFill>
                <a:latin typeface="Trebuchet MS" panose="020B0603020202020204" pitchFamily="34" charset="0"/>
              </a:rPr>
              <a:t>State Fiscal Year </a:t>
            </a:r>
          </a:p>
          <a:p>
            <a:endParaRPr lang="en-US" sz="1050" dirty="0">
              <a:solidFill>
                <a:schemeClr val="tx2"/>
              </a:solidFill>
              <a:latin typeface="Trebuchet MS" panose="020B0603020202020204" pitchFamily="34" charset="0"/>
            </a:endParaRPr>
          </a:p>
          <a:p>
            <a:pPr marL="257175" indent="-257175">
              <a:buFont typeface="Arial" panose="020B0604020202020204" pitchFamily="34" charset="0"/>
              <a:buChar char="•"/>
            </a:pPr>
            <a:r>
              <a:rPr lang="en-US" sz="1500" dirty="0">
                <a:solidFill>
                  <a:schemeClr val="tx2"/>
                </a:solidFill>
                <a:latin typeface="Trebuchet MS" panose="020B0603020202020204" pitchFamily="34" charset="0"/>
              </a:rPr>
              <a:t>Completed in the MOE data Report due in January </a:t>
            </a:r>
            <a:endParaRPr lang="en-US" sz="1350" dirty="0">
              <a:solidFill>
                <a:schemeClr val="tx2"/>
              </a:solidFill>
              <a:latin typeface="Trebuchet MS" panose="020B0603020202020204" pitchFamily="34" charset="0"/>
            </a:endParaRPr>
          </a:p>
        </p:txBody>
      </p:sp>
      <p:sp>
        <p:nvSpPr>
          <p:cNvPr id="2" name="TextBox 1">
            <a:extLst>
              <a:ext uri="{FF2B5EF4-FFF2-40B4-BE49-F238E27FC236}">
                <a16:creationId xmlns:a16="http://schemas.microsoft.com/office/drawing/2014/main" id="{9B0384AC-A7A2-449D-A211-976C4C6B2B14}"/>
              </a:ext>
            </a:extLst>
          </p:cNvPr>
          <p:cNvSpPr txBox="1"/>
          <p:nvPr/>
        </p:nvSpPr>
        <p:spPr>
          <a:xfrm>
            <a:off x="1474009" y="3756399"/>
            <a:ext cx="6195983" cy="692497"/>
          </a:xfrm>
          <a:prstGeom prst="rect">
            <a:avLst/>
          </a:prstGeom>
          <a:solidFill>
            <a:schemeClr val="bg1"/>
          </a:solidFill>
        </p:spPr>
        <p:txBody>
          <a:bodyPr wrap="square" rtlCol="0">
            <a:spAutoFit/>
          </a:bodyPr>
          <a:lstStyle/>
          <a:p>
            <a:pPr algn="ctr"/>
            <a:r>
              <a:rPr lang="en-US" dirty="0">
                <a:solidFill>
                  <a:schemeClr val="tx2"/>
                </a:solidFill>
                <a:latin typeface="Trebuchet MS" panose="020B0603020202020204" pitchFamily="34" charset="0"/>
              </a:rPr>
              <a:t>Four methods of calculation tests are used to              determine if the LEA met the Standards</a:t>
            </a:r>
            <a:r>
              <a:rPr lang="en-US" sz="2100" dirty="0">
                <a:solidFill>
                  <a:schemeClr val="tx2"/>
                </a:solidFill>
                <a:latin typeface="Trebuchet MS" panose="020B0603020202020204" pitchFamily="34" charset="0"/>
              </a:rPr>
              <a:t> </a:t>
            </a:r>
          </a:p>
        </p:txBody>
      </p:sp>
      <p:sp>
        <p:nvSpPr>
          <p:cNvPr id="4" name="TextBox 3"/>
          <p:cNvSpPr txBox="1"/>
          <p:nvPr/>
        </p:nvSpPr>
        <p:spPr>
          <a:xfrm>
            <a:off x="346249" y="-62829"/>
            <a:ext cx="1221294" cy="400110"/>
          </a:xfrm>
          <a:prstGeom prst="rect">
            <a:avLst/>
          </a:prstGeom>
          <a:noFill/>
        </p:spPr>
        <p:txBody>
          <a:bodyPr wrap="square" rtlCol="0">
            <a:spAutoFit/>
          </a:bodyPr>
          <a:lstStyle/>
          <a:p>
            <a:r>
              <a:rPr lang="en-US" sz="2000" b="1" dirty="0" smtClean="0">
                <a:solidFill>
                  <a:schemeClr val="bg1"/>
                </a:solidFill>
                <a:latin typeface="Trebuchet MS" panose="020B0603020202020204" pitchFamily="34" charset="0"/>
              </a:rPr>
              <a:t>What is </a:t>
            </a:r>
            <a:endParaRPr lang="en-US" sz="2000" b="1" dirty="0">
              <a:solidFill>
                <a:schemeClr val="bg1"/>
              </a:solidFill>
              <a:latin typeface="Trebuchet MS" panose="020B0603020202020204" pitchFamily="34" charset="0"/>
            </a:endParaRPr>
          </a:p>
        </p:txBody>
      </p:sp>
      <p:sp>
        <p:nvSpPr>
          <p:cNvPr id="6" name="TextBox 5"/>
          <p:cNvSpPr txBox="1"/>
          <p:nvPr/>
        </p:nvSpPr>
        <p:spPr>
          <a:xfrm>
            <a:off x="4659086" y="-63764"/>
            <a:ext cx="1236617" cy="400110"/>
          </a:xfrm>
          <a:prstGeom prst="rect">
            <a:avLst/>
          </a:prstGeom>
          <a:noFill/>
        </p:spPr>
        <p:txBody>
          <a:bodyPr wrap="square" rtlCol="0">
            <a:spAutoFit/>
          </a:bodyPr>
          <a:lstStyle/>
          <a:p>
            <a:r>
              <a:rPr lang="en-US" sz="2000" b="1" dirty="0" smtClean="0">
                <a:solidFill>
                  <a:schemeClr val="bg1"/>
                </a:solidFill>
                <a:latin typeface="Trebuchet MS" panose="020B0603020202020204" pitchFamily="34" charset="0"/>
              </a:rPr>
              <a:t>What is </a:t>
            </a:r>
            <a:endParaRPr lang="en-US" sz="2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19690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AD1DE-48E8-524D-98A8-B9A1C2B489F1}"/>
              </a:ext>
            </a:extLst>
          </p:cNvPr>
          <p:cNvSpPr>
            <a:spLocks noGrp="1"/>
          </p:cNvSpPr>
          <p:nvPr>
            <p:ph type="ctrTitle"/>
          </p:nvPr>
        </p:nvSpPr>
        <p:spPr>
          <a:xfrm>
            <a:off x="0" y="-100082"/>
            <a:ext cx="9398000" cy="1046810"/>
          </a:xfrm>
          <a:solidFill>
            <a:schemeClr val="tx1"/>
          </a:solidFill>
        </p:spPr>
        <p:txBody>
          <a:bodyPr/>
          <a:lstStyle/>
          <a:p>
            <a:pPr algn="ctr"/>
            <a:r>
              <a:rPr lang="en-US" b="1" dirty="0">
                <a:solidFill>
                  <a:srgbClr val="FF0000"/>
                </a:solidFill>
                <a:latin typeface="Trebuchet MS" panose="020B0603020202020204" pitchFamily="34" charset="0"/>
              </a:rPr>
              <a:t>The Eligibility Standard</a:t>
            </a:r>
          </a:p>
        </p:txBody>
      </p:sp>
      <p:sp>
        <p:nvSpPr>
          <p:cNvPr id="6" name="Text Placeholder 5"/>
          <p:cNvSpPr>
            <a:spLocks noGrp="1"/>
          </p:cNvSpPr>
          <p:nvPr>
            <p:ph type="body" idx="1"/>
          </p:nvPr>
        </p:nvSpPr>
        <p:spPr>
          <a:xfrm>
            <a:off x="5498504" y="1962150"/>
            <a:ext cx="3721696" cy="1714500"/>
          </a:xfrm>
        </p:spPr>
        <p:txBody>
          <a:bodyPr/>
          <a:lstStyle/>
          <a:p>
            <a:pPr>
              <a:lnSpc>
                <a:spcPct val="100000"/>
              </a:lnSpc>
            </a:pPr>
            <a:r>
              <a:rPr lang="en-US" sz="1200" b="0" i="1" dirty="0">
                <a:latin typeface="Trebuchet MS" panose="020B0603020202020204" pitchFamily="34" charset="0"/>
              </a:rPr>
              <a:t>Eligibility standard. </a:t>
            </a:r>
            <a:r>
              <a:rPr lang="en-US" sz="1200" b="0" dirty="0">
                <a:latin typeface="Trebuchet MS" panose="020B0603020202020204" pitchFamily="34" charset="0"/>
              </a:rPr>
              <a:t>(1) For purposes of establishing the LEA’s eligibility for an award for a fiscal year, the SEA must determine that the LEA budgets, for the education of children with disabilities, at least the same amount, </a:t>
            </a:r>
            <a:r>
              <a:rPr lang="en-US" sz="1200" dirty="0">
                <a:latin typeface="Trebuchet MS" panose="020B0603020202020204" pitchFamily="34" charset="0"/>
              </a:rPr>
              <a:t>from</a:t>
            </a:r>
            <a:r>
              <a:rPr lang="en-US" sz="1200" b="0" dirty="0">
                <a:latin typeface="Trebuchet MS" panose="020B0603020202020204" pitchFamily="34" charset="0"/>
              </a:rPr>
              <a:t> at least one of the </a:t>
            </a:r>
            <a:r>
              <a:rPr lang="en-US" sz="1200" b="0" dirty="0" smtClean="0">
                <a:latin typeface="Trebuchet MS" panose="020B0603020202020204" pitchFamily="34" charset="0"/>
              </a:rPr>
              <a:t>FOUR sources, as </a:t>
            </a:r>
            <a:r>
              <a:rPr lang="en-US" sz="1200" b="0" dirty="0">
                <a:latin typeface="Trebuchet MS" panose="020B0603020202020204" pitchFamily="34" charset="0"/>
              </a:rPr>
              <a:t>the LEA spent for that purpose from the same source for the most recent fiscal year for which information is available.</a:t>
            </a:r>
          </a:p>
        </p:txBody>
      </p:sp>
      <p:sp>
        <p:nvSpPr>
          <p:cNvPr id="5" name="Slide Number Placeholder 4">
            <a:extLst>
              <a:ext uri="{FF2B5EF4-FFF2-40B4-BE49-F238E27FC236}">
                <a16:creationId xmlns:a16="http://schemas.microsoft.com/office/drawing/2014/main" id="{C0EFC7E3-AE08-4863-A8C6-73D9C7B220CF}"/>
              </a:ext>
            </a:extLst>
          </p:cNvPr>
          <p:cNvSpPr>
            <a:spLocks noGrp="1"/>
          </p:cNvSpPr>
          <p:nvPr>
            <p:ph type="sldNum" sz="quarter" idx="4294967295"/>
          </p:nvPr>
        </p:nvSpPr>
        <p:spPr>
          <a:xfrm>
            <a:off x="7789069" y="4793457"/>
            <a:ext cx="211931" cy="251222"/>
          </a:xfrm>
        </p:spPr>
        <p:txBody>
          <a:bodyPr/>
          <a:lstStyle/>
          <a:p>
            <a:fld id="{DA930A31-9CE2-E544-B5A4-9B97C83516F7}" type="slidenum">
              <a:rPr lang="en-US" smtClean="0"/>
              <a:pPr/>
              <a:t>36</a:t>
            </a:fld>
            <a:endParaRPr lang="en-US" dirty="0"/>
          </a:p>
        </p:txBody>
      </p:sp>
      <p:sp>
        <p:nvSpPr>
          <p:cNvPr id="7" name="Title 1">
            <a:extLst>
              <a:ext uri="{FF2B5EF4-FFF2-40B4-BE49-F238E27FC236}">
                <a16:creationId xmlns:a16="http://schemas.microsoft.com/office/drawing/2014/main" id="{328B77A3-30BE-654D-90CC-1946A5BD882A}"/>
              </a:ext>
            </a:extLst>
          </p:cNvPr>
          <p:cNvSpPr txBox="1">
            <a:spLocks/>
          </p:cNvSpPr>
          <p:nvPr/>
        </p:nvSpPr>
        <p:spPr>
          <a:xfrm>
            <a:off x="5562600" y="1269708"/>
            <a:ext cx="3447376" cy="546684"/>
          </a:xfrm>
          <a:prstGeom prst="rect">
            <a:avLst/>
          </a:prstGeom>
          <a:noFill/>
        </p:spPr>
        <p:txBody>
          <a:bodyPr vert="horz" lIns="457200" tIns="0" rIns="457200" bIns="0" rtlCol="0" anchor="ctr">
            <a:normAutofit/>
          </a:bodyPr>
          <a:lstStyle>
            <a:lvl1pPr marL="0" indent="0" algn="ctr" defTabSz="914400" rtl="0" eaLnBrk="1" latinLnBrk="0" hangingPunct="1">
              <a:spcBef>
                <a:spcPts val="0"/>
              </a:spcBef>
              <a:buNone/>
              <a:defRPr sz="2400" kern="1200">
                <a:solidFill>
                  <a:schemeClr val="bg1"/>
                </a:solidFill>
                <a:latin typeface="+mj-lt"/>
                <a:ea typeface="+mj-ea"/>
                <a:cs typeface="+mj-cs"/>
              </a:defRPr>
            </a:lvl1pPr>
          </a:lstStyle>
          <a:p>
            <a:r>
              <a:rPr lang="en-US" sz="1400" b="1" dirty="0" smtClean="0">
                <a:solidFill>
                  <a:srgbClr val="4F4F51"/>
                </a:solidFill>
                <a:latin typeface="Trebuchet MS" panose="020B0603020202020204" pitchFamily="34" charset="0"/>
              </a:rPr>
              <a:t>LEA MOE Regulation </a:t>
            </a:r>
            <a:br>
              <a:rPr lang="en-US" sz="1400" b="1" dirty="0" smtClean="0">
                <a:solidFill>
                  <a:srgbClr val="4F4F51"/>
                </a:solidFill>
                <a:latin typeface="Trebuchet MS" panose="020B0603020202020204" pitchFamily="34" charset="0"/>
              </a:rPr>
            </a:br>
            <a:r>
              <a:rPr lang="en-US" sz="1400" b="1" dirty="0" smtClean="0">
                <a:solidFill>
                  <a:srgbClr val="4F4F51"/>
                </a:solidFill>
                <a:latin typeface="Trebuchet MS" panose="020B0603020202020204" pitchFamily="34" charset="0"/>
              </a:rPr>
              <a:t>34 CFR §300.203(a)(1) </a:t>
            </a:r>
            <a:r>
              <a:rPr lang="en-US" sz="1400" dirty="0" smtClean="0">
                <a:latin typeface="Trebuchet MS" panose="020B0603020202020204" pitchFamily="34" charset="0"/>
              </a:rPr>
              <a:t>(</a:t>
            </a:r>
            <a:endParaRPr lang="en-US" sz="1400" dirty="0">
              <a:latin typeface="Trebuchet MS" panose="020B0603020202020204" pitchFamily="34" charset="0"/>
            </a:endParaRPr>
          </a:p>
        </p:txBody>
      </p:sp>
    </p:spTree>
    <p:extLst>
      <p:ext uri="{BB962C8B-B14F-4D97-AF65-F5344CB8AC3E}">
        <p14:creationId xmlns:p14="http://schemas.microsoft.com/office/powerpoint/2010/main" val="391628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729816"/>
          </a:xfrm>
        </p:spPr>
        <p:txBody>
          <a:bodyPr>
            <a:normAutofit/>
          </a:bodyPr>
          <a:lstStyle/>
          <a:p>
            <a:r>
              <a:rPr lang="en-US" sz="3200" b="1" dirty="0" smtClean="0">
                <a:solidFill>
                  <a:srgbClr val="FF0000"/>
                </a:solidFill>
                <a:latin typeface="Trebuchet MS" panose="020B0603020202020204" pitchFamily="34" charset="0"/>
              </a:rPr>
              <a:t>KNOWLEDGE CHECK </a:t>
            </a:r>
            <a:endParaRPr lang="en-US" sz="3200" b="1" dirty="0">
              <a:solidFill>
                <a:srgbClr val="FF0000"/>
              </a:solidFill>
              <a:latin typeface="Trebuchet MS" panose="020B0603020202020204" pitchFamily="34" charset="0"/>
            </a:endParaRPr>
          </a:p>
        </p:txBody>
      </p:sp>
      <p:sp>
        <p:nvSpPr>
          <p:cNvPr id="3" name="Rectangle 2"/>
          <p:cNvSpPr/>
          <p:nvPr/>
        </p:nvSpPr>
        <p:spPr>
          <a:xfrm>
            <a:off x="495301" y="857250"/>
            <a:ext cx="8305800" cy="3292696"/>
          </a:xfrm>
          <a:prstGeom prst="rect">
            <a:avLst/>
          </a:prstGeom>
        </p:spPr>
        <p:txBody>
          <a:bodyPr wrap="square">
            <a:spAutoFit/>
          </a:bodyPr>
          <a:lstStyle/>
          <a:p>
            <a:pPr>
              <a:lnSpc>
                <a:spcPct val="115000"/>
              </a:lnSpc>
              <a:spcBef>
                <a:spcPts val="0"/>
              </a:spcBef>
              <a:spcAft>
                <a:spcPts val="1350"/>
              </a:spcAft>
            </a:pPr>
            <a:r>
              <a:rPr lang="en-US" b="1" dirty="0">
                <a:latin typeface="Trebuchet MS" panose="020B0603020202020204" pitchFamily="34" charset="0"/>
              </a:rPr>
              <a:t>Pick one response </a:t>
            </a:r>
            <a:r>
              <a:rPr lang="en-US" b="1" dirty="0" smtClean="0">
                <a:latin typeface="Trebuchet MS" panose="020B0603020202020204" pitchFamily="34" charset="0"/>
              </a:rPr>
              <a:t>for </a:t>
            </a:r>
            <a:r>
              <a:rPr lang="en-US" b="1" dirty="0">
                <a:latin typeface="Trebuchet MS" panose="020B0603020202020204" pitchFamily="34" charset="0"/>
              </a:rPr>
              <a:t>the following:</a:t>
            </a:r>
          </a:p>
          <a:p>
            <a:pPr>
              <a:lnSpc>
                <a:spcPct val="115000"/>
              </a:lnSpc>
              <a:spcBef>
                <a:spcPts val="0"/>
              </a:spcBef>
              <a:spcAft>
                <a:spcPts val="300"/>
              </a:spcAft>
            </a:pPr>
            <a:r>
              <a:rPr lang="en-US" dirty="0">
                <a:latin typeface="Trebuchet MS" panose="020B0603020202020204" pitchFamily="34" charset="0"/>
              </a:rPr>
              <a:t>To make sure I’m eligible for my IDEA </a:t>
            </a:r>
            <a:r>
              <a:rPr lang="en-US" dirty="0" smtClean="0">
                <a:latin typeface="Trebuchet MS" panose="020B0603020202020204" pitchFamily="34" charset="0"/>
              </a:rPr>
              <a:t>allocation, </a:t>
            </a:r>
            <a:r>
              <a:rPr lang="en-US" dirty="0">
                <a:latin typeface="Trebuchet MS" panose="020B0603020202020204" pitchFamily="34" charset="0"/>
              </a:rPr>
              <a:t>I have to budget at least as much as I…</a:t>
            </a:r>
          </a:p>
          <a:p>
            <a:pPr marL="603647" indent="-429816">
              <a:lnSpc>
                <a:spcPct val="115000"/>
              </a:lnSpc>
              <a:spcBef>
                <a:spcPts val="0"/>
              </a:spcBef>
              <a:spcAft>
                <a:spcPts val="300"/>
              </a:spcAft>
              <a:buFont typeface="Arial"/>
              <a:buAutoNum type="arabicParenBoth"/>
            </a:pPr>
            <a:r>
              <a:rPr lang="en-US" dirty="0">
                <a:latin typeface="Trebuchet MS" panose="020B0603020202020204" pitchFamily="34" charset="0"/>
              </a:rPr>
              <a:t>intend to spend next year.</a:t>
            </a:r>
          </a:p>
          <a:p>
            <a:pPr marL="603647" indent="-429816">
              <a:lnSpc>
                <a:spcPct val="115000"/>
              </a:lnSpc>
              <a:spcBef>
                <a:spcPts val="0"/>
              </a:spcBef>
              <a:spcAft>
                <a:spcPts val="300"/>
              </a:spcAft>
              <a:buFont typeface="Arial"/>
              <a:buAutoNum type="arabicParenBoth"/>
            </a:pPr>
            <a:r>
              <a:rPr lang="en-US" dirty="0">
                <a:latin typeface="Trebuchet MS" panose="020B0603020202020204" pitchFamily="34" charset="0"/>
              </a:rPr>
              <a:t>spent for the same purpose from the same source last year.</a:t>
            </a:r>
          </a:p>
          <a:p>
            <a:pPr marL="603647" indent="-429816">
              <a:lnSpc>
                <a:spcPct val="115000"/>
              </a:lnSpc>
              <a:spcBef>
                <a:spcPts val="0"/>
              </a:spcBef>
              <a:spcAft>
                <a:spcPts val="300"/>
              </a:spcAft>
              <a:buAutoNum type="arabicParenBoth"/>
            </a:pPr>
            <a:r>
              <a:rPr lang="en-US" dirty="0">
                <a:latin typeface="Trebuchet MS" panose="020B0603020202020204" pitchFamily="34" charset="0"/>
              </a:rPr>
              <a:t>spent for the same purpose from the same source in the most recent year for which I have information available.</a:t>
            </a:r>
          </a:p>
          <a:p>
            <a:pPr marL="603647" indent="-429816">
              <a:lnSpc>
                <a:spcPct val="115000"/>
              </a:lnSpc>
              <a:spcBef>
                <a:spcPts val="0"/>
              </a:spcBef>
              <a:spcAft>
                <a:spcPts val="300"/>
              </a:spcAft>
              <a:buFont typeface="Arial"/>
              <a:buAutoNum type="arabicParenBoth"/>
            </a:pPr>
            <a:r>
              <a:rPr lang="en-US" dirty="0">
                <a:latin typeface="Trebuchet MS" panose="020B0603020202020204" pitchFamily="34" charset="0"/>
              </a:rPr>
              <a:t>spent for the same purpose from the same source in the most recent year for which I have information available and met MOE.</a:t>
            </a:r>
          </a:p>
        </p:txBody>
      </p:sp>
    </p:spTree>
    <p:extLst>
      <p:ext uri="{BB962C8B-B14F-4D97-AF65-F5344CB8AC3E}">
        <p14:creationId xmlns:p14="http://schemas.microsoft.com/office/powerpoint/2010/main" val="3932817994"/>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3188"/>
            <a:ext cx="9659980" cy="729816"/>
          </a:xfrm>
        </p:spPr>
        <p:txBody>
          <a:bodyPr/>
          <a:lstStyle/>
          <a:p>
            <a:r>
              <a:rPr lang="en-US" b="1" dirty="0">
                <a:solidFill>
                  <a:srgbClr val="FF0000"/>
                </a:solidFill>
                <a:latin typeface="Trebuchet MS" panose="020B0603020202020204" pitchFamily="34" charset="0"/>
              </a:rPr>
              <a:t>KNOWLEDGE </a:t>
            </a:r>
            <a:r>
              <a:rPr lang="en-US" b="1" dirty="0" smtClean="0">
                <a:solidFill>
                  <a:srgbClr val="FF0000"/>
                </a:solidFill>
                <a:latin typeface="Trebuchet MS" panose="020B0603020202020204" pitchFamily="34" charset="0"/>
              </a:rPr>
              <a:t>CHECK -  Answer #1 </a:t>
            </a:r>
            <a:endParaRPr lang="en-US" dirty="0"/>
          </a:p>
        </p:txBody>
      </p:sp>
      <p:sp>
        <p:nvSpPr>
          <p:cNvPr id="3" name="Rectangle 2"/>
          <p:cNvSpPr/>
          <p:nvPr/>
        </p:nvSpPr>
        <p:spPr>
          <a:xfrm>
            <a:off x="419100" y="1123950"/>
            <a:ext cx="8267700" cy="3257815"/>
          </a:xfrm>
          <a:prstGeom prst="rect">
            <a:avLst/>
          </a:prstGeom>
        </p:spPr>
        <p:txBody>
          <a:bodyPr wrap="square">
            <a:spAutoFit/>
          </a:bodyPr>
          <a:lstStyle/>
          <a:p>
            <a:pPr>
              <a:lnSpc>
                <a:spcPct val="115000"/>
              </a:lnSpc>
              <a:spcBef>
                <a:spcPts val="0"/>
              </a:spcBef>
              <a:spcAft>
                <a:spcPts val="300"/>
              </a:spcAft>
            </a:pPr>
            <a:r>
              <a:rPr lang="en-US" dirty="0">
                <a:latin typeface="Trebuchet MS" panose="020B0603020202020204" pitchFamily="34" charset="0"/>
              </a:rPr>
              <a:t>To make sure I’m eligible for my IDEA allocation, I have to budget at least as much as </a:t>
            </a:r>
            <a:r>
              <a:rPr lang="en-US" dirty="0" smtClean="0">
                <a:latin typeface="Trebuchet MS" panose="020B0603020202020204" pitchFamily="34" charset="0"/>
              </a:rPr>
              <a:t>I…</a:t>
            </a:r>
          </a:p>
          <a:p>
            <a:pPr>
              <a:lnSpc>
                <a:spcPct val="115000"/>
              </a:lnSpc>
              <a:spcBef>
                <a:spcPts val="0"/>
              </a:spcBef>
              <a:spcAft>
                <a:spcPts val="300"/>
              </a:spcAft>
            </a:pPr>
            <a:endParaRPr lang="en-US" dirty="0" smtClean="0">
              <a:latin typeface="Trebuchet MS" panose="020B0603020202020204" pitchFamily="34" charset="0"/>
            </a:endParaRPr>
          </a:p>
          <a:p>
            <a:pPr lvl="2">
              <a:lnSpc>
                <a:spcPct val="115000"/>
              </a:lnSpc>
              <a:spcAft>
                <a:spcPts val="300"/>
              </a:spcAft>
            </a:pPr>
            <a:r>
              <a:rPr lang="en-US" sz="2400" b="1" dirty="0" smtClean="0">
                <a:solidFill>
                  <a:srgbClr val="FF0000"/>
                </a:solidFill>
                <a:latin typeface="Trebuchet MS" panose="020B0603020202020204" pitchFamily="34" charset="0"/>
              </a:rPr>
              <a:t>Incorrect </a:t>
            </a:r>
            <a:r>
              <a:rPr lang="en-US" sz="2400" b="1" dirty="0" smtClean="0">
                <a:latin typeface="Trebuchet MS" panose="020B0603020202020204" pitchFamily="34" charset="0"/>
              </a:rPr>
              <a:t> </a:t>
            </a:r>
            <a:r>
              <a:rPr lang="en-US" dirty="0" smtClean="0">
                <a:latin typeface="Trebuchet MS" panose="020B0603020202020204" pitchFamily="34" charset="0"/>
              </a:rPr>
              <a:t>1) intend </a:t>
            </a:r>
            <a:r>
              <a:rPr lang="en-US" dirty="0">
                <a:latin typeface="Trebuchet MS" panose="020B0603020202020204" pitchFamily="34" charset="0"/>
              </a:rPr>
              <a:t>to spend next year</a:t>
            </a:r>
            <a:r>
              <a:rPr lang="en-US" dirty="0" smtClean="0">
                <a:latin typeface="Trebuchet MS" panose="020B0603020202020204" pitchFamily="34" charset="0"/>
              </a:rPr>
              <a:t>.</a:t>
            </a:r>
            <a:endParaRPr lang="en-US" dirty="0">
              <a:latin typeface="Trebuchet MS" panose="020B0603020202020204" pitchFamily="34" charset="0"/>
            </a:endParaRPr>
          </a:p>
          <a:p>
            <a:pPr marL="173831">
              <a:lnSpc>
                <a:spcPct val="115000"/>
              </a:lnSpc>
              <a:spcBef>
                <a:spcPts val="0"/>
              </a:spcBef>
              <a:spcAft>
                <a:spcPts val="300"/>
              </a:spcAft>
            </a:pPr>
            <a:endParaRPr lang="en-US" dirty="0">
              <a:latin typeface="Trebuchet MS" panose="020B0603020202020204" pitchFamily="34" charset="0"/>
            </a:endParaRPr>
          </a:p>
          <a:p>
            <a:pPr marL="173831">
              <a:lnSpc>
                <a:spcPct val="115000"/>
              </a:lnSpc>
              <a:spcAft>
                <a:spcPts val="300"/>
              </a:spcAft>
            </a:pPr>
            <a:r>
              <a:rPr lang="en-US" b="1" i="1" dirty="0">
                <a:latin typeface="Trebuchet MS" panose="020B0603020202020204" pitchFamily="34" charset="0"/>
              </a:rPr>
              <a:t>It’s not number 1, because the division needs to budget at least as much as  it  intends to spend next year; however, the eligibility standard for LEA MOE has additional requirements about spending in previous years.</a:t>
            </a:r>
          </a:p>
          <a:p>
            <a:pPr marL="603647" indent="-429816">
              <a:lnSpc>
                <a:spcPct val="115000"/>
              </a:lnSpc>
              <a:spcBef>
                <a:spcPts val="0"/>
              </a:spcBef>
              <a:spcAft>
                <a:spcPts val="300"/>
              </a:spcAft>
              <a:buFont typeface="Arial"/>
              <a:buAutoNum type="arabicParenBoth"/>
            </a:pPr>
            <a:endParaRPr lang="en-US" dirty="0">
              <a:latin typeface="Trebuchet MS" panose="020B0603020202020204" pitchFamily="34" charset="0"/>
            </a:endParaRPr>
          </a:p>
        </p:txBody>
      </p:sp>
    </p:spTree>
    <p:extLst>
      <p:ext uri="{BB962C8B-B14F-4D97-AF65-F5344CB8AC3E}">
        <p14:creationId xmlns:p14="http://schemas.microsoft.com/office/powerpoint/2010/main" val="1833290789"/>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rebuchet MS" panose="020B0603020202020204" pitchFamily="34" charset="0"/>
              </a:rPr>
              <a:t>KNOWLEDGE CHECK -  Answer </a:t>
            </a:r>
            <a:r>
              <a:rPr lang="en-US" b="1" dirty="0" smtClean="0">
                <a:solidFill>
                  <a:srgbClr val="FF0000"/>
                </a:solidFill>
                <a:latin typeface="Trebuchet MS" panose="020B0603020202020204" pitchFamily="34" charset="0"/>
              </a:rPr>
              <a:t>#2 </a:t>
            </a:r>
            <a:endParaRPr lang="en-US" dirty="0"/>
          </a:p>
        </p:txBody>
      </p:sp>
      <p:sp>
        <p:nvSpPr>
          <p:cNvPr id="3" name="Rectangle 2"/>
          <p:cNvSpPr/>
          <p:nvPr/>
        </p:nvSpPr>
        <p:spPr>
          <a:xfrm>
            <a:off x="647700" y="933450"/>
            <a:ext cx="8153400" cy="3257815"/>
          </a:xfrm>
          <a:prstGeom prst="rect">
            <a:avLst/>
          </a:prstGeom>
        </p:spPr>
        <p:txBody>
          <a:bodyPr wrap="square">
            <a:spAutoFit/>
          </a:bodyPr>
          <a:lstStyle/>
          <a:p>
            <a:pPr>
              <a:lnSpc>
                <a:spcPct val="115000"/>
              </a:lnSpc>
              <a:spcBef>
                <a:spcPts val="0"/>
              </a:spcBef>
              <a:spcAft>
                <a:spcPts val="300"/>
              </a:spcAft>
            </a:pPr>
            <a:r>
              <a:rPr lang="en-US" dirty="0">
                <a:latin typeface="Trebuchet MS" panose="020B0603020202020204" pitchFamily="34" charset="0"/>
              </a:rPr>
              <a:t>To make sure I’m eligible for my IDEA allocation, I have to budget at least as much as I</a:t>
            </a:r>
            <a:r>
              <a:rPr lang="en-US" dirty="0" smtClean="0">
                <a:latin typeface="Trebuchet MS" panose="020B0603020202020204" pitchFamily="34" charset="0"/>
              </a:rPr>
              <a:t>…</a:t>
            </a:r>
          </a:p>
          <a:p>
            <a:pPr>
              <a:lnSpc>
                <a:spcPct val="115000"/>
              </a:lnSpc>
              <a:spcBef>
                <a:spcPts val="0"/>
              </a:spcBef>
              <a:spcAft>
                <a:spcPts val="300"/>
              </a:spcAft>
            </a:pPr>
            <a:endParaRPr lang="en-US" dirty="0">
              <a:latin typeface="Trebuchet MS" panose="020B0603020202020204" pitchFamily="34" charset="0"/>
            </a:endParaRPr>
          </a:p>
          <a:p>
            <a:pPr algn="ctr">
              <a:lnSpc>
                <a:spcPct val="115000"/>
              </a:lnSpc>
              <a:spcAft>
                <a:spcPts val="300"/>
              </a:spcAft>
            </a:pPr>
            <a:r>
              <a:rPr lang="en-US" sz="2400" b="1" dirty="0">
                <a:solidFill>
                  <a:srgbClr val="FF0000"/>
                </a:solidFill>
                <a:latin typeface="Trebuchet MS" panose="020B0603020202020204" pitchFamily="34" charset="0"/>
              </a:rPr>
              <a:t>Incorrect </a:t>
            </a:r>
            <a:r>
              <a:rPr lang="en-US" sz="2400" b="1" dirty="0">
                <a:latin typeface="Trebuchet MS" panose="020B0603020202020204" pitchFamily="34" charset="0"/>
              </a:rPr>
              <a:t> </a:t>
            </a:r>
            <a:r>
              <a:rPr lang="en-US" dirty="0" smtClean="0">
                <a:latin typeface="Trebuchet MS" panose="020B0603020202020204" pitchFamily="34" charset="0"/>
              </a:rPr>
              <a:t>2) </a:t>
            </a:r>
            <a:r>
              <a:rPr lang="en-US" dirty="0">
                <a:latin typeface="Trebuchet MS" panose="020B0603020202020204" pitchFamily="34" charset="0"/>
              </a:rPr>
              <a:t>spent for the same purpose from the same </a:t>
            </a:r>
            <a:endParaRPr lang="en-US" dirty="0" smtClean="0">
              <a:latin typeface="Trebuchet MS" panose="020B0603020202020204" pitchFamily="34" charset="0"/>
            </a:endParaRPr>
          </a:p>
          <a:p>
            <a:pPr>
              <a:lnSpc>
                <a:spcPct val="115000"/>
              </a:lnSpc>
              <a:spcAft>
                <a:spcPts val="300"/>
              </a:spcAft>
            </a:pPr>
            <a:r>
              <a:rPr lang="en-US" dirty="0" smtClean="0">
                <a:latin typeface="Trebuchet MS" panose="020B0603020202020204" pitchFamily="34" charset="0"/>
              </a:rPr>
              <a:t>		            source last </a:t>
            </a:r>
            <a:r>
              <a:rPr lang="en-US" dirty="0">
                <a:latin typeface="Trebuchet MS" panose="020B0603020202020204" pitchFamily="34" charset="0"/>
              </a:rPr>
              <a:t>year.</a:t>
            </a:r>
          </a:p>
          <a:p>
            <a:pPr>
              <a:lnSpc>
                <a:spcPct val="115000"/>
              </a:lnSpc>
              <a:spcBef>
                <a:spcPts val="0"/>
              </a:spcBef>
              <a:spcAft>
                <a:spcPts val="300"/>
              </a:spcAft>
            </a:pPr>
            <a:endParaRPr lang="en-US" dirty="0" smtClean="0">
              <a:latin typeface="Trebuchet MS" panose="020B0603020202020204" pitchFamily="34" charset="0"/>
            </a:endParaRPr>
          </a:p>
          <a:p>
            <a:pPr>
              <a:lnSpc>
                <a:spcPct val="115000"/>
              </a:lnSpc>
              <a:spcAft>
                <a:spcPts val="300"/>
              </a:spcAft>
            </a:pPr>
            <a:r>
              <a:rPr lang="en-US" b="1" dirty="0">
                <a:latin typeface="Trebuchet MS" panose="020B0603020202020204" pitchFamily="34" charset="0"/>
              </a:rPr>
              <a:t>It’s not number 2 — </a:t>
            </a:r>
            <a:r>
              <a:rPr lang="en-US" b="1" i="1" dirty="0">
                <a:latin typeface="Trebuchet MS" panose="020B0603020202020204" pitchFamily="34" charset="0"/>
              </a:rPr>
              <a:t> For eligibility, data for the year immediately before the budget year — last year — is not final and verified, so it cannot be used as comparison data</a:t>
            </a:r>
            <a:r>
              <a:rPr lang="en-US" b="1" i="1" dirty="0" smtClean="0">
                <a:latin typeface="Trebuchet MS" panose="020B0603020202020204" pitchFamily="34" charset="0"/>
              </a:rPr>
              <a:t>.</a:t>
            </a:r>
            <a:endParaRPr lang="en-US" dirty="0">
              <a:latin typeface="Trebuchet MS" panose="020B0603020202020204" pitchFamily="34" charset="0"/>
            </a:endParaRPr>
          </a:p>
        </p:txBody>
      </p:sp>
    </p:spTree>
    <p:extLst>
      <p:ext uri="{BB962C8B-B14F-4D97-AF65-F5344CB8AC3E}">
        <p14:creationId xmlns:p14="http://schemas.microsoft.com/office/powerpoint/2010/main" val="396110365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729816"/>
          </a:xfrm>
        </p:spPr>
        <p:txBody>
          <a:bodyPr>
            <a:normAutofit/>
          </a:bodyPr>
          <a:lstStyle/>
          <a:p>
            <a:pPr algn="l"/>
            <a:r>
              <a:rPr lang="en-US" sz="3600" b="1" dirty="0" smtClean="0">
                <a:solidFill>
                  <a:srgbClr val="FF0000"/>
                </a:solidFill>
                <a:latin typeface="Trebuchet MS" panose="020B0603020202020204" pitchFamily="34" charset="0"/>
              </a:rPr>
              <a:t>Presentation Sections </a:t>
            </a:r>
            <a:endParaRPr lang="en-US" sz="3600" b="1" dirty="0">
              <a:solidFill>
                <a:srgbClr val="FF0000"/>
              </a:solidFill>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47752593"/>
              </p:ext>
            </p:extLst>
          </p:nvPr>
        </p:nvGraphicFramePr>
        <p:xfrm>
          <a:off x="304800" y="896982"/>
          <a:ext cx="8648700" cy="3308675"/>
        </p:xfrm>
        <a:graphic>
          <a:graphicData uri="http://schemas.openxmlformats.org/drawingml/2006/table">
            <a:tbl>
              <a:tblPr firstRow="1" bandRow="1">
                <a:tableStyleId>{69CF1AB2-1976-4502-BF36-3FF5EA218861}</a:tableStyleId>
              </a:tblPr>
              <a:tblGrid>
                <a:gridCol w="2954646">
                  <a:extLst>
                    <a:ext uri="{9D8B030D-6E8A-4147-A177-3AD203B41FA5}">
                      <a16:colId xmlns:a16="http://schemas.microsoft.com/office/drawing/2014/main" val="3030924131"/>
                    </a:ext>
                  </a:extLst>
                </a:gridCol>
                <a:gridCol w="5694054">
                  <a:extLst>
                    <a:ext uri="{9D8B030D-6E8A-4147-A177-3AD203B41FA5}">
                      <a16:colId xmlns:a16="http://schemas.microsoft.com/office/drawing/2014/main" val="2870194918"/>
                    </a:ext>
                  </a:extLst>
                </a:gridCol>
              </a:tblGrid>
              <a:tr h="833807">
                <a:tc>
                  <a:txBody>
                    <a:bodyPr/>
                    <a:lstStyle/>
                    <a:p>
                      <a:pPr marL="342900" indent="-342900" algn="just">
                        <a:buFont typeface="Wingdings" panose="05000000000000000000" pitchFamily="2" charset="2"/>
                        <a:buChar char="§"/>
                      </a:pPr>
                      <a:r>
                        <a:rPr 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rPr>
                        <a:t>Section One</a:t>
                      </a:r>
                      <a:endParaRPr lang="en-US" sz="2000" b="1" dirty="0">
                        <a:solidFill>
                          <a:schemeClr val="bg1"/>
                        </a:solidFill>
                        <a:effectLst>
                          <a:outerShdw blurRad="38100" dist="38100" dir="2700000" algn="tl">
                            <a:srgbClr val="000000">
                              <a:alpha val="43137"/>
                            </a:srgbClr>
                          </a:outerShdw>
                        </a:effectLst>
                        <a:latin typeface="Trebuchet MS" panose="020B0603020202020204" pitchFamily="34" charset="0"/>
                      </a:endParaRPr>
                    </a:p>
                  </a:txBody>
                  <a:tcPr>
                    <a:cell3D prstMaterial="dkEdge">
                      <a:bevel/>
                      <a:lightRig rig="flood" dir="t"/>
                    </a:cell3D>
                    <a:solidFill>
                      <a:srgbClr val="00B0F0"/>
                    </a:solidFill>
                  </a:tcPr>
                </a:tc>
                <a:tc>
                  <a:txBody>
                    <a:bodyPr/>
                    <a:lstStyle/>
                    <a:p>
                      <a:pPr marL="0" indent="0" algn="just">
                        <a:buFontTx/>
                        <a:buNone/>
                      </a:pPr>
                      <a:r>
                        <a:rPr 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rPr>
                        <a:t>Funding</a:t>
                      </a:r>
                      <a:endParaRPr lang="en-US" sz="2000" b="1" dirty="0">
                        <a:solidFill>
                          <a:schemeClr val="bg1"/>
                        </a:solidFill>
                        <a:effectLst>
                          <a:outerShdw blurRad="38100" dist="38100" dir="2700000" algn="tl">
                            <a:srgbClr val="000000">
                              <a:alpha val="43137"/>
                            </a:srgbClr>
                          </a:outerShdw>
                        </a:effectLst>
                        <a:latin typeface="Trebuchet MS" panose="020B0603020202020204" pitchFamily="34" charset="0"/>
                      </a:endParaRPr>
                    </a:p>
                  </a:txBody>
                  <a:tcPr>
                    <a:cell3D prstMaterial="dkEdge">
                      <a:bevel/>
                      <a:lightRig rig="flood" dir="t"/>
                    </a:cell3D>
                    <a:solidFill>
                      <a:srgbClr val="00B0F0"/>
                    </a:solidFill>
                  </a:tcPr>
                </a:tc>
                <a:extLst>
                  <a:ext uri="{0D108BD9-81ED-4DB2-BD59-A6C34878D82A}">
                    <a16:rowId xmlns:a16="http://schemas.microsoft.com/office/drawing/2014/main" val="2409252454"/>
                  </a:ext>
                </a:extLst>
              </a:tr>
              <a:tr h="833807">
                <a:tc>
                  <a:txBody>
                    <a:bodyPr/>
                    <a:lstStyle/>
                    <a:p>
                      <a:pPr marL="342900" indent="-342900" algn="just">
                        <a:buFont typeface="Wingdings" panose="05000000000000000000" pitchFamily="2" charset="2"/>
                        <a:buChar char="§"/>
                      </a:pPr>
                      <a:r>
                        <a:rPr 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rPr>
                        <a:t>Section Two</a:t>
                      </a:r>
                      <a:endParaRPr lang="en-US" sz="2000" b="1" dirty="0">
                        <a:solidFill>
                          <a:schemeClr val="bg1"/>
                        </a:solidFill>
                        <a:effectLst>
                          <a:outerShdw blurRad="38100" dist="38100" dir="2700000" algn="tl">
                            <a:srgbClr val="000000">
                              <a:alpha val="43137"/>
                            </a:srgbClr>
                          </a:outerShdw>
                        </a:effectLst>
                        <a:latin typeface="Trebuchet MS" panose="020B0603020202020204" pitchFamily="34" charset="0"/>
                      </a:endParaRPr>
                    </a:p>
                  </a:txBody>
                  <a:tcPr>
                    <a:cell3D prstMaterial="dkEdge">
                      <a:bevel/>
                      <a:lightRig rig="flood" dir="t"/>
                    </a:cell3D>
                    <a:solidFill>
                      <a:srgbClr val="00B0F0"/>
                    </a:solidFill>
                  </a:tcPr>
                </a:tc>
                <a:tc>
                  <a:txBody>
                    <a:bodyPr/>
                    <a:lstStyle/>
                    <a:p>
                      <a:pPr marL="0" indent="0" algn="just">
                        <a:buFontTx/>
                        <a:buNone/>
                      </a:pPr>
                      <a:r>
                        <a:rPr 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rPr>
                        <a:t>IDEA Part B Funds</a:t>
                      </a:r>
                      <a:endParaRPr lang="en-US" sz="2000" b="1" dirty="0">
                        <a:solidFill>
                          <a:schemeClr val="bg1"/>
                        </a:solidFill>
                        <a:effectLst>
                          <a:outerShdw blurRad="38100" dist="38100" dir="2700000" algn="tl">
                            <a:srgbClr val="000000">
                              <a:alpha val="43137"/>
                            </a:srgbClr>
                          </a:outerShdw>
                        </a:effectLst>
                        <a:latin typeface="Trebuchet MS" panose="020B0603020202020204" pitchFamily="34" charset="0"/>
                      </a:endParaRPr>
                    </a:p>
                  </a:txBody>
                  <a:tcPr>
                    <a:cell3D prstMaterial="dkEdge">
                      <a:bevel/>
                      <a:lightRig rig="flood" dir="t"/>
                    </a:cell3D>
                    <a:solidFill>
                      <a:srgbClr val="00B0F0"/>
                    </a:solidFill>
                  </a:tcPr>
                </a:tc>
                <a:extLst>
                  <a:ext uri="{0D108BD9-81ED-4DB2-BD59-A6C34878D82A}">
                    <a16:rowId xmlns:a16="http://schemas.microsoft.com/office/drawing/2014/main" val="3917740963"/>
                  </a:ext>
                </a:extLst>
              </a:tr>
              <a:tr h="807254">
                <a:tc>
                  <a:txBody>
                    <a:bodyPr/>
                    <a:lstStyle/>
                    <a:p>
                      <a:pPr marL="342900" indent="-342900" algn="just">
                        <a:buFont typeface="Wingdings" panose="05000000000000000000" pitchFamily="2" charset="2"/>
                        <a:buChar char="§"/>
                      </a:pPr>
                      <a:r>
                        <a:rPr 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rPr>
                        <a:t>Section Three </a:t>
                      </a:r>
                      <a:endParaRPr lang="en-US" sz="2000" b="1" dirty="0">
                        <a:solidFill>
                          <a:schemeClr val="bg1"/>
                        </a:solidFill>
                        <a:effectLst>
                          <a:outerShdw blurRad="38100" dist="38100" dir="2700000" algn="tl">
                            <a:srgbClr val="000000">
                              <a:alpha val="43137"/>
                            </a:srgbClr>
                          </a:outerShdw>
                        </a:effectLst>
                        <a:latin typeface="Trebuchet MS" panose="020B0603020202020204" pitchFamily="34" charset="0"/>
                      </a:endParaRPr>
                    </a:p>
                  </a:txBody>
                  <a:tcPr>
                    <a:cell3D prstMaterial="dkEdge">
                      <a:bevel/>
                      <a:lightRig rig="flood" dir="t"/>
                    </a:cell3D>
                    <a:solidFill>
                      <a:srgbClr val="00B0F0"/>
                    </a:solidFill>
                  </a:tcPr>
                </a:tc>
                <a:tc>
                  <a:txBody>
                    <a:bodyPr/>
                    <a:lstStyle/>
                    <a:p>
                      <a:pPr marL="0" indent="0" algn="just">
                        <a:buFontTx/>
                        <a:buNone/>
                      </a:pPr>
                      <a:r>
                        <a:rPr 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rPr>
                        <a:t>LEA</a:t>
                      </a:r>
                      <a:r>
                        <a:rPr lang="en-US" sz="2000" b="1" baseline="0" dirty="0" smtClean="0">
                          <a:solidFill>
                            <a:schemeClr val="bg1"/>
                          </a:solidFill>
                          <a:effectLst>
                            <a:outerShdw blurRad="38100" dist="38100" dir="2700000" algn="tl">
                              <a:srgbClr val="000000">
                                <a:alpha val="43137"/>
                              </a:srgbClr>
                            </a:outerShdw>
                          </a:effectLst>
                          <a:latin typeface="Trebuchet MS" panose="020B0603020202020204" pitchFamily="34" charset="0"/>
                        </a:rPr>
                        <a:t> Annual Plan Application, </a:t>
                      </a:r>
                      <a:r>
                        <a:rPr 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rPr>
                        <a:t>Managing and Using Funds </a:t>
                      </a:r>
                      <a:endParaRPr lang="en-US" sz="2000" b="1" dirty="0">
                        <a:solidFill>
                          <a:schemeClr val="bg1"/>
                        </a:solidFill>
                        <a:effectLst>
                          <a:outerShdw blurRad="38100" dist="38100" dir="2700000" algn="tl">
                            <a:srgbClr val="000000">
                              <a:alpha val="43137"/>
                            </a:srgbClr>
                          </a:outerShdw>
                        </a:effectLst>
                        <a:latin typeface="Trebuchet MS" panose="020B0603020202020204" pitchFamily="34" charset="0"/>
                      </a:endParaRPr>
                    </a:p>
                  </a:txBody>
                  <a:tcPr>
                    <a:cell3D prstMaterial="dkEdge">
                      <a:bevel/>
                      <a:lightRig rig="flood" dir="t"/>
                    </a:cell3D>
                    <a:solidFill>
                      <a:srgbClr val="00B0F0"/>
                    </a:solidFill>
                  </a:tcPr>
                </a:tc>
                <a:extLst>
                  <a:ext uri="{0D108BD9-81ED-4DB2-BD59-A6C34878D82A}">
                    <a16:rowId xmlns:a16="http://schemas.microsoft.com/office/drawing/2014/main" val="3951060762"/>
                  </a:ext>
                </a:extLst>
              </a:tr>
              <a:tr h="833807">
                <a:tc>
                  <a:txBody>
                    <a:bodyPr/>
                    <a:lstStyle/>
                    <a:p>
                      <a:pPr marL="342900" indent="-342900" algn="just">
                        <a:buFont typeface="Wingdings" panose="05000000000000000000" pitchFamily="2" charset="2"/>
                        <a:buChar char="§"/>
                      </a:pPr>
                      <a:r>
                        <a:rPr 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rPr>
                        <a:t>Section Four </a:t>
                      </a:r>
                      <a:endParaRPr lang="en-US" sz="2000" b="1" dirty="0">
                        <a:solidFill>
                          <a:schemeClr val="bg1"/>
                        </a:solidFill>
                        <a:effectLst>
                          <a:outerShdw blurRad="38100" dist="38100" dir="2700000" algn="tl">
                            <a:srgbClr val="000000">
                              <a:alpha val="43137"/>
                            </a:srgbClr>
                          </a:outerShdw>
                        </a:effectLst>
                        <a:latin typeface="Trebuchet MS" panose="020B0603020202020204" pitchFamily="34" charset="0"/>
                      </a:endParaRPr>
                    </a:p>
                  </a:txBody>
                  <a:tcPr>
                    <a:cell3D prstMaterial="dkEdge">
                      <a:bevel/>
                      <a:lightRig rig="flood" dir="t"/>
                    </a:cell3D>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rPr>
                        <a:t>IDEA Fiscal</a:t>
                      </a:r>
                      <a:r>
                        <a:rPr lang="en-US" sz="2000" b="1" baseline="0" dirty="0" smtClean="0">
                          <a:solidFill>
                            <a:schemeClr val="bg1"/>
                          </a:solidFill>
                          <a:effectLst>
                            <a:outerShdw blurRad="38100" dist="38100" dir="2700000" algn="tl">
                              <a:srgbClr val="000000">
                                <a:alpha val="43137"/>
                              </a:srgbClr>
                            </a:outerShdw>
                          </a:effectLst>
                          <a:latin typeface="Trebuchet MS" panose="020B0603020202020204" pitchFamily="34" charset="0"/>
                        </a:rPr>
                        <a:t> Data Reporting Requirements</a:t>
                      </a:r>
                      <a:endParaRPr 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marL="0" indent="0" algn="l">
                        <a:buFontTx/>
                        <a:buNone/>
                      </a:pPr>
                      <a:endParaRPr lang="en-US" sz="2000" b="1" dirty="0">
                        <a:solidFill>
                          <a:schemeClr val="bg1"/>
                        </a:solidFill>
                        <a:effectLst>
                          <a:outerShdw blurRad="38100" dist="38100" dir="2700000" algn="tl">
                            <a:srgbClr val="000000">
                              <a:alpha val="43137"/>
                            </a:srgbClr>
                          </a:outerShdw>
                        </a:effectLst>
                        <a:latin typeface="Trebuchet MS" panose="020B0603020202020204" pitchFamily="34" charset="0"/>
                      </a:endParaRPr>
                    </a:p>
                  </a:txBody>
                  <a:tcPr>
                    <a:cell3D prstMaterial="dkEdge">
                      <a:bevel/>
                      <a:lightRig rig="flood" dir="t"/>
                    </a:cell3D>
                    <a:solidFill>
                      <a:srgbClr val="00B0F0"/>
                    </a:solidFill>
                  </a:tcPr>
                </a:tc>
                <a:extLst>
                  <a:ext uri="{0D108BD9-81ED-4DB2-BD59-A6C34878D82A}">
                    <a16:rowId xmlns:a16="http://schemas.microsoft.com/office/drawing/2014/main" val="9515767"/>
                  </a:ext>
                </a:extLst>
              </a:tr>
            </a:tbl>
          </a:graphicData>
        </a:graphic>
      </p:graphicFrame>
    </p:spTree>
    <p:extLst>
      <p:ext uri="{BB962C8B-B14F-4D97-AF65-F5344CB8AC3E}">
        <p14:creationId xmlns:p14="http://schemas.microsoft.com/office/powerpoint/2010/main" val="2836148527"/>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rebuchet MS" panose="020B0603020202020204" pitchFamily="34" charset="0"/>
              </a:rPr>
              <a:t>KNOWLEDGE CHECK -  Answer </a:t>
            </a:r>
            <a:r>
              <a:rPr lang="en-US" b="1" dirty="0" smtClean="0">
                <a:solidFill>
                  <a:srgbClr val="FF0000"/>
                </a:solidFill>
                <a:latin typeface="Trebuchet MS" panose="020B0603020202020204" pitchFamily="34" charset="0"/>
              </a:rPr>
              <a:t>#3 </a:t>
            </a:r>
            <a:endParaRPr lang="en-US" dirty="0"/>
          </a:p>
        </p:txBody>
      </p:sp>
      <p:sp>
        <p:nvSpPr>
          <p:cNvPr id="3" name="Rectangle 2"/>
          <p:cNvSpPr/>
          <p:nvPr/>
        </p:nvSpPr>
        <p:spPr>
          <a:xfrm>
            <a:off x="800100" y="857250"/>
            <a:ext cx="7505700" cy="3374770"/>
          </a:xfrm>
          <a:prstGeom prst="rect">
            <a:avLst/>
          </a:prstGeom>
        </p:spPr>
        <p:txBody>
          <a:bodyPr wrap="square">
            <a:spAutoFit/>
          </a:bodyPr>
          <a:lstStyle/>
          <a:p>
            <a:pPr>
              <a:lnSpc>
                <a:spcPct val="115000"/>
              </a:lnSpc>
              <a:spcBef>
                <a:spcPts val="0"/>
              </a:spcBef>
              <a:spcAft>
                <a:spcPts val="300"/>
              </a:spcAft>
            </a:pPr>
            <a:r>
              <a:rPr lang="en-US" dirty="0">
                <a:latin typeface="Trebuchet MS" panose="020B0603020202020204" pitchFamily="34" charset="0"/>
              </a:rPr>
              <a:t>To make sure I’m eligible for my IDEA allocation, I have to budget at least as much as I…</a:t>
            </a:r>
          </a:p>
          <a:p>
            <a:pPr>
              <a:lnSpc>
                <a:spcPct val="115000"/>
              </a:lnSpc>
              <a:spcBef>
                <a:spcPts val="0"/>
              </a:spcBef>
              <a:spcAft>
                <a:spcPts val="300"/>
              </a:spcAft>
            </a:pPr>
            <a:endParaRPr lang="en-US" dirty="0">
              <a:latin typeface="Trebuchet MS" panose="020B0603020202020204" pitchFamily="34" charset="0"/>
            </a:endParaRPr>
          </a:p>
          <a:p>
            <a:pPr>
              <a:lnSpc>
                <a:spcPct val="115000"/>
              </a:lnSpc>
            </a:pPr>
            <a:r>
              <a:rPr lang="en-US" sz="2400" b="1" dirty="0">
                <a:solidFill>
                  <a:srgbClr val="FF0000"/>
                </a:solidFill>
                <a:latin typeface="Trebuchet MS" panose="020B0603020202020204" pitchFamily="34" charset="0"/>
              </a:rPr>
              <a:t>Incorrect </a:t>
            </a:r>
            <a:r>
              <a:rPr lang="en-US" sz="2400" b="1" dirty="0">
                <a:latin typeface="Trebuchet MS" panose="020B0603020202020204" pitchFamily="34" charset="0"/>
              </a:rPr>
              <a:t> </a:t>
            </a:r>
            <a:r>
              <a:rPr lang="en-US" dirty="0" smtClean="0">
                <a:latin typeface="Trebuchet MS" panose="020B0603020202020204" pitchFamily="34" charset="0"/>
              </a:rPr>
              <a:t>3) spent </a:t>
            </a:r>
            <a:r>
              <a:rPr lang="en-US" dirty="0">
                <a:latin typeface="Trebuchet MS" panose="020B0603020202020204" pitchFamily="34" charset="0"/>
              </a:rPr>
              <a:t>for the same purpose from </a:t>
            </a:r>
            <a:r>
              <a:rPr lang="en-US" dirty="0" smtClean="0">
                <a:latin typeface="Trebuchet MS" panose="020B0603020202020204" pitchFamily="34" charset="0"/>
              </a:rPr>
              <a:t>the</a:t>
            </a:r>
          </a:p>
          <a:p>
            <a:pPr marL="1773238" lvl="4">
              <a:lnSpc>
                <a:spcPct val="115000"/>
              </a:lnSpc>
            </a:pPr>
            <a:r>
              <a:rPr lang="en-US" dirty="0" smtClean="0">
                <a:latin typeface="Trebuchet MS" panose="020B0603020202020204" pitchFamily="34" charset="0"/>
              </a:rPr>
              <a:t>same</a:t>
            </a:r>
            <a:r>
              <a:rPr lang="en-US" dirty="0">
                <a:latin typeface="Trebuchet MS" panose="020B0603020202020204" pitchFamily="34" charset="0"/>
              </a:rPr>
              <a:t> source in the most recent year for which I have information available.</a:t>
            </a:r>
          </a:p>
          <a:p>
            <a:pPr>
              <a:lnSpc>
                <a:spcPct val="115000"/>
              </a:lnSpc>
              <a:spcAft>
                <a:spcPts val="300"/>
              </a:spcAft>
            </a:pPr>
            <a:endParaRPr lang="en-US" dirty="0">
              <a:latin typeface="Trebuchet MS" panose="020B0603020202020204" pitchFamily="34" charset="0"/>
            </a:endParaRPr>
          </a:p>
          <a:p>
            <a:r>
              <a:rPr lang="en-US" b="1" dirty="0"/>
              <a:t>It’s not number 3 </a:t>
            </a:r>
            <a:r>
              <a:rPr lang="en-US" b="1" dirty="0" smtClean="0"/>
              <a:t>-  </a:t>
            </a:r>
            <a:r>
              <a:rPr lang="en-US" b="1" i="1" dirty="0" smtClean="0"/>
              <a:t>It’s </a:t>
            </a:r>
            <a:r>
              <a:rPr lang="en-US" b="1" i="1" dirty="0"/>
              <a:t>true that you must compare to the most recent year for which you have information available, but if you did not meet </a:t>
            </a:r>
            <a:r>
              <a:rPr lang="en-US" b="1" i="1" dirty="0" smtClean="0"/>
              <a:t>MOE </a:t>
            </a:r>
            <a:r>
              <a:rPr lang="en-US" b="1" i="1" dirty="0"/>
              <a:t>in that year, you must go back further</a:t>
            </a:r>
            <a:r>
              <a:rPr lang="en-US" b="1" i="1" dirty="0" smtClean="0"/>
              <a:t>.</a:t>
            </a:r>
            <a:endParaRPr lang="en-US" dirty="0">
              <a:latin typeface="Trebuchet MS" panose="020B0603020202020204" pitchFamily="34" charset="0"/>
            </a:endParaRPr>
          </a:p>
        </p:txBody>
      </p:sp>
    </p:spTree>
    <p:extLst>
      <p:ext uri="{BB962C8B-B14F-4D97-AF65-F5344CB8AC3E}">
        <p14:creationId xmlns:p14="http://schemas.microsoft.com/office/powerpoint/2010/main" val="1699171053"/>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rebuchet MS" panose="020B0603020202020204" pitchFamily="34" charset="0"/>
              </a:rPr>
              <a:t>KNOWLEDGE CHECK -  Answer </a:t>
            </a:r>
            <a:r>
              <a:rPr lang="en-US" b="1" dirty="0" smtClean="0">
                <a:solidFill>
                  <a:srgbClr val="FF0000"/>
                </a:solidFill>
                <a:latin typeface="Trebuchet MS" panose="020B0603020202020204" pitchFamily="34" charset="0"/>
              </a:rPr>
              <a:t>#4 </a:t>
            </a:r>
            <a:endParaRPr lang="en-US" dirty="0"/>
          </a:p>
        </p:txBody>
      </p:sp>
      <p:sp>
        <p:nvSpPr>
          <p:cNvPr id="3" name="Rectangle 2"/>
          <p:cNvSpPr/>
          <p:nvPr/>
        </p:nvSpPr>
        <p:spPr>
          <a:xfrm>
            <a:off x="800100" y="1047750"/>
            <a:ext cx="7810500" cy="3779496"/>
          </a:xfrm>
          <a:prstGeom prst="rect">
            <a:avLst/>
          </a:prstGeom>
        </p:spPr>
        <p:txBody>
          <a:bodyPr wrap="square">
            <a:spAutoFit/>
          </a:bodyPr>
          <a:lstStyle/>
          <a:p>
            <a:pPr>
              <a:lnSpc>
                <a:spcPct val="115000"/>
              </a:lnSpc>
              <a:spcBef>
                <a:spcPts val="0"/>
              </a:spcBef>
              <a:spcAft>
                <a:spcPts val="300"/>
              </a:spcAft>
            </a:pPr>
            <a:r>
              <a:rPr lang="en-US" dirty="0">
                <a:latin typeface="Trebuchet MS" panose="020B0603020202020204" pitchFamily="34" charset="0"/>
              </a:rPr>
              <a:t>To make sure I’m eligible for my IDEA allocation, I have to budget at least as much as I…</a:t>
            </a:r>
          </a:p>
          <a:p>
            <a:pPr>
              <a:lnSpc>
                <a:spcPct val="115000"/>
              </a:lnSpc>
              <a:spcBef>
                <a:spcPts val="0"/>
              </a:spcBef>
              <a:spcAft>
                <a:spcPts val="300"/>
              </a:spcAft>
            </a:pPr>
            <a:endParaRPr lang="en-US" dirty="0">
              <a:latin typeface="Trebuchet MS" panose="020B0603020202020204" pitchFamily="34" charset="0"/>
            </a:endParaRPr>
          </a:p>
          <a:p>
            <a:pPr>
              <a:lnSpc>
                <a:spcPct val="115000"/>
              </a:lnSpc>
            </a:pPr>
            <a:r>
              <a:rPr lang="en-US" sz="2400" b="1" dirty="0" smtClean="0">
                <a:solidFill>
                  <a:srgbClr val="00B050"/>
                </a:solidFill>
                <a:latin typeface="Trebuchet MS" panose="020B0603020202020204" pitchFamily="34" charset="0"/>
              </a:rPr>
              <a:t>CORRECT </a:t>
            </a:r>
            <a:r>
              <a:rPr lang="en-US" sz="2400" b="1" dirty="0" smtClean="0">
                <a:latin typeface="Trebuchet MS" panose="020B0603020202020204" pitchFamily="34" charset="0"/>
              </a:rPr>
              <a:t> 4</a:t>
            </a:r>
            <a:r>
              <a:rPr lang="en-US" sz="2400" dirty="0" smtClean="0">
                <a:latin typeface="Trebuchet MS" panose="020B0603020202020204" pitchFamily="34" charset="0"/>
              </a:rPr>
              <a:t>)</a:t>
            </a:r>
            <a:r>
              <a:rPr lang="en-US" sz="2400" dirty="0">
                <a:latin typeface="Trebuchet MS" panose="020B0603020202020204" pitchFamily="34" charset="0"/>
              </a:rPr>
              <a:t> </a:t>
            </a:r>
            <a:r>
              <a:rPr lang="en-US" sz="2400" b="1" i="1" dirty="0">
                <a:latin typeface="Trebuchet MS" panose="020B0603020202020204" pitchFamily="34" charset="0"/>
              </a:rPr>
              <a:t>spent for the same purpose from </a:t>
            </a:r>
            <a:r>
              <a:rPr lang="en-US" sz="2400" b="1" i="1" dirty="0" smtClean="0">
                <a:latin typeface="Trebuchet MS" panose="020B0603020202020204" pitchFamily="34" charset="0"/>
              </a:rPr>
              <a:t>the</a:t>
            </a:r>
          </a:p>
          <a:p>
            <a:pPr lvl="4">
              <a:lnSpc>
                <a:spcPct val="115000"/>
              </a:lnSpc>
            </a:pPr>
            <a:r>
              <a:rPr lang="en-US" sz="2400" b="1" i="1" dirty="0" smtClean="0">
                <a:latin typeface="Trebuchet MS" panose="020B0603020202020204" pitchFamily="34" charset="0"/>
              </a:rPr>
              <a:t>same</a:t>
            </a:r>
            <a:r>
              <a:rPr lang="en-US" sz="2400" b="1" i="1" dirty="0">
                <a:latin typeface="Trebuchet MS" panose="020B0603020202020204" pitchFamily="34" charset="0"/>
              </a:rPr>
              <a:t> source in the most recent year for which I have information available and met MOE</a:t>
            </a:r>
            <a:r>
              <a:rPr lang="en-US" sz="2400" b="1" i="1" dirty="0" smtClean="0">
                <a:latin typeface="Trebuchet MS" panose="020B0603020202020204" pitchFamily="34" charset="0"/>
              </a:rPr>
              <a:t>.</a:t>
            </a:r>
            <a:endParaRPr lang="en-US" sz="2400" b="1" i="1" dirty="0">
              <a:latin typeface="Trebuchet MS" panose="020B0603020202020204" pitchFamily="34" charset="0"/>
            </a:endParaRPr>
          </a:p>
          <a:p>
            <a:pPr lvl="4">
              <a:lnSpc>
                <a:spcPct val="115000"/>
              </a:lnSpc>
            </a:pPr>
            <a:endParaRPr lang="en-US" dirty="0" smtClean="0">
              <a:latin typeface="Trebuchet MS" panose="020B0603020202020204" pitchFamily="34" charset="0"/>
            </a:endParaRPr>
          </a:p>
          <a:p>
            <a:pPr lvl="4">
              <a:lnSpc>
                <a:spcPct val="115000"/>
              </a:lnSpc>
            </a:pPr>
            <a:endParaRPr lang="en-US" dirty="0">
              <a:latin typeface="Trebuchet MS" panose="020B0603020202020204" pitchFamily="34" charset="0"/>
            </a:endParaRPr>
          </a:p>
          <a:p>
            <a:pPr lvl="4">
              <a:lnSpc>
                <a:spcPct val="115000"/>
              </a:lnSpc>
            </a:pPr>
            <a:endParaRPr lang="en-US" dirty="0">
              <a:latin typeface="Trebuchet MS" panose="020B0603020202020204" pitchFamily="34" charset="0"/>
            </a:endParaRPr>
          </a:p>
        </p:txBody>
      </p:sp>
    </p:spTree>
    <p:extLst>
      <p:ext uri="{BB962C8B-B14F-4D97-AF65-F5344CB8AC3E}">
        <p14:creationId xmlns:p14="http://schemas.microsoft.com/office/powerpoint/2010/main" val="3513104293"/>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DCC542-BA3B-4F39-B671-EF70075F70DF}"/>
              </a:ext>
            </a:extLst>
          </p:cNvPr>
          <p:cNvSpPr>
            <a:spLocks noGrp="1"/>
          </p:cNvSpPr>
          <p:nvPr>
            <p:ph type="sldNum" sz="quarter" idx="4294967295"/>
          </p:nvPr>
        </p:nvSpPr>
        <p:spPr/>
        <p:txBody>
          <a:bodyPr/>
          <a:lstStyle/>
          <a:p>
            <a:fld id="{DA930A31-9CE2-E544-B5A4-9B97C83516F7}" type="slidenum">
              <a:rPr lang="en-US" smtClean="0"/>
              <a:pPr/>
              <a:t>42</a:t>
            </a:fld>
            <a:endParaRPr lang="en-US" dirty="0"/>
          </a:p>
        </p:txBody>
      </p:sp>
      <p:sp>
        <p:nvSpPr>
          <p:cNvPr id="2" name="Title 1">
            <a:extLst>
              <a:ext uri="{FF2B5EF4-FFF2-40B4-BE49-F238E27FC236}">
                <a16:creationId xmlns:a16="http://schemas.microsoft.com/office/drawing/2014/main" id="{BA440907-35E3-6340-95B4-8A3AB77D1668}"/>
              </a:ext>
            </a:extLst>
          </p:cNvPr>
          <p:cNvSpPr>
            <a:spLocks noGrp="1"/>
          </p:cNvSpPr>
          <p:nvPr>
            <p:ph type="title" idx="4294967295"/>
          </p:nvPr>
        </p:nvSpPr>
        <p:spPr>
          <a:xfrm>
            <a:off x="7034" y="-57150"/>
            <a:ext cx="9029700" cy="1047750"/>
          </a:xfrm>
        </p:spPr>
        <p:txBody>
          <a:bodyPr>
            <a:noAutofit/>
          </a:bodyPr>
          <a:lstStyle/>
          <a:p>
            <a:r>
              <a:rPr lang="en-US" sz="3200" b="1" dirty="0">
                <a:solidFill>
                  <a:srgbClr val="FF0000"/>
                </a:solidFill>
                <a:latin typeface="Trebuchet MS" panose="020B0603020202020204" pitchFamily="34" charset="0"/>
              </a:rPr>
              <a:t>Eligibility (Budget) Standard: </a:t>
            </a:r>
            <a:br>
              <a:rPr lang="en-US" sz="3200" b="1" dirty="0">
                <a:solidFill>
                  <a:srgbClr val="FF0000"/>
                </a:solidFill>
                <a:latin typeface="Trebuchet MS" panose="020B0603020202020204" pitchFamily="34" charset="0"/>
              </a:rPr>
            </a:br>
            <a:r>
              <a:rPr lang="en-US" sz="3200" b="1" dirty="0">
                <a:solidFill>
                  <a:srgbClr val="FFFF00"/>
                </a:solidFill>
                <a:latin typeface="Trebuchet MS" panose="020B0603020202020204" pitchFamily="34" charset="0"/>
              </a:rPr>
              <a:t>Two Scenarios</a:t>
            </a:r>
          </a:p>
        </p:txBody>
      </p:sp>
      <p:sp>
        <p:nvSpPr>
          <p:cNvPr id="3" name="Content Placeholder 2">
            <a:extLst>
              <a:ext uri="{FF2B5EF4-FFF2-40B4-BE49-F238E27FC236}">
                <a16:creationId xmlns:a16="http://schemas.microsoft.com/office/drawing/2014/main" id="{B25460B8-B24B-1E41-90F0-E857DE6DF268}"/>
              </a:ext>
            </a:extLst>
          </p:cNvPr>
          <p:cNvSpPr>
            <a:spLocks noGrp="1"/>
          </p:cNvSpPr>
          <p:nvPr>
            <p:ph idx="4294967295"/>
          </p:nvPr>
        </p:nvSpPr>
        <p:spPr>
          <a:xfrm>
            <a:off x="533400" y="1238250"/>
            <a:ext cx="8229599" cy="2705100"/>
          </a:xfrm>
        </p:spPr>
        <p:txBody>
          <a:bodyPr>
            <a:noAutofit/>
          </a:bodyPr>
          <a:lstStyle/>
          <a:p>
            <a:pPr>
              <a:lnSpc>
                <a:spcPct val="90000"/>
              </a:lnSpc>
            </a:pPr>
            <a:r>
              <a:rPr lang="en-US" altLang="en-US" sz="2800" dirty="0">
                <a:solidFill>
                  <a:schemeClr val="tx1"/>
                </a:solidFill>
                <a:latin typeface="Trebuchet MS" panose="020B0603020202020204" pitchFamily="34" charset="0"/>
              </a:rPr>
              <a:t>A</a:t>
            </a:r>
            <a:r>
              <a:rPr lang="en-US" altLang="en-US" sz="2800" dirty="0" smtClean="0">
                <a:solidFill>
                  <a:schemeClr val="tx1"/>
                </a:solidFill>
                <a:latin typeface="Trebuchet MS" panose="020B0603020202020204" pitchFamily="34" charset="0"/>
              </a:rPr>
              <a:t>.  </a:t>
            </a:r>
            <a:br>
              <a:rPr lang="en-US" altLang="en-US" sz="2800" dirty="0" smtClean="0">
                <a:solidFill>
                  <a:schemeClr val="tx1"/>
                </a:solidFill>
                <a:latin typeface="Trebuchet MS" panose="020B0603020202020204" pitchFamily="34" charset="0"/>
              </a:rPr>
            </a:br>
            <a:r>
              <a:rPr lang="en-US" altLang="en-US" sz="2800" dirty="0" smtClean="0">
                <a:solidFill>
                  <a:schemeClr val="tx1"/>
                </a:solidFill>
                <a:latin typeface="Trebuchet MS" panose="020B0603020202020204" pitchFamily="34" charset="0"/>
              </a:rPr>
              <a:t>An </a:t>
            </a:r>
            <a:r>
              <a:rPr lang="en-US" altLang="en-US" sz="2800" dirty="0">
                <a:solidFill>
                  <a:schemeClr val="tx1"/>
                </a:solidFill>
                <a:latin typeface="Trebuchet MS" panose="020B0603020202020204" pitchFamily="34" charset="0"/>
              </a:rPr>
              <a:t>LEA expended $1,000,000 and met LEA MOE in SFY </a:t>
            </a:r>
            <a:r>
              <a:rPr lang="en-US" altLang="en-US" sz="2800" dirty="0" smtClean="0">
                <a:solidFill>
                  <a:schemeClr val="tx1"/>
                </a:solidFill>
                <a:latin typeface="Trebuchet MS" panose="020B0603020202020204" pitchFamily="34" charset="0"/>
              </a:rPr>
              <a:t>2021. </a:t>
            </a:r>
            <a:r>
              <a:rPr lang="en-US" altLang="en-US" sz="2800" dirty="0">
                <a:solidFill>
                  <a:schemeClr val="tx1"/>
                </a:solidFill>
                <a:latin typeface="Trebuchet MS" panose="020B0603020202020204" pitchFamily="34" charset="0"/>
              </a:rPr>
              <a:t>In SFY </a:t>
            </a:r>
            <a:r>
              <a:rPr lang="en-US" altLang="en-US" sz="2800" dirty="0" smtClean="0">
                <a:solidFill>
                  <a:schemeClr val="tx1"/>
                </a:solidFill>
                <a:latin typeface="Trebuchet MS" panose="020B0603020202020204" pitchFamily="34" charset="0"/>
              </a:rPr>
              <a:t>2023, </a:t>
            </a:r>
            <a:r>
              <a:rPr lang="en-US" altLang="en-US" sz="2800" dirty="0">
                <a:solidFill>
                  <a:schemeClr val="tx1"/>
                </a:solidFill>
                <a:latin typeface="Trebuchet MS" panose="020B0603020202020204" pitchFamily="34" charset="0"/>
              </a:rPr>
              <a:t>it budgets $900,000.</a:t>
            </a:r>
          </a:p>
          <a:p>
            <a:pPr>
              <a:lnSpc>
                <a:spcPct val="90000"/>
              </a:lnSpc>
            </a:pPr>
            <a:endParaRPr lang="en-US" sz="1000" dirty="0">
              <a:solidFill>
                <a:schemeClr val="tx1"/>
              </a:solidFill>
              <a:latin typeface="Trebuchet MS" panose="020B0603020202020204" pitchFamily="34" charset="0"/>
            </a:endParaRPr>
          </a:p>
          <a:p>
            <a:pPr>
              <a:lnSpc>
                <a:spcPct val="90000"/>
              </a:lnSpc>
              <a:spcBef>
                <a:spcPts val="2025"/>
              </a:spcBef>
            </a:pPr>
            <a:r>
              <a:rPr lang="en-US" altLang="en-US" sz="2800" dirty="0">
                <a:solidFill>
                  <a:schemeClr val="tx1"/>
                </a:solidFill>
                <a:latin typeface="Trebuchet MS" panose="020B0603020202020204" pitchFamily="34" charset="0"/>
              </a:rPr>
              <a:t>B.</a:t>
            </a:r>
            <a:br>
              <a:rPr lang="en-US" altLang="en-US" sz="2800" dirty="0">
                <a:solidFill>
                  <a:schemeClr val="tx1"/>
                </a:solidFill>
                <a:latin typeface="Trebuchet MS" panose="020B0603020202020204" pitchFamily="34" charset="0"/>
              </a:rPr>
            </a:br>
            <a:r>
              <a:rPr lang="en-US" altLang="en-US" sz="2800" dirty="0">
                <a:solidFill>
                  <a:schemeClr val="tx1"/>
                </a:solidFill>
                <a:latin typeface="Trebuchet MS" panose="020B0603020202020204" pitchFamily="34" charset="0"/>
              </a:rPr>
              <a:t>An LEA expended $900,000 and met LEA MOE in SFY </a:t>
            </a:r>
            <a:r>
              <a:rPr lang="en-US" altLang="en-US" sz="2800" dirty="0" smtClean="0">
                <a:solidFill>
                  <a:schemeClr val="tx1"/>
                </a:solidFill>
                <a:latin typeface="Trebuchet MS" panose="020B0603020202020204" pitchFamily="34" charset="0"/>
              </a:rPr>
              <a:t>2021. </a:t>
            </a:r>
            <a:r>
              <a:rPr lang="en-US" altLang="en-US" sz="2800" dirty="0">
                <a:solidFill>
                  <a:schemeClr val="tx1"/>
                </a:solidFill>
                <a:latin typeface="Trebuchet MS" panose="020B0603020202020204" pitchFamily="34" charset="0"/>
              </a:rPr>
              <a:t>In SFY </a:t>
            </a:r>
            <a:r>
              <a:rPr lang="en-US" altLang="en-US" sz="2800" dirty="0" smtClean="0">
                <a:solidFill>
                  <a:schemeClr val="tx1"/>
                </a:solidFill>
                <a:latin typeface="Trebuchet MS" panose="020B0603020202020204" pitchFamily="34" charset="0"/>
              </a:rPr>
              <a:t>2023, </a:t>
            </a:r>
            <a:r>
              <a:rPr lang="en-US" altLang="en-US" sz="2800" dirty="0">
                <a:solidFill>
                  <a:schemeClr val="tx1"/>
                </a:solidFill>
                <a:latin typeface="Trebuchet MS" panose="020B0603020202020204" pitchFamily="34" charset="0"/>
              </a:rPr>
              <a:t>it budgets $1,000,000.</a:t>
            </a:r>
            <a:endParaRPr lang="en-US" sz="28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102559557"/>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DCC542-BA3B-4F39-B671-EF70075F70DF}"/>
              </a:ext>
            </a:extLst>
          </p:cNvPr>
          <p:cNvSpPr>
            <a:spLocks noGrp="1"/>
          </p:cNvSpPr>
          <p:nvPr>
            <p:ph type="sldNum" sz="quarter" idx="4294967295"/>
          </p:nvPr>
        </p:nvSpPr>
        <p:spPr/>
        <p:txBody>
          <a:bodyPr/>
          <a:lstStyle/>
          <a:p>
            <a:fld id="{DA930A31-9CE2-E544-B5A4-9B97C83516F7}" type="slidenum">
              <a:rPr lang="en-US" smtClean="0"/>
              <a:pPr/>
              <a:t>43</a:t>
            </a:fld>
            <a:endParaRPr lang="en-US" dirty="0"/>
          </a:p>
        </p:txBody>
      </p:sp>
      <p:sp>
        <p:nvSpPr>
          <p:cNvPr id="2" name="Title 1">
            <a:extLst>
              <a:ext uri="{FF2B5EF4-FFF2-40B4-BE49-F238E27FC236}">
                <a16:creationId xmlns:a16="http://schemas.microsoft.com/office/drawing/2014/main" id="{BA440907-35E3-6340-95B4-8A3AB77D1668}"/>
              </a:ext>
            </a:extLst>
          </p:cNvPr>
          <p:cNvSpPr>
            <a:spLocks noGrp="1"/>
          </p:cNvSpPr>
          <p:nvPr>
            <p:ph type="title" idx="4294967295"/>
          </p:nvPr>
        </p:nvSpPr>
        <p:spPr>
          <a:xfrm>
            <a:off x="-11327" y="0"/>
            <a:ext cx="9029700" cy="1047750"/>
          </a:xfrm>
        </p:spPr>
        <p:txBody>
          <a:bodyPr>
            <a:noAutofit/>
          </a:bodyPr>
          <a:lstStyle/>
          <a:p>
            <a:r>
              <a:rPr lang="en-US" sz="3200" b="1" dirty="0">
                <a:solidFill>
                  <a:srgbClr val="FF0000"/>
                </a:solidFill>
                <a:latin typeface="Trebuchet MS" panose="020B0603020202020204" pitchFamily="34" charset="0"/>
              </a:rPr>
              <a:t>Eligibility (Budget) Standard: </a:t>
            </a:r>
            <a:br>
              <a:rPr lang="en-US" sz="3200" b="1" dirty="0">
                <a:solidFill>
                  <a:srgbClr val="FF0000"/>
                </a:solidFill>
                <a:latin typeface="Trebuchet MS" panose="020B0603020202020204" pitchFamily="34" charset="0"/>
              </a:rPr>
            </a:br>
            <a:r>
              <a:rPr lang="en-US" sz="3200" b="1" dirty="0">
                <a:solidFill>
                  <a:srgbClr val="FFFF00"/>
                </a:solidFill>
                <a:latin typeface="Trebuchet MS" panose="020B0603020202020204" pitchFamily="34" charset="0"/>
              </a:rPr>
              <a:t>Two Scenarios</a:t>
            </a:r>
          </a:p>
        </p:txBody>
      </p:sp>
      <p:sp>
        <p:nvSpPr>
          <p:cNvPr id="3" name="Content Placeholder 2">
            <a:extLst>
              <a:ext uri="{FF2B5EF4-FFF2-40B4-BE49-F238E27FC236}">
                <a16:creationId xmlns:a16="http://schemas.microsoft.com/office/drawing/2014/main" id="{B25460B8-B24B-1E41-90F0-E857DE6DF268}"/>
              </a:ext>
            </a:extLst>
          </p:cNvPr>
          <p:cNvSpPr>
            <a:spLocks noGrp="1"/>
          </p:cNvSpPr>
          <p:nvPr>
            <p:ph idx="4294967295"/>
          </p:nvPr>
        </p:nvSpPr>
        <p:spPr>
          <a:xfrm>
            <a:off x="312523" y="1079989"/>
            <a:ext cx="8382000" cy="3048000"/>
          </a:xfrm>
        </p:spPr>
        <p:txBody>
          <a:bodyPr>
            <a:noAutofit/>
          </a:bodyPr>
          <a:lstStyle/>
          <a:p>
            <a:r>
              <a:rPr lang="en-US" sz="2400" i="1" dirty="0" smtClean="0">
                <a:solidFill>
                  <a:schemeClr val="tx1"/>
                </a:solidFill>
                <a:latin typeface="Trebuchet MS" panose="020B0603020202020204" pitchFamily="34" charset="0"/>
              </a:rPr>
              <a:t>The </a:t>
            </a:r>
            <a:r>
              <a:rPr lang="en-US" sz="2400" i="1" dirty="0">
                <a:solidFill>
                  <a:schemeClr val="tx1"/>
                </a:solidFill>
                <a:latin typeface="Trebuchet MS" panose="020B0603020202020204" pitchFamily="34" charset="0"/>
              </a:rPr>
              <a:t>Answer is the LEA meets the eligibility standard in example B, because the LEA budgeted more ($1,000,000 in 2023) than it expended in the most recent year for which it had audited data ($900,000 in 2021</a:t>
            </a:r>
            <a:r>
              <a:rPr lang="en-US" sz="2400" i="1" dirty="0" smtClean="0">
                <a:solidFill>
                  <a:schemeClr val="tx1"/>
                </a:solidFill>
                <a:latin typeface="Trebuchet MS" panose="020B0603020202020204" pitchFamily="34" charset="0"/>
              </a:rPr>
              <a:t>).</a:t>
            </a:r>
          </a:p>
          <a:p>
            <a:r>
              <a:rPr lang="en-US" sz="2400" dirty="0" smtClean="0">
                <a:solidFill>
                  <a:schemeClr val="tx1"/>
                </a:solidFill>
                <a:latin typeface="Trebuchet MS" panose="020B0603020202020204" pitchFamily="34" charset="0"/>
              </a:rPr>
              <a:t>In </a:t>
            </a:r>
            <a:r>
              <a:rPr lang="en-US" sz="2400" dirty="0">
                <a:solidFill>
                  <a:schemeClr val="tx1"/>
                </a:solidFill>
                <a:latin typeface="Trebuchet MS" panose="020B0603020202020204" pitchFamily="34" charset="0"/>
              </a:rPr>
              <a:t>example A, the LEA did not meet the MOE eligibility requirement for an SFY 2023 grant award because it budgeted less for SFY 2023 </a:t>
            </a:r>
            <a:r>
              <a:rPr lang="en-US" sz="2800" dirty="0">
                <a:solidFill>
                  <a:schemeClr val="tx1"/>
                </a:solidFill>
                <a:latin typeface="Trebuchet MS" panose="020B0603020202020204" pitchFamily="34" charset="0"/>
              </a:rPr>
              <a:t>than it </a:t>
            </a:r>
            <a:r>
              <a:rPr lang="en-US" sz="2400" dirty="0">
                <a:solidFill>
                  <a:schemeClr val="tx1"/>
                </a:solidFill>
                <a:latin typeface="Trebuchet MS" panose="020B0603020202020204" pitchFamily="34" charset="0"/>
              </a:rPr>
              <a:t>expended in SFY 2021.</a:t>
            </a:r>
          </a:p>
        </p:txBody>
      </p:sp>
    </p:spTree>
    <p:extLst>
      <p:ext uri="{BB962C8B-B14F-4D97-AF65-F5344CB8AC3E}">
        <p14:creationId xmlns:p14="http://schemas.microsoft.com/office/powerpoint/2010/main" val="1584926135"/>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AD1DE-48E8-524D-98A8-B9A1C2B489F1}"/>
              </a:ext>
            </a:extLst>
          </p:cNvPr>
          <p:cNvSpPr>
            <a:spLocks noGrp="1"/>
          </p:cNvSpPr>
          <p:nvPr>
            <p:ph type="ctrTitle"/>
          </p:nvPr>
        </p:nvSpPr>
        <p:spPr>
          <a:xfrm>
            <a:off x="0" y="-100082"/>
            <a:ext cx="9398000" cy="1046810"/>
          </a:xfrm>
          <a:solidFill>
            <a:schemeClr val="tx1"/>
          </a:solidFill>
        </p:spPr>
        <p:txBody>
          <a:bodyPr/>
          <a:lstStyle/>
          <a:p>
            <a:pPr algn="ctr"/>
            <a:r>
              <a:rPr lang="en-US" b="1" dirty="0" smtClean="0">
                <a:solidFill>
                  <a:srgbClr val="FF0000"/>
                </a:solidFill>
                <a:latin typeface="Trebuchet MS" panose="020B0603020202020204" pitchFamily="34" charset="0"/>
              </a:rPr>
              <a:t>The Compliance Standard</a:t>
            </a:r>
            <a:endParaRPr lang="en-US" b="1" dirty="0">
              <a:solidFill>
                <a:srgbClr val="FF0000"/>
              </a:solidFill>
              <a:latin typeface="Trebuchet MS" panose="020B0603020202020204" pitchFamily="34" charset="0"/>
            </a:endParaRPr>
          </a:p>
        </p:txBody>
      </p:sp>
      <p:sp>
        <p:nvSpPr>
          <p:cNvPr id="5" name="Slide Number Placeholder 4">
            <a:extLst>
              <a:ext uri="{FF2B5EF4-FFF2-40B4-BE49-F238E27FC236}">
                <a16:creationId xmlns:a16="http://schemas.microsoft.com/office/drawing/2014/main" id="{C0EFC7E3-AE08-4863-A8C6-73D9C7B220CF}"/>
              </a:ext>
            </a:extLst>
          </p:cNvPr>
          <p:cNvSpPr>
            <a:spLocks noGrp="1"/>
          </p:cNvSpPr>
          <p:nvPr>
            <p:ph type="sldNum" sz="quarter" idx="4294967295"/>
          </p:nvPr>
        </p:nvSpPr>
        <p:spPr>
          <a:xfrm>
            <a:off x="7789069" y="4793457"/>
            <a:ext cx="211931" cy="251222"/>
          </a:xfrm>
        </p:spPr>
        <p:txBody>
          <a:bodyPr/>
          <a:lstStyle/>
          <a:p>
            <a:fld id="{DA930A31-9CE2-E544-B5A4-9B97C83516F7}" type="slidenum">
              <a:rPr lang="en-US" smtClean="0"/>
              <a:pPr/>
              <a:t>44</a:t>
            </a:fld>
            <a:endParaRPr lang="en-US" dirty="0"/>
          </a:p>
        </p:txBody>
      </p:sp>
      <p:sp>
        <p:nvSpPr>
          <p:cNvPr id="7" name="Title 1">
            <a:extLst>
              <a:ext uri="{FF2B5EF4-FFF2-40B4-BE49-F238E27FC236}">
                <a16:creationId xmlns:a16="http://schemas.microsoft.com/office/drawing/2014/main" id="{328B77A3-30BE-654D-90CC-1946A5BD882A}"/>
              </a:ext>
            </a:extLst>
          </p:cNvPr>
          <p:cNvSpPr txBox="1">
            <a:spLocks/>
          </p:cNvSpPr>
          <p:nvPr/>
        </p:nvSpPr>
        <p:spPr>
          <a:xfrm>
            <a:off x="5486400" y="1079205"/>
            <a:ext cx="3447376" cy="546684"/>
          </a:xfrm>
          <a:prstGeom prst="rect">
            <a:avLst/>
          </a:prstGeom>
          <a:noFill/>
        </p:spPr>
        <p:txBody>
          <a:bodyPr vert="horz" lIns="457200" tIns="0" rIns="457200" bIns="0" rtlCol="0" anchor="ctr">
            <a:normAutofit fontScale="47500" lnSpcReduction="20000"/>
          </a:bodyPr>
          <a:lstStyle>
            <a:lvl1pPr marL="0" indent="0" algn="ctr" defTabSz="914400" rtl="0" eaLnBrk="1" latinLnBrk="0" hangingPunct="1">
              <a:spcBef>
                <a:spcPts val="0"/>
              </a:spcBef>
              <a:buNone/>
              <a:defRPr sz="2400" kern="1200">
                <a:solidFill>
                  <a:schemeClr val="bg1"/>
                </a:solidFill>
                <a:latin typeface="+mj-lt"/>
                <a:ea typeface="+mj-ea"/>
                <a:cs typeface="+mj-cs"/>
              </a:defRPr>
            </a:lvl1pPr>
          </a:lstStyle>
          <a:p>
            <a:r>
              <a:rPr lang="en-US" sz="4000" b="1" dirty="0">
                <a:solidFill>
                  <a:prstClr val="black"/>
                </a:solidFill>
                <a:latin typeface="Trebuchet MS" panose="020B0603020202020204" pitchFamily="34" charset="0"/>
              </a:rPr>
              <a:t>LEA MOE Regulation </a:t>
            </a:r>
            <a:br>
              <a:rPr lang="en-US" sz="4000" b="1" dirty="0">
                <a:solidFill>
                  <a:prstClr val="black"/>
                </a:solidFill>
                <a:latin typeface="Trebuchet MS" panose="020B0603020202020204" pitchFamily="34" charset="0"/>
              </a:rPr>
            </a:br>
            <a:r>
              <a:rPr lang="en-US" sz="4000" b="1" dirty="0">
                <a:solidFill>
                  <a:prstClr val="black"/>
                </a:solidFill>
                <a:latin typeface="Trebuchet MS" panose="020B0603020202020204" pitchFamily="34" charset="0"/>
              </a:rPr>
              <a:t>34 CFR §300.203(b)</a:t>
            </a:r>
            <a:endParaRPr lang="en-US" sz="1400" dirty="0">
              <a:latin typeface="Trebuchet MS" panose="020B0603020202020204" pitchFamily="34" charset="0"/>
            </a:endParaRPr>
          </a:p>
        </p:txBody>
      </p:sp>
      <p:sp>
        <p:nvSpPr>
          <p:cNvPr id="4" name="Rectangle 3"/>
          <p:cNvSpPr/>
          <p:nvPr/>
        </p:nvSpPr>
        <p:spPr>
          <a:xfrm>
            <a:off x="5791200" y="1847850"/>
            <a:ext cx="3200401" cy="2139047"/>
          </a:xfrm>
          <a:prstGeom prst="rect">
            <a:avLst/>
          </a:prstGeom>
        </p:spPr>
        <p:txBody>
          <a:bodyPr wrap="square">
            <a:spAutoFit/>
          </a:bodyPr>
          <a:lstStyle/>
          <a:p>
            <a:pPr>
              <a:lnSpc>
                <a:spcPct val="95000"/>
              </a:lnSpc>
            </a:pPr>
            <a:r>
              <a:rPr lang="en-US" sz="1400" i="1" dirty="0">
                <a:latin typeface="Trebuchet MS" panose="020B0603020202020204" pitchFamily="34" charset="0"/>
              </a:rPr>
              <a:t>Compliance standard. </a:t>
            </a:r>
            <a:r>
              <a:rPr lang="en-US" sz="1400" dirty="0">
                <a:latin typeface="Trebuchet MS" panose="020B0603020202020204" pitchFamily="34" charset="0"/>
              </a:rPr>
              <a:t>(1) Except as provided in 34 CFR §§300.204 and 300.205, funds provided to an LEA under Part B of the Act must not be used to reduce the level of expenditures for the education of children with disabilities made by the LEA from local funds below the level of those expenditures for the preceding fiscal year.</a:t>
            </a:r>
          </a:p>
        </p:txBody>
      </p:sp>
    </p:spTree>
    <p:extLst>
      <p:ext uri="{BB962C8B-B14F-4D97-AF65-F5344CB8AC3E}">
        <p14:creationId xmlns:p14="http://schemas.microsoft.com/office/powerpoint/2010/main" val="307795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tx1"/>
          </a:solidFill>
        </p:spPr>
        <p:txBody>
          <a:bodyPr/>
          <a:lstStyle/>
          <a:p>
            <a:pPr algn="ctr"/>
            <a:r>
              <a:rPr lang="en-US" b="1" dirty="0" smtClean="0">
                <a:solidFill>
                  <a:srgbClr val="FF0000"/>
                </a:solidFill>
                <a:latin typeface="Trebuchet MS" panose="020B0603020202020204" pitchFamily="34" charset="0"/>
              </a:rPr>
              <a:t>MOE Compliance Standard</a:t>
            </a:r>
            <a:endParaRPr lang="en-US" b="1" dirty="0">
              <a:solidFill>
                <a:srgbClr val="FF0000"/>
              </a:solidFill>
              <a:latin typeface="Trebuchet MS" panose="020B0603020202020204" pitchFamily="34" charset="0"/>
            </a:endParaRPr>
          </a:p>
        </p:txBody>
      </p:sp>
      <p:sp>
        <p:nvSpPr>
          <p:cNvPr id="5" name="TextBox 4"/>
          <p:cNvSpPr txBox="1"/>
          <p:nvPr/>
        </p:nvSpPr>
        <p:spPr>
          <a:xfrm>
            <a:off x="558801" y="1077686"/>
            <a:ext cx="3740280" cy="2793072"/>
          </a:xfrm>
          <a:prstGeom prst="rect">
            <a:avLst/>
          </a:prstGeom>
          <a:noFill/>
        </p:spPr>
        <p:txBody>
          <a:bodyPr wrap="square" rtlCol="0">
            <a:spAutoFit/>
          </a:bodyPr>
          <a:lstStyle/>
          <a:p>
            <a:pPr marL="257175" indent="-257175">
              <a:buFont typeface="Arial" panose="020B0604020202020204" pitchFamily="34" charset="0"/>
              <a:buChar char="•"/>
            </a:pPr>
            <a:r>
              <a:rPr lang="en-US" sz="1350" dirty="0">
                <a:latin typeface="Trebuchet MS" panose="020B0603020202020204" pitchFamily="34" charset="0"/>
              </a:rPr>
              <a:t>Collaboration</a:t>
            </a:r>
          </a:p>
          <a:p>
            <a:pPr marL="257175" indent="-257175">
              <a:buFont typeface="Arial" panose="020B0604020202020204" pitchFamily="34" charset="0"/>
              <a:buChar char="•"/>
            </a:pPr>
            <a:endParaRPr lang="en-US" sz="1350" dirty="0">
              <a:latin typeface="Trebuchet MS" panose="020B0603020202020204" pitchFamily="34" charset="0"/>
            </a:endParaRPr>
          </a:p>
          <a:p>
            <a:pPr marL="257175" indent="-257175">
              <a:buFont typeface="Arial" panose="020B0604020202020204" pitchFamily="34" charset="0"/>
              <a:buChar char="•"/>
            </a:pPr>
            <a:r>
              <a:rPr lang="en-US" sz="1350" dirty="0">
                <a:latin typeface="Trebuchet MS" panose="020B0603020202020204" pitchFamily="34" charset="0"/>
              </a:rPr>
              <a:t>Local or state or local and state funds spent </a:t>
            </a:r>
          </a:p>
          <a:p>
            <a:pPr marL="257175" indent="-257175">
              <a:buFont typeface="Arial" panose="020B0604020202020204" pitchFamily="34" charset="0"/>
              <a:buChar char="•"/>
            </a:pPr>
            <a:endParaRPr lang="en-US" sz="1350" dirty="0">
              <a:latin typeface="Trebuchet MS" panose="020B0603020202020204" pitchFamily="34" charset="0"/>
            </a:endParaRPr>
          </a:p>
          <a:p>
            <a:pPr marL="257175" indent="-257175">
              <a:buFont typeface="Arial" panose="020B0604020202020204" pitchFamily="34" charset="0"/>
              <a:buChar char="•"/>
            </a:pPr>
            <a:r>
              <a:rPr lang="en-US" sz="1350" dirty="0">
                <a:latin typeface="Trebuchet MS" panose="020B0603020202020204" pitchFamily="34" charset="0"/>
              </a:rPr>
              <a:t>Accurately Categorized Expenditures</a:t>
            </a:r>
          </a:p>
          <a:p>
            <a:pPr marL="257175" indent="-257175">
              <a:buFont typeface="Arial" panose="020B0604020202020204" pitchFamily="34" charset="0"/>
              <a:buChar char="•"/>
            </a:pPr>
            <a:endParaRPr lang="en-US" sz="1350" dirty="0">
              <a:latin typeface="Trebuchet MS" panose="020B0603020202020204" pitchFamily="34" charset="0"/>
            </a:endParaRPr>
          </a:p>
          <a:p>
            <a:pPr marL="257175" indent="-257175">
              <a:buFont typeface="Arial" panose="020B0604020202020204" pitchFamily="34" charset="0"/>
              <a:buChar char="•"/>
            </a:pPr>
            <a:r>
              <a:rPr lang="en-US" sz="1350" dirty="0">
                <a:latin typeface="Trebuchet MS" panose="020B0603020202020204" pitchFamily="34" charset="0"/>
              </a:rPr>
              <a:t>Examples of Allowable Expenditures </a:t>
            </a:r>
          </a:p>
          <a:p>
            <a:pPr marL="257175" indent="-257175">
              <a:buFont typeface="Arial" panose="020B0604020202020204" pitchFamily="34" charset="0"/>
              <a:buChar char="•"/>
            </a:pPr>
            <a:endParaRPr lang="en-US" sz="1350" dirty="0">
              <a:latin typeface="Trebuchet MS" panose="020B0603020202020204" pitchFamily="34" charset="0"/>
            </a:endParaRPr>
          </a:p>
          <a:p>
            <a:pPr marL="257175" indent="-257175">
              <a:buFont typeface="Arial" panose="020B0604020202020204" pitchFamily="34" charset="0"/>
              <a:buChar char="•"/>
            </a:pPr>
            <a:r>
              <a:rPr lang="en-US" sz="1350" dirty="0">
                <a:latin typeface="Trebuchet MS" panose="020B0603020202020204" pitchFamily="34" charset="0"/>
              </a:rPr>
              <a:t>Non-allowable Expenditures</a:t>
            </a:r>
          </a:p>
          <a:p>
            <a:endParaRPr lang="en-US" sz="1350" dirty="0">
              <a:latin typeface="Trebuchet MS" panose="020B0603020202020204" pitchFamily="34" charset="0"/>
            </a:endParaRPr>
          </a:p>
          <a:p>
            <a:pPr marL="257175" indent="-257175">
              <a:buFont typeface="Arial" panose="020B0604020202020204" pitchFamily="34" charset="0"/>
              <a:buChar char="•"/>
            </a:pPr>
            <a:r>
              <a:rPr lang="en-US" sz="1350" dirty="0">
                <a:latin typeface="Trebuchet MS" panose="020B0603020202020204" pitchFamily="34" charset="0"/>
              </a:rPr>
              <a:t>Accurate Reporting -  Annual School Report (ASR)</a:t>
            </a:r>
          </a:p>
        </p:txBody>
      </p:sp>
    </p:spTree>
    <p:extLst>
      <p:ext uri="{BB962C8B-B14F-4D97-AF65-F5344CB8AC3E}">
        <p14:creationId xmlns:p14="http://schemas.microsoft.com/office/powerpoint/2010/main" val="9187256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29733"/>
          </a:xfrm>
        </p:spPr>
        <p:txBody>
          <a:bodyPr>
            <a:noAutofit/>
          </a:bodyPr>
          <a:lstStyle/>
          <a:p>
            <a:pPr algn="ctr"/>
            <a:r>
              <a:rPr lang="en-US" b="1" dirty="0" smtClean="0">
                <a:solidFill>
                  <a:srgbClr val="FF0000"/>
                </a:solidFill>
                <a:latin typeface="Trebuchet MS" panose="020B0603020202020204" pitchFamily="34" charset="0"/>
              </a:rPr>
              <a:t>MOE </a:t>
            </a:r>
            <a:r>
              <a:rPr lang="en-US" b="1" dirty="0">
                <a:solidFill>
                  <a:srgbClr val="FF0000"/>
                </a:solidFill>
                <a:latin typeface="Trebuchet MS" panose="020B0603020202020204" pitchFamily="34" charset="0"/>
              </a:rPr>
              <a:t>COMPLIANCE</a:t>
            </a:r>
          </a:p>
        </p:txBody>
      </p:sp>
      <p:sp>
        <p:nvSpPr>
          <p:cNvPr id="3" name="Content Placeholder 2"/>
          <p:cNvSpPr>
            <a:spLocks noGrp="1"/>
          </p:cNvSpPr>
          <p:nvPr>
            <p:ph sz="half" idx="2"/>
          </p:nvPr>
        </p:nvSpPr>
        <p:spPr>
          <a:xfrm>
            <a:off x="4868333" y="1066800"/>
            <a:ext cx="4047066" cy="3090334"/>
          </a:xfrm>
        </p:spPr>
        <p:txBody>
          <a:bodyPr/>
          <a:lstStyle/>
          <a:p>
            <a:r>
              <a:rPr lang="en-US" sz="3200" i="1" dirty="0">
                <a:latin typeface="Trebuchet MS" panose="020B0603020202020204" pitchFamily="34" charset="0"/>
              </a:rPr>
              <a:t>“Did the school division spend enough state </a:t>
            </a:r>
            <a:r>
              <a:rPr lang="en-US" sz="3200" i="1" dirty="0" smtClean="0">
                <a:latin typeface="Trebuchet MS" panose="020B0603020202020204" pitchFamily="34" charset="0"/>
              </a:rPr>
              <a:t>or </a:t>
            </a:r>
            <a:r>
              <a:rPr lang="en-US" sz="3200" i="1" dirty="0">
                <a:latin typeface="Trebuchet MS" panose="020B0603020202020204" pitchFamily="34" charset="0"/>
              </a:rPr>
              <a:t>local or both </a:t>
            </a:r>
            <a:r>
              <a:rPr lang="en-US" sz="3200" i="1" dirty="0" smtClean="0">
                <a:latin typeface="Trebuchet MS" panose="020B0603020202020204" pitchFamily="34" charset="0"/>
              </a:rPr>
              <a:t>to </a:t>
            </a:r>
            <a:r>
              <a:rPr lang="en-US" sz="3200" i="1" dirty="0">
                <a:latin typeface="Trebuchet MS" panose="020B0603020202020204" pitchFamily="34" charset="0"/>
              </a:rPr>
              <a:t>be in MOE </a:t>
            </a:r>
            <a:r>
              <a:rPr lang="en-US" sz="3200" i="1" dirty="0" smtClean="0">
                <a:latin typeface="Trebuchet MS" panose="020B0603020202020204" pitchFamily="34" charset="0"/>
              </a:rPr>
              <a:t>Compliance</a:t>
            </a:r>
            <a:r>
              <a:rPr lang="en-US" sz="3200" i="1" dirty="0">
                <a:latin typeface="Trebuchet MS" panose="020B0603020202020204" pitchFamily="34" charset="0"/>
              </a:rPr>
              <a:t>?”</a:t>
            </a:r>
          </a:p>
        </p:txBody>
      </p:sp>
    </p:spTree>
    <p:extLst>
      <p:ext uri="{BB962C8B-B14F-4D97-AF65-F5344CB8AC3E}">
        <p14:creationId xmlns:p14="http://schemas.microsoft.com/office/powerpoint/2010/main" val="3429720925"/>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643F08-1C8A-4EF7-9BAE-E6493E0E32F5}"/>
              </a:ext>
            </a:extLst>
          </p:cNvPr>
          <p:cNvSpPr>
            <a:spLocks noGrp="1"/>
          </p:cNvSpPr>
          <p:nvPr>
            <p:ph type="sldNum" sz="quarter" idx="4294967295"/>
          </p:nvPr>
        </p:nvSpPr>
        <p:spPr/>
        <p:txBody>
          <a:bodyPr/>
          <a:lstStyle/>
          <a:p>
            <a:fld id="{DA930A31-9CE2-E544-B5A4-9B97C83516F7}" type="slidenum">
              <a:rPr lang="en-US" smtClean="0"/>
              <a:pPr/>
              <a:t>47</a:t>
            </a:fld>
            <a:endParaRPr lang="en-US" dirty="0"/>
          </a:p>
        </p:txBody>
      </p:sp>
      <p:sp>
        <p:nvSpPr>
          <p:cNvPr id="2" name="Title 1">
            <a:extLst>
              <a:ext uri="{FF2B5EF4-FFF2-40B4-BE49-F238E27FC236}">
                <a16:creationId xmlns:a16="http://schemas.microsoft.com/office/drawing/2014/main" id="{9B82C016-5A42-1F4D-B7F0-7EF91BFDC46E}"/>
              </a:ext>
            </a:extLst>
          </p:cNvPr>
          <p:cNvSpPr>
            <a:spLocks noGrp="1"/>
          </p:cNvSpPr>
          <p:nvPr>
            <p:ph type="title" idx="4294967295"/>
          </p:nvPr>
        </p:nvSpPr>
        <p:spPr>
          <a:xfrm>
            <a:off x="-1110" y="0"/>
            <a:ext cx="9145110" cy="1200150"/>
          </a:xfrm>
        </p:spPr>
        <p:txBody>
          <a:bodyPr>
            <a:noAutofit/>
          </a:bodyPr>
          <a:lstStyle/>
          <a:p>
            <a:r>
              <a:rPr lang="en-US" sz="3200" b="1" dirty="0">
                <a:solidFill>
                  <a:srgbClr val="FF0000"/>
                </a:solidFill>
                <a:latin typeface="Trebuchet MS" panose="020B0603020202020204" pitchFamily="34" charset="0"/>
              </a:rPr>
              <a:t>Compliance (Expenditures) Standard</a:t>
            </a:r>
            <a:r>
              <a:rPr lang="en-US" sz="3200" b="1" dirty="0" smtClean="0">
                <a:solidFill>
                  <a:srgbClr val="FF0000"/>
                </a:solidFill>
                <a:latin typeface="Trebuchet MS" panose="020B0603020202020204" pitchFamily="34" charset="0"/>
              </a:rPr>
              <a:t>:</a:t>
            </a:r>
            <a:br>
              <a:rPr lang="en-US" sz="3200" b="1" dirty="0" smtClean="0">
                <a:solidFill>
                  <a:srgbClr val="FF0000"/>
                </a:solidFill>
                <a:latin typeface="Trebuchet MS" panose="020B0603020202020204" pitchFamily="34" charset="0"/>
              </a:rPr>
            </a:br>
            <a:r>
              <a:rPr lang="en-US" sz="3200" b="1" baseline="0" dirty="0" smtClean="0">
                <a:solidFill>
                  <a:srgbClr val="FF0000"/>
                </a:solidFill>
                <a:latin typeface="Trebuchet MS" panose="020B0603020202020204" pitchFamily="34" charset="0"/>
              </a:rPr>
              <a:t> </a:t>
            </a:r>
            <a:r>
              <a:rPr lang="en-US" sz="3200" b="1" dirty="0">
                <a:solidFill>
                  <a:srgbClr val="FFFF00"/>
                </a:solidFill>
                <a:latin typeface="Trebuchet MS" panose="020B0603020202020204" pitchFamily="34" charset="0"/>
              </a:rPr>
              <a:t>Two Scenarios</a:t>
            </a:r>
          </a:p>
        </p:txBody>
      </p:sp>
      <p:sp>
        <p:nvSpPr>
          <p:cNvPr id="3" name="Content Placeholder 2">
            <a:extLst>
              <a:ext uri="{FF2B5EF4-FFF2-40B4-BE49-F238E27FC236}">
                <a16:creationId xmlns:a16="http://schemas.microsoft.com/office/drawing/2014/main" id="{96418EFE-A65C-BF4C-8E15-F7AE87665138}"/>
              </a:ext>
            </a:extLst>
          </p:cNvPr>
          <p:cNvSpPr>
            <a:spLocks noGrp="1"/>
          </p:cNvSpPr>
          <p:nvPr>
            <p:ph idx="4294967295"/>
          </p:nvPr>
        </p:nvSpPr>
        <p:spPr>
          <a:xfrm>
            <a:off x="713014" y="1314450"/>
            <a:ext cx="7886700" cy="2971800"/>
          </a:xfrm>
        </p:spPr>
        <p:txBody>
          <a:bodyPr>
            <a:normAutofit/>
          </a:bodyPr>
          <a:lstStyle/>
          <a:p>
            <a:pPr>
              <a:lnSpc>
                <a:spcPct val="90000"/>
              </a:lnSpc>
            </a:pPr>
            <a:r>
              <a:rPr lang="en-US" altLang="en-US" sz="2025" dirty="0" smtClean="0">
                <a:solidFill>
                  <a:schemeClr val="tx1"/>
                </a:solidFill>
                <a:latin typeface="Trebuchet MS" panose="020B0603020202020204" pitchFamily="34" charset="0"/>
              </a:rPr>
              <a:t>A. </a:t>
            </a:r>
            <a:r>
              <a:rPr lang="en-US" altLang="en-US" sz="2025" dirty="0">
                <a:solidFill>
                  <a:schemeClr val="tx1"/>
                </a:solidFill>
                <a:latin typeface="Trebuchet MS" panose="020B0603020202020204" pitchFamily="34" charset="0"/>
              </a:rPr>
              <a:t/>
            </a:r>
            <a:br>
              <a:rPr lang="en-US" altLang="en-US" sz="2025" dirty="0">
                <a:solidFill>
                  <a:schemeClr val="tx1"/>
                </a:solidFill>
                <a:latin typeface="Trebuchet MS" panose="020B0603020202020204" pitchFamily="34" charset="0"/>
              </a:rPr>
            </a:br>
            <a:r>
              <a:rPr lang="en-US" altLang="en-US" sz="2025" dirty="0">
                <a:solidFill>
                  <a:schemeClr val="tx1"/>
                </a:solidFill>
                <a:latin typeface="Trebuchet MS" panose="020B0603020202020204" pitchFamily="34" charset="0"/>
              </a:rPr>
              <a:t>The LEA expended $900,000 and met LEA MOE in SFY </a:t>
            </a:r>
            <a:r>
              <a:rPr lang="en-US" altLang="en-US" sz="2025" dirty="0" smtClean="0">
                <a:solidFill>
                  <a:schemeClr val="tx1"/>
                </a:solidFill>
                <a:latin typeface="Trebuchet MS" panose="020B0603020202020204" pitchFamily="34" charset="0"/>
              </a:rPr>
              <a:t>2021. </a:t>
            </a:r>
            <a:r>
              <a:rPr lang="en-US" altLang="en-US" sz="2025" dirty="0">
                <a:solidFill>
                  <a:schemeClr val="tx1"/>
                </a:solidFill>
                <a:latin typeface="Trebuchet MS" panose="020B0603020202020204" pitchFamily="34" charset="0"/>
              </a:rPr>
              <a:t>In SFY </a:t>
            </a:r>
            <a:r>
              <a:rPr lang="en-US" altLang="en-US" sz="2025" dirty="0" smtClean="0">
                <a:solidFill>
                  <a:schemeClr val="tx1"/>
                </a:solidFill>
                <a:latin typeface="Trebuchet MS" panose="020B0603020202020204" pitchFamily="34" charset="0"/>
              </a:rPr>
              <a:t>2022, </a:t>
            </a:r>
            <a:r>
              <a:rPr lang="en-US" altLang="en-US" sz="2025" dirty="0">
                <a:solidFill>
                  <a:schemeClr val="tx1"/>
                </a:solidFill>
                <a:latin typeface="Trebuchet MS" panose="020B0603020202020204" pitchFamily="34" charset="0"/>
              </a:rPr>
              <a:t>it expended $950,000</a:t>
            </a:r>
            <a:r>
              <a:rPr lang="en-US" altLang="en-US" sz="2025" dirty="0" smtClean="0">
                <a:solidFill>
                  <a:schemeClr val="tx1"/>
                </a:solidFill>
                <a:latin typeface="Trebuchet MS" panose="020B0603020202020204" pitchFamily="34" charset="0"/>
              </a:rPr>
              <a:t>.</a:t>
            </a:r>
          </a:p>
          <a:p>
            <a:pPr>
              <a:lnSpc>
                <a:spcPct val="90000"/>
              </a:lnSpc>
            </a:pPr>
            <a:endParaRPr lang="en-US" altLang="en-US" sz="2025" dirty="0">
              <a:solidFill>
                <a:schemeClr val="tx1"/>
              </a:solidFill>
              <a:latin typeface="Trebuchet MS" panose="020B0603020202020204" pitchFamily="34" charset="0"/>
            </a:endParaRPr>
          </a:p>
          <a:p>
            <a:pPr>
              <a:lnSpc>
                <a:spcPct val="90000"/>
              </a:lnSpc>
              <a:spcBef>
                <a:spcPts val="2025"/>
              </a:spcBef>
            </a:pPr>
            <a:r>
              <a:rPr lang="en-US" altLang="en-US" sz="2025" dirty="0">
                <a:solidFill>
                  <a:schemeClr val="tx1"/>
                </a:solidFill>
                <a:latin typeface="Trebuchet MS" panose="020B0603020202020204" pitchFamily="34" charset="0"/>
              </a:rPr>
              <a:t>B.</a:t>
            </a:r>
            <a:br>
              <a:rPr lang="en-US" altLang="en-US" sz="2025" dirty="0">
                <a:solidFill>
                  <a:schemeClr val="tx1"/>
                </a:solidFill>
                <a:latin typeface="Trebuchet MS" panose="020B0603020202020204" pitchFamily="34" charset="0"/>
              </a:rPr>
            </a:br>
            <a:r>
              <a:rPr lang="en-US" altLang="en-US" sz="2025" dirty="0">
                <a:solidFill>
                  <a:schemeClr val="tx1"/>
                </a:solidFill>
                <a:latin typeface="Trebuchet MS" panose="020B0603020202020204" pitchFamily="34" charset="0"/>
              </a:rPr>
              <a:t>The LEA expended $900,000 and met LEA MOE in SFY </a:t>
            </a:r>
            <a:r>
              <a:rPr lang="en-US" altLang="en-US" sz="2025" dirty="0" smtClean="0">
                <a:solidFill>
                  <a:schemeClr val="tx1"/>
                </a:solidFill>
                <a:latin typeface="Trebuchet MS" panose="020B0603020202020204" pitchFamily="34" charset="0"/>
              </a:rPr>
              <a:t>2021. </a:t>
            </a:r>
            <a:r>
              <a:rPr lang="en-US" altLang="en-US" sz="2025" dirty="0">
                <a:solidFill>
                  <a:schemeClr val="tx1"/>
                </a:solidFill>
                <a:latin typeface="Trebuchet MS" panose="020B0603020202020204" pitchFamily="34" charset="0"/>
              </a:rPr>
              <a:t>In SFY </a:t>
            </a:r>
            <a:r>
              <a:rPr lang="en-US" altLang="en-US" sz="2025" dirty="0" smtClean="0">
                <a:solidFill>
                  <a:schemeClr val="tx1"/>
                </a:solidFill>
                <a:latin typeface="Trebuchet MS" panose="020B0603020202020204" pitchFamily="34" charset="0"/>
              </a:rPr>
              <a:t>2022, </a:t>
            </a:r>
            <a:r>
              <a:rPr lang="en-US" altLang="en-US" sz="2025" dirty="0">
                <a:solidFill>
                  <a:schemeClr val="tx1"/>
                </a:solidFill>
                <a:latin typeface="Trebuchet MS" panose="020B0603020202020204" pitchFamily="34" charset="0"/>
              </a:rPr>
              <a:t>it expended $850,000.</a:t>
            </a:r>
          </a:p>
        </p:txBody>
      </p:sp>
    </p:spTree>
    <p:extLst>
      <p:ext uri="{BB962C8B-B14F-4D97-AF65-F5344CB8AC3E}">
        <p14:creationId xmlns:p14="http://schemas.microsoft.com/office/powerpoint/2010/main" val="1702338657"/>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643F08-1C8A-4EF7-9BAE-E6493E0E32F5}"/>
              </a:ext>
            </a:extLst>
          </p:cNvPr>
          <p:cNvSpPr>
            <a:spLocks noGrp="1"/>
          </p:cNvSpPr>
          <p:nvPr>
            <p:ph type="sldNum" sz="quarter" idx="4294967295"/>
          </p:nvPr>
        </p:nvSpPr>
        <p:spPr/>
        <p:txBody>
          <a:bodyPr/>
          <a:lstStyle/>
          <a:p>
            <a:fld id="{DA930A31-9CE2-E544-B5A4-9B97C83516F7}" type="slidenum">
              <a:rPr lang="en-US" smtClean="0"/>
              <a:pPr/>
              <a:t>48</a:t>
            </a:fld>
            <a:endParaRPr lang="en-US" dirty="0"/>
          </a:p>
        </p:txBody>
      </p:sp>
      <p:sp>
        <p:nvSpPr>
          <p:cNvPr id="2" name="Title 1">
            <a:extLst>
              <a:ext uri="{FF2B5EF4-FFF2-40B4-BE49-F238E27FC236}">
                <a16:creationId xmlns:a16="http://schemas.microsoft.com/office/drawing/2014/main" id="{9B82C016-5A42-1F4D-B7F0-7EF91BFDC46E}"/>
              </a:ext>
            </a:extLst>
          </p:cNvPr>
          <p:cNvSpPr>
            <a:spLocks noGrp="1"/>
          </p:cNvSpPr>
          <p:nvPr>
            <p:ph type="title" idx="4294967295"/>
          </p:nvPr>
        </p:nvSpPr>
        <p:spPr>
          <a:xfrm>
            <a:off x="-1110" y="0"/>
            <a:ext cx="9145110" cy="1200150"/>
          </a:xfrm>
        </p:spPr>
        <p:txBody>
          <a:bodyPr>
            <a:noAutofit/>
          </a:bodyPr>
          <a:lstStyle/>
          <a:p>
            <a:r>
              <a:rPr lang="en-US" sz="3200" b="1" dirty="0">
                <a:solidFill>
                  <a:srgbClr val="FF0000"/>
                </a:solidFill>
                <a:latin typeface="Trebuchet MS" panose="020B0603020202020204" pitchFamily="34" charset="0"/>
              </a:rPr>
              <a:t>Compliance (Expenditures) Standard</a:t>
            </a:r>
            <a:r>
              <a:rPr lang="en-US" sz="3200" b="1" dirty="0" smtClean="0">
                <a:solidFill>
                  <a:srgbClr val="FF0000"/>
                </a:solidFill>
                <a:latin typeface="Trebuchet MS" panose="020B0603020202020204" pitchFamily="34" charset="0"/>
              </a:rPr>
              <a:t>:</a:t>
            </a:r>
            <a:br>
              <a:rPr lang="en-US" sz="3200" b="1" dirty="0" smtClean="0">
                <a:solidFill>
                  <a:srgbClr val="FF0000"/>
                </a:solidFill>
                <a:latin typeface="Trebuchet MS" panose="020B0603020202020204" pitchFamily="34" charset="0"/>
              </a:rPr>
            </a:br>
            <a:r>
              <a:rPr lang="en-US" sz="3200" b="1" baseline="0" dirty="0" smtClean="0">
                <a:solidFill>
                  <a:srgbClr val="FF0000"/>
                </a:solidFill>
                <a:latin typeface="Trebuchet MS" panose="020B0603020202020204" pitchFamily="34" charset="0"/>
              </a:rPr>
              <a:t> </a:t>
            </a:r>
            <a:r>
              <a:rPr lang="en-US" sz="3200" b="1" dirty="0">
                <a:solidFill>
                  <a:srgbClr val="FFFF00"/>
                </a:solidFill>
                <a:latin typeface="Trebuchet MS" panose="020B0603020202020204" pitchFamily="34" charset="0"/>
              </a:rPr>
              <a:t>Two Scenarios</a:t>
            </a:r>
          </a:p>
        </p:txBody>
      </p:sp>
      <p:sp>
        <p:nvSpPr>
          <p:cNvPr id="3" name="Content Placeholder 2">
            <a:extLst>
              <a:ext uri="{FF2B5EF4-FFF2-40B4-BE49-F238E27FC236}">
                <a16:creationId xmlns:a16="http://schemas.microsoft.com/office/drawing/2014/main" id="{96418EFE-A65C-BF4C-8E15-F7AE87665138}"/>
              </a:ext>
            </a:extLst>
          </p:cNvPr>
          <p:cNvSpPr>
            <a:spLocks noGrp="1"/>
          </p:cNvSpPr>
          <p:nvPr>
            <p:ph idx="4294967295"/>
          </p:nvPr>
        </p:nvSpPr>
        <p:spPr>
          <a:xfrm>
            <a:off x="457200" y="1418167"/>
            <a:ext cx="8066314" cy="2971800"/>
          </a:xfrm>
        </p:spPr>
        <p:txBody>
          <a:bodyPr>
            <a:normAutofit/>
          </a:bodyPr>
          <a:lstStyle/>
          <a:p>
            <a:pPr marL="342900" indent="-342900">
              <a:buClrTx/>
              <a:buFont typeface="Arial" panose="020B0604020202020204" pitchFamily="34" charset="0"/>
              <a:buChar char="•"/>
            </a:pPr>
            <a:r>
              <a:rPr lang="en-US" sz="2400" dirty="0">
                <a:latin typeface="Trebuchet MS" panose="020B0603020202020204" pitchFamily="34" charset="0"/>
              </a:rPr>
              <a:t>The</a:t>
            </a:r>
            <a:r>
              <a:rPr lang="en-US" sz="2400" i="1" dirty="0">
                <a:latin typeface="Trebuchet MS" panose="020B0603020202020204" pitchFamily="34" charset="0"/>
              </a:rPr>
              <a:t>  Answer is A - </a:t>
            </a:r>
            <a:r>
              <a:rPr lang="en-US" sz="2400" i="1" dirty="0" smtClean="0">
                <a:latin typeface="Trebuchet MS" panose="020B0603020202020204" pitchFamily="34" charset="0"/>
              </a:rPr>
              <a:t>the </a:t>
            </a:r>
            <a:r>
              <a:rPr lang="en-US" sz="2400" i="1" dirty="0">
                <a:latin typeface="Trebuchet MS" panose="020B0603020202020204" pitchFamily="34" charset="0"/>
              </a:rPr>
              <a:t>LEA expended more ($950,000 in 2022) than it expended in the preceding year ($900,000 in 2021</a:t>
            </a:r>
            <a:r>
              <a:rPr lang="en-US" sz="2400" i="1" dirty="0" smtClean="0">
                <a:latin typeface="Trebuchet MS" panose="020B0603020202020204" pitchFamily="34" charset="0"/>
              </a:rPr>
              <a:t>).</a:t>
            </a:r>
            <a:endParaRPr lang="en-US" sz="2400" i="1" dirty="0">
              <a:latin typeface="Trebuchet MS" panose="020B0603020202020204" pitchFamily="34" charset="0"/>
            </a:endParaRPr>
          </a:p>
          <a:p>
            <a:pPr marL="342900" indent="-342900">
              <a:buClrTx/>
              <a:buFont typeface="Arial" panose="020B0604020202020204" pitchFamily="34" charset="0"/>
              <a:buChar char="•"/>
            </a:pPr>
            <a:r>
              <a:rPr lang="en-US" sz="2400" dirty="0" smtClean="0">
                <a:latin typeface="Trebuchet MS" panose="020B0603020202020204" pitchFamily="34" charset="0"/>
              </a:rPr>
              <a:t>LEA did not meet </a:t>
            </a:r>
            <a:r>
              <a:rPr lang="en-US" sz="2400" dirty="0">
                <a:latin typeface="Trebuchet MS" panose="020B0603020202020204" pitchFamily="34" charset="0"/>
              </a:rPr>
              <a:t>the compliance standard in example </a:t>
            </a:r>
            <a:r>
              <a:rPr lang="en-US" sz="2400" dirty="0" smtClean="0">
                <a:latin typeface="Trebuchet MS" panose="020B0603020202020204" pitchFamily="34" charset="0"/>
              </a:rPr>
              <a:t>B.  T</a:t>
            </a:r>
            <a:r>
              <a:rPr lang="en-US" sz="2400" i="1" dirty="0" smtClean="0">
                <a:latin typeface="Trebuchet MS" panose="020B0603020202020204" pitchFamily="34" charset="0"/>
              </a:rPr>
              <a:t>he </a:t>
            </a:r>
            <a:r>
              <a:rPr lang="en-US" sz="2400" i="1" dirty="0">
                <a:latin typeface="Trebuchet MS" panose="020B0603020202020204" pitchFamily="34" charset="0"/>
              </a:rPr>
              <a:t>LEA expended less ($850,000 in 2022) than it expended in the preceding year ($900,000 in 2021).</a:t>
            </a:r>
            <a:endParaRPr lang="en-US" sz="2400" dirty="0">
              <a:latin typeface="Trebuchet MS" panose="020B0603020202020204" pitchFamily="34" charset="0"/>
            </a:endParaRPr>
          </a:p>
          <a:p>
            <a:pPr>
              <a:lnSpc>
                <a:spcPct val="90000"/>
              </a:lnSpc>
            </a:pPr>
            <a:endParaRPr lang="en-US" altLang="en-US" sz="2025"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32139591"/>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23569D-3FB6-497E-B705-E22925B16B5B}"/>
              </a:ext>
            </a:extLst>
          </p:cNvPr>
          <p:cNvSpPr>
            <a:spLocks noGrp="1"/>
          </p:cNvSpPr>
          <p:nvPr>
            <p:ph type="sldNum" sz="quarter" idx="4294967295"/>
          </p:nvPr>
        </p:nvSpPr>
        <p:spPr/>
        <p:txBody>
          <a:bodyPr/>
          <a:lstStyle/>
          <a:p>
            <a:pPr algn="r" defTabSz="342900">
              <a:defRPr/>
            </a:pPr>
            <a:fld id="{DA930A31-9CE2-E544-B5A4-9B97C83516F7}" type="slidenum">
              <a:rPr lang="en-US" sz="900">
                <a:solidFill>
                  <a:prstClr val="black">
                    <a:tint val="75000"/>
                  </a:prstClr>
                </a:solidFill>
                <a:latin typeface="Calibri" panose="020F0502020204030204"/>
              </a:rPr>
              <a:pPr algn="r" defTabSz="342900">
                <a:defRPr/>
              </a:pPr>
              <a:t>49</a:t>
            </a:fld>
            <a:endParaRPr lang="en-US" sz="900" dirty="0">
              <a:solidFill>
                <a:prstClr val="black">
                  <a:tint val="75000"/>
                </a:prstClr>
              </a:solidFill>
              <a:latin typeface="Calibri" panose="020F0502020204030204"/>
            </a:endParaRPr>
          </a:p>
        </p:txBody>
      </p:sp>
      <p:sp>
        <p:nvSpPr>
          <p:cNvPr id="2" name="Title 1">
            <a:extLst>
              <a:ext uri="{FF2B5EF4-FFF2-40B4-BE49-F238E27FC236}">
                <a16:creationId xmlns:a16="http://schemas.microsoft.com/office/drawing/2014/main" id="{237BB2B2-7F3F-D04D-8EE2-A7219810EFE3}"/>
              </a:ext>
            </a:extLst>
          </p:cNvPr>
          <p:cNvSpPr>
            <a:spLocks noGrp="1"/>
          </p:cNvSpPr>
          <p:nvPr>
            <p:ph type="title" idx="4294967295"/>
          </p:nvPr>
        </p:nvSpPr>
        <p:spPr>
          <a:xfrm>
            <a:off x="1" y="0"/>
            <a:ext cx="9135206" cy="684544"/>
          </a:xfrm>
        </p:spPr>
        <p:txBody>
          <a:bodyPr>
            <a:normAutofit/>
          </a:bodyPr>
          <a:lstStyle/>
          <a:p>
            <a:pPr algn="ctr"/>
            <a:r>
              <a:rPr lang="en-US" sz="3600" b="1" i="1" dirty="0">
                <a:solidFill>
                  <a:srgbClr val="FF0000"/>
                </a:solidFill>
                <a:latin typeface="Trebuchet MS" panose="020B0603020202020204" pitchFamily="34" charset="0"/>
              </a:rPr>
              <a:t>Check Your Understanding</a:t>
            </a:r>
          </a:p>
        </p:txBody>
      </p:sp>
      <p:pic>
        <p:nvPicPr>
          <p:cNvPr id="13" name="Content Placeholder 12" descr="A Venn Diagram consisting of two overlapping circles; first circle is labelled Eligibility Standard followed by (1) Budgeting and (2) Most recent fiscal year for which information is available on expenditures. The second circle is labelled Compliance Standard followed by (1) Spending and (2) Expenditures for the preceding fiscal year. The overlapping area is labelled Four Calculation Methods.">
            <a:extLst>
              <a:ext uri="{FF2B5EF4-FFF2-40B4-BE49-F238E27FC236}">
                <a16:creationId xmlns:a16="http://schemas.microsoft.com/office/drawing/2014/main" id="{B3B709A0-3BA0-C540-A49E-2E48F8B6CADC}"/>
              </a:ext>
            </a:extLst>
          </p:cNvPr>
          <p:cNvPicPr>
            <a:picLocks noGrp="1" noChangeAspect="1"/>
          </p:cNvPicPr>
          <p:nvPr>
            <p:ph idx="4294967295"/>
          </p:nvPr>
        </p:nvPicPr>
        <p:blipFill>
          <a:blip r:embed="rId3">
            <a:extLst>
              <a:ext uri="{BEBA8EAE-BF5A-486C-A8C5-ECC9F3942E4B}">
                <a14:imgProps xmlns:a14="http://schemas.microsoft.com/office/drawing/2010/main">
                  <a14:imgLayer r:embed="rId4">
                    <a14:imgEffect>
                      <a14:saturation sat="0"/>
                    </a14:imgEffect>
                  </a14:imgLayer>
                </a14:imgProps>
              </a:ext>
            </a:extLst>
          </a:blip>
          <a:srcRect/>
          <a:stretch/>
        </p:blipFill>
        <p:spPr>
          <a:xfrm>
            <a:off x="1404688" y="731931"/>
            <a:ext cx="6406815" cy="3679639"/>
          </a:xfrm>
        </p:spPr>
      </p:pic>
      <p:pic>
        <p:nvPicPr>
          <p:cNvPr id="6" name="Content Placeholder 12" descr="A Venn Diagram consisting of two overlapping circles; first circle is labelled Eligibility Standard followed by (1) Budgeting and (2) Most recent fiscal year for which information is available on expenditures. The second circle is labelled Compliance Standard followed by (1) Spending and (2) Expenditures for the preceding fiscal year. The overlapping area is labelled Four Calculation Methods.">
            <a:extLst>
              <a:ext uri="{FF2B5EF4-FFF2-40B4-BE49-F238E27FC236}">
                <a16:creationId xmlns:a16="http://schemas.microsoft.com/office/drawing/2014/main" id="{B3B709A0-3BA0-C540-A49E-2E48F8B6CAD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rcRect/>
          <a:stretch/>
        </p:blipFill>
        <p:spPr>
          <a:xfrm>
            <a:off x="1327110" y="853440"/>
            <a:ext cx="6406816" cy="355813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676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729816"/>
          </a:xfrm>
        </p:spPr>
        <p:txBody>
          <a:bodyPr>
            <a:normAutofit/>
          </a:bodyPr>
          <a:lstStyle/>
          <a:p>
            <a:pPr algn="l"/>
            <a:r>
              <a:rPr lang="en-US" sz="3200" b="1" dirty="0" smtClean="0">
                <a:solidFill>
                  <a:srgbClr val="0EC7F2"/>
                </a:solidFill>
                <a:effectLst>
                  <a:outerShdw blurRad="38100" dist="38100" dir="2700000" algn="tl">
                    <a:srgbClr val="000000">
                      <a:alpha val="43137"/>
                    </a:srgbClr>
                  </a:outerShdw>
                </a:effectLst>
                <a:latin typeface="Trebuchet MS" panose="020B0603020202020204" pitchFamily="34" charset="0"/>
              </a:rPr>
              <a:t>SECTION ONE – FUNDING </a:t>
            </a:r>
            <a:endParaRPr lang="en-US" sz="3200" b="1" dirty="0">
              <a:solidFill>
                <a:srgbClr val="0EC7F2"/>
              </a:solidFill>
              <a:effectLst>
                <a:outerShdw blurRad="38100" dist="38100" dir="2700000" algn="tl">
                  <a:srgbClr val="000000">
                    <a:alpha val="43137"/>
                  </a:srgbClr>
                </a:outerShdw>
              </a:effectLst>
              <a:latin typeface="Trebuchet MS" panose="020B0603020202020204" pitchFamily="34" charset="0"/>
            </a:endParaRPr>
          </a:p>
        </p:txBody>
      </p:sp>
      <p:sp>
        <p:nvSpPr>
          <p:cNvPr id="3" name="TextBox 2"/>
          <p:cNvSpPr txBox="1"/>
          <p:nvPr/>
        </p:nvSpPr>
        <p:spPr>
          <a:xfrm>
            <a:off x="740228" y="1142814"/>
            <a:ext cx="4174672" cy="3231654"/>
          </a:xfrm>
          <a:prstGeom prst="rect">
            <a:avLst/>
          </a:prstGeom>
          <a:noFill/>
        </p:spPr>
        <p:txBody>
          <a:bodyPr wrap="square" rtlCol="0">
            <a:spAutoFit/>
          </a:bodyPr>
          <a:lstStyle/>
          <a:p>
            <a:pPr marL="457200" indent="-457200">
              <a:buFont typeface="Wingdings" panose="05000000000000000000" pitchFamily="2" charset="2"/>
              <a:buChar char="ü"/>
            </a:pPr>
            <a:r>
              <a:rPr lang="en-US" sz="2800" dirty="0" smtClean="0">
                <a:latin typeface="Trebuchet MS" panose="020B0603020202020204" pitchFamily="34" charset="0"/>
              </a:rPr>
              <a:t>Funding Sources</a:t>
            </a:r>
            <a:endParaRPr lang="en-US" sz="2800" dirty="0">
              <a:latin typeface="Trebuchet MS" panose="020B0603020202020204" pitchFamily="34" charset="0"/>
            </a:endParaRPr>
          </a:p>
          <a:p>
            <a:pPr marL="457200" indent="-457200">
              <a:buFont typeface="Wingdings" panose="05000000000000000000" pitchFamily="2" charset="2"/>
              <a:buChar char="ü"/>
            </a:pPr>
            <a:endParaRPr lang="en-US" sz="2800" dirty="0">
              <a:latin typeface="Trebuchet MS" panose="020B0603020202020204" pitchFamily="34" charset="0"/>
            </a:endParaRPr>
          </a:p>
          <a:p>
            <a:pPr marL="457200" indent="-457200">
              <a:buFont typeface="Wingdings" panose="05000000000000000000" pitchFamily="2" charset="2"/>
              <a:buChar char="ü"/>
            </a:pPr>
            <a:r>
              <a:rPr lang="en-US" sz="2800" dirty="0" smtClean="0">
                <a:latin typeface="Trebuchet MS" panose="020B0603020202020204" pitchFamily="34" charset="0"/>
              </a:rPr>
              <a:t>Local/State Budget Cycle</a:t>
            </a:r>
          </a:p>
          <a:p>
            <a:pPr marL="457200" indent="-457200">
              <a:buFont typeface="Wingdings" panose="05000000000000000000" pitchFamily="2" charset="2"/>
              <a:buChar char="ü"/>
            </a:pPr>
            <a:endParaRPr lang="en-US" sz="2800" dirty="0">
              <a:latin typeface="Trebuchet MS" panose="020B0603020202020204" pitchFamily="34" charset="0"/>
            </a:endParaRPr>
          </a:p>
          <a:p>
            <a:pPr marL="457200" indent="-457200">
              <a:buFont typeface="Wingdings" panose="05000000000000000000" pitchFamily="2" charset="2"/>
              <a:buChar char="ü"/>
            </a:pPr>
            <a:r>
              <a:rPr lang="en-US" sz="2800" dirty="0" smtClean="0">
                <a:latin typeface="Trebuchet MS" panose="020B0603020202020204" pitchFamily="34" charset="0"/>
              </a:rPr>
              <a:t>State Budget Process  </a:t>
            </a:r>
            <a:endParaRPr lang="en-US" sz="2800" dirty="0">
              <a:latin typeface="Trebuchet MS" panose="020B0603020202020204" pitchFamily="34" charset="0"/>
            </a:endParaRP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pic>
        <p:nvPicPr>
          <p:cNvPr id="7" name="Picture 6" descr="https://static.vecteezy.com/system/resources/previews/002/098/998/non_2x/cash-circulation-scheme-between-banks-central-bank-building-flat-illustration-vector.jpg"/>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1000" contrast="10000"/>
                    </a14:imgEffect>
                  </a14:imgLayer>
                </a14:imgProps>
              </a:ext>
              <a:ext uri="{28A0092B-C50C-407E-A947-70E740481C1C}">
                <a14:useLocalDpi xmlns:a14="http://schemas.microsoft.com/office/drawing/2010/main" val="0"/>
              </a:ext>
            </a:extLst>
          </a:blip>
          <a:srcRect/>
          <a:stretch>
            <a:fillRect/>
          </a:stretch>
        </p:blipFill>
        <p:spPr bwMode="auto">
          <a:xfrm>
            <a:off x="5445216" y="1045028"/>
            <a:ext cx="3080476" cy="2996338"/>
          </a:xfrm>
          <a:prstGeom prst="roundRect">
            <a:avLst>
              <a:gd name="adj" fmla="val 16667"/>
            </a:avLst>
          </a:prstGeom>
          <a:ln w="76200">
            <a:solidFill>
              <a:srgbClr val="00B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729989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6130"/>
            <a:ext cx="9677400" cy="992982"/>
          </a:xfrm>
        </p:spPr>
        <p:txBody>
          <a:bodyPr/>
          <a:lstStyle/>
          <a:p>
            <a:pPr algn="ctr"/>
            <a:r>
              <a:rPr lang="en-US" b="1" dirty="0" smtClean="0">
                <a:solidFill>
                  <a:srgbClr val="FF0000"/>
                </a:solidFill>
                <a:latin typeface="Trebuchet MS" panose="020B0603020202020204" pitchFamily="34" charset="0"/>
              </a:rPr>
              <a:t>Key MOE Take Aways for Today!</a:t>
            </a:r>
            <a:endParaRPr lang="en-US" b="1" dirty="0">
              <a:solidFill>
                <a:srgbClr val="FF0000"/>
              </a:solidFill>
              <a:latin typeface="Trebuchet MS" panose="020B0603020202020204" pitchFamily="34" charset="0"/>
            </a:endParaRPr>
          </a:p>
        </p:txBody>
      </p:sp>
      <p:sp>
        <p:nvSpPr>
          <p:cNvPr id="3" name="Content Placeholder 2"/>
          <p:cNvSpPr>
            <a:spLocks noGrp="1"/>
          </p:cNvSpPr>
          <p:nvPr>
            <p:ph idx="1"/>
          </p:nvPr>
        </p:nvSpPr>
        <p:spPr>
          <a:xfrm>
            <a:off x="1257300" y="1015447"/>
            <a:ext cx="6286499" cy="3028565"/>
          </a:xfrm>
        </p:spPr>
        <p:txBody>
          <a:bodyPr/>
          <a:lstStyle/>
          <a:p>
            <a:pPr marL="600075" indent="-600075">
              <a:buClrTx/>
              <a:buFont typeface="+mj-lt"/>
              <a:buAutoNum type="arabicParenR"/>
            </a:pPr>
            <a:r>
              <a:rPr lang="en-US" sz="2700" dirty="0">
                <a:latin typeface="Trebuchet MS" panose="020B0603020202020204" pitchFamily="34" charset="0"/>
              </a:rPr>
              <a:t>Importance of Collaboration</a:t>
            </a:r>
          </a:p>
          <a:p>
            <a:pPr marL="646510" indent="-646510">
              <a:buClrTx/>
              <a:buFont typeface="+mj-lt"/>
              <a:buAutoNum type="arabicParenR"/>
            </a:pPr>
            <a:r>
              <a:rPr lang="en-US" sz="2700" dirty="0">
                <a:latin typeface="Trebuchet MS" panose="020B0603020202020204" pitchFamily="34" charset="0"/>
              </a:rPr>
              <a:t>Accurately Capture and Report Expenditures</a:t>
            </a:r>
          </a:p>
          <a:p>
            <a:pPr marL="646510" indent="-646510">
              <a:buClrTx/>
              <a:buFont typeface="+mj-lt"/>
              <a:buAutoNum type="arabicParenR"/>
            </a:pPr>
            <a:r>
              <a:rPr lang="en-US" sz="2700" dirty="0">
                <a:latin typeface="Trebuchet MS" panose="020B0603020202020204" pitchFamily="34" charset="0"/>
              </a:rPr>
              <a:t>Maintain Documentation</a:t>
            </a:r>
          </a:p>
          <a:p>
            <a:pPr marL="646510" indent="-646510">
              <a:buClrTx/>
              <a:buFont typeface="+mj-lt"/>
              <a:buAutoNum type="arabicParenR"/>
            </a:pPr>
            <a:r>
              <a:rPr lang="en-US" sz="2700" dirty="0">
                <a:latin typeface="Trebuchet MS" panose="020B0603020202020204" pitchFamily="34" charset="0"/>
              </a:rPr>
              <a:t>Use Allowable Exceptions if Needed</a:t>
            </a:r>
          </a:p>
        </p:txBody>
      </p:sp>
    </p:spTree>
    <p:extLst>
      <p:ext uri="{BB962C8B-B14F-4D97-AF65-F5344CB8AC3E}">
        <p14:creationId xmlns:p14="http://schemas.microsoft.com/office/powerpoint/2010/main" val="185537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00012"/>
            <a:ext cx="9144000" cy="1046560"/>
          </a:xfrm>
        </p:spPr>
        <p:txBody>
          <a:bodyPr>
            <a:normAutofit/>
          </a:bodyPr>
          <a:lstStyle/>
          <a:p>
            <a:pPr algn="ctr"/>
            <a:r>
              <a:rPr lang="en-US" sz="3200" b="1" dirty="0">
                <a:solidFill>
                  <a:srgbClr val="FF0000"/>
                </a:solidFill>
                <a:latin typeface="Trebuchet MS" panose="020B0603020202020204" pitchFamily="34" charset="0"/>
              </a:rPr>
              <a:t>Collaboration  </a:t>
            </a:r>
            <a:br>
              <a:rPr lang="en-US" sz="3200" b="1" dirty="0">
                <a:solidFill>
                  <a:srgbClr val="FF0000"/>
                </a:solidFill>
                <a:latin typeface="Trebuchet MS" panose="020B0603020202020204" pitchFamily="34" charset="0"/>
              </a:rPr>
            </a:br>
            <a:r>
              <a:rPr lang="en-US" sz="3200" b="1" dirty="0">
                <a:solidFill>
                  <a:srgbClr val="FF0000"/>
                </a:solidFill>
                <a:latin typeface="Trebuchet MS" panose="020B0603020202020204" pitchFamily="34" charset="0"/>
              </a:rPr>
              <a:t>Finance and Special ED Offices</a:t>
            </a:r>
          </a:p>
        </p:txBody>
      </p:sp>
      <p:pic>
        <p:nvPicPr>
          <p:cNvPr id="9" name="Content Placeholder 8">
            <a:extLst>
              <a:ext uri="{FF2B5EF4-FFF2-40B4-BE49-F238E27FC236}">
                <a16:creationId xmlns:a16="http://schemas.microsoft.com/office/drawing/2014/main" id="{1A34E043-9BC0-456E-BB2E-A2CA174F2CAC}"/>
              </a:ext>
            </a:extLst>
          </p:cNvPr>
          <p:cNvPicPr>
            <a:picLocks noGrp="1" noChangeAspect="1"/>
          </p:cNvPicPr>
          <p:nvPr>
            <p:ph sz="half" idx="4294967295"/>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95300" y="1034653"/>
            <a:ext cx="3781807" cy="3327035"/>
          </a:xfrm>
          <a:prstGeom prst="rect">
            <a:avLst/>
          </a:prstGeom>
        </p:spPr>
      </p:pic>
      <p:sp>
        <p:nvSpPr>
          <p:cNvPr id="10" name="TextBox 9">
            <a:extLst>
              <a:ext uri="{FF2B5EF4-FFF2-40B4-BE49-F238E27FC236}">
                <a16:creationId xmlns:a16="http://schemas.microsoft.com/office/drawing/2014/main" id="{BF4E5258-243E-4512-9AFC-231ED8FA03C7}"/>
              </a:ext>
            </a:extLst>
          </p:cNvPr>
          <p:cNvSpPr txBox="1"/>
          <p:nvPr/>
        </p:nvSpPr>
        <p:spPr>
          <a:xfrm>
            <a:off x="1754981" y="3843512"/>
            <a:ext cx="5634038" cy="196208"/>
          </a:xfrm>
          <a:prstGeom prst="rect">
            <a:avLst/>
          </a:prstGeom>
          <a:noFill/>
        </p:spPr>
        <p:txBody>
          <a:bodyPr wrap="square" rtlCol="0">
            <a:spAutoFit/>
          </a:bodyPr>
          <a:lstStyle/>
          <a:p>
            <a:r>
              <a:rPr lang="en-US" sz="675" dirty="0">
                <a:hlinkClick r:id="rId4" tooltip="http://en.workflow-sample.net/2011/11/workflow-for-workflow-designing.html"/>
              </a:rPr>
              <a:t>This Photo</a:t>
            </a:r>
            <a:r>
              <a:rPr lang="en-US" sz="675" dirty="0"/>
              <a:t> by Unknown Author is licensed under </a:t>
            </a:r>
            <a:r>
              <a:rPr lang="en-US" sz="675" dirty="0">
                <a:hlinkClick r:id="rId5" tooltip="https://creativecommons.org/licenses/by-sa/3.0/"/>
              </a:rPr>
              <a:t>CC BY-SA</a:t>
            </a:r>
            <a:endParaRPr lang="en-US" sz="675" dirty="0"/>
          </a:p>
        </p:txBody>
      </p:sp>
      <p:sp>
        <p:nvSpPr>
          <p:cNvPr id="5" name="Content Placeholder 3"/>
          <p:cNvSpPr txBox="1">
            <a:spLocks/>
          </p:cNvSpPr>
          <p:nvPr/>
        </p:nvSpPr>
        <p:spPr>
          <a:xfrm>
            <a:off x="4572000" y="1619251"/>
            <a:ext cx="4343399" cy="2057400"/>
          </a:xfrm>
          <a:prstGeom prst="rect">
            <a:avLst/>
          </a:prstGeom>
        </p:spPr>
        <p:txBody>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r>
              <a:rPr lang="en-US" sz="2400" dirty="0">
                <a:solidFill>
                  <a:schemeClr val="tx2"/>
                </a:solidFill>
              </a:rPr>
              <a:t>“</a:t>
            </a:r>
            <a:r>
              <a:rPr lang="en-US" sz="2400" i="1" dirty="0">
                <a:solidFill>
                  <a:schemeClr val="tx2"/>
                </a:solidFill>
                <a:latin typeface="Trebuchet MS" panose="020B0603020202020204" pitchFamily="34" charset="0"/>
              </a:rPr>
              <a:t>Collaboration is necessary to accurately categorize expenditures which may reduce the need to use allowable exceptions</a:t>
            </a:r>
            <a:r>
              <a:rPr lang="en-US" sz="2400" dirty="0" smtClean="0">
                <a:solidFill>
                  <a:schemeClr val="tx2"/>
                </a:solidFill>
                <a:latin typeface="Trebuchet MS" panose="020B0603020202020204" pitchFamily="34" charset="0"/>
              </a:rPr>
              <a:t>”</a:t>
            </a:r>
            <a:endParaRPr lang="en-US" sz="900" dirty="0"/>
          </a:p>
        </p:txBody>
      </p:sp>
    </p:spTree>
    <p:extLst>
      <p:ext uri="{BB962C8B-B14F-4D97-AF65-F5344CB8AC3E}">
        <p14:creationId xmlns:p14="http://schemas.microsoft.com/office/powerpoint/2010/main" val="1535161220"/>
      </p:ext>
    </p:extLst>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4EA1-E3A8-46D3-9ED3-FCDBDFE7D9C9}"/>
              </a:ext>
            </a:extLst>
          </p:cNvPr>
          <p:cNvSpPr>
            <a:spLocks noGrp="1"/>
          </p:cNvSpPr>
          <p:nvPr>
            <p:ph type="ctrTitle" idx="4294967295"/>
          </p:nvPr>
        </p:nvSpPr>
        <p:spPr>
          <a:xfrm>
            <a:off x="0" y="-95682"/>
            <a:ext cx="9144000" cy="894917"/>
          </a:xfrm>
        </p:spPr>
        <p:txBody>
          <a:bodyPr>
            <a:normAutofit/>
          </a:bodyPr>
          <a:lstStyle/>
          <a:p>
            <a:pPr algn="ctr"/>
            <a:r>
              <a:rPr lang="en-US" sz="3200" b="1" dirty="0">
                <a:solidFill>
                  <a:srgbClr val="FF0000"/>
                </a:solidFill>
                <a:latin typeface="Trebuchet MS" panose="020B0603020202020204" pitchFamily="34" charset="0"/>
              </a:rPr>
              <a:t>The Importance of Collaboration</a:t>
            </a:r>
          </a:p>
        </p:txBody>
      </p:sp>
      <p:sp>
        <p:nvSpPr>
          <p:cNvPr id="9" name="Content Placeholder 8">
            <a:extLst>
              <a:ext uri="{FF2B5EF4-FFF2-40B4-BE49-F238E27FC236}">
                <a16:creationId xmlns:a16="http://schemas.microsoft.com/office/drawing/2014/main" id="{4B867340-F15A-478C-A086-29CE232D3EE4}"/>
              </a:ext>
            </a:extLst>
          </p:cNvPr>
          <p:cNvSpPr>
            <a:spLocks noGrp="1"/>
          </p:cNvSpPr>
          <p:nvPr>
            <p:ph sz="half" idx="4294967295"/>
          </p:nvPr>
        </p:nvSpPr>
        <p:spPr>
          <a:xfrm>
            <a:off x="419100" y="1045654"/>
            <a:ext cx="8420100" cy="3295460"/>
          </a:xfrm>
          <a:prstGeom prst="rect">
            <a:avLst/>
          </a:prstGeom>
        </p:spPr>
        <p:txBody>
          <a:bodyPr/>
          <a:lstStyle/>
          <a:p>
            <a:pPr marL="257175" indent="-257175">
              <a:buClrTx/>
              <a:buFont typeface="Arial" panose="020B0604020202020204" pitchFamily="34" charset="0"/>
              <a:buChar char="•"/>
            </a:pPr>
            <a:r>
              <a:rPr lang="en-US" sz="2400" dirty="0">
                <a:solidFill>
                  <a:schemeClr val="tx2"/>
                </a:solidFill>
                <a:latin typeface="Trebuchet MS" panose="020B0603020202020204" pitchFamily="34" charset="0"/>
              </a:rPr>
              <a:t>Share information to categorize expenditures</a:t>
            </a:r>
          </a:p>
          <a:p>
            <a:pPr marL="257175" indent="-257175">
              <a:buClrTx/>
              <a:buFont typeface="Arial" panose="020B0604020202020204" pitchFamily="34" charset="0"/>
              <a:buChar char="•"/>
            </a:pPr>
            <a:r>
              <a:rPr lang="en-US" sz="2400" dirty="0">
                <a:solidFill>
                  <a:schemeClr val="tx2"/>
                </a:solidFill>
                <a:latin typeface="Trebuchet MS" panose="020B0603020202020204" pitchFamily="34" charset="0"/>
              </a:rPr>
              <a:t>Obtain accurate data for analyzing expenditures for reporting and planning</a:t>
            </a:r>
          </a:p>
          <a:p>
            <a:pPr marL="257175" indent="-257175">
              <a:buClrTx/>
              <a:buFont typeface="Arial" panose="020B0604020202020204" pitchFamily="34" charset="0"/>
              <a:buChar char="•"/>
            </a:pPr>
            <a:r>
              <a:rPr lang="en-US" sz="2400" dirty="0">
                <a:solidFill>
                  <a:schemeClr val="tx2"/>
                </a:solidFill>
                <a:latin typeface="Trebuchet MS" panose="020B0603020202020204" pitchFamily="34" charset="0"/>
              </a:rPr>
              <a:t>Meet MOE Compliance Standard</a:t>
            </a:r>
          </a:p>
          <a:p>
            <a:pPr marL="257175" indent="-257175">
              <a:buClrTx/>
              <a:buFont typeface="Arial" panose="020B0604020202020204" pitchFamily="34" charset="0"/>
              <a:buChar char="•"/>
            </a:pPr>
            <a:r>
              <a:rPr lang="en-US" sz="2400" dirty="0">
                <a:solidFill>
                  <a:schemeClr val="tx2"/>
                </a:solidFill>
                <a:latin typeface="Trebuchet MS" panose="020B0603020202020204" pitchFamily="34" charset="0"/>
              </a:rPr>
              <a:t>Avoid non-compliance status and sending funds to USED</a:t>
            </a:r>
          </a:p>
          <a:p>
            <a:pPr>
              <a:buClrTx/>
            </a:pPr>
            <a:r>
              <a:rPr lang="en-US" dirty="0"/>
              <a:t> </a:t>
            </a:r>
          </a:p>
        </p:txBody>
      </p:sp>
    </p:spTree>
    <p:extLst>
      <p:ext uri="{BB962C8B-B14F-4D97-AF65-F5344CB8AC3E}">
        <p14:creationId xmlns:p14="http://schemas.microsoft.com/office/powerpoint/2010/main" val="2791857934"/>
      </p:ext>
    </p:extLst>
  </p:cSld>
  <p:clrMapOvr>
    <a:masterClrMapping/>
  </p:clrMapOvr>
  <p:transition spd="med">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18815"/>
          </a:xfrm>
          <a:solidFill>
            <a:schemeClr val="tx1"/>
          </a:solidFill>
        </p:spPr>
        <p:txBody>
          <a:bodyPr>
            <a:noAutofit/>
          </a:bodyPr>
          <a:lstStyle/>
          <a:p>
            <a:pPr algn="ctr"/>
            <a:r>
              <a:rPr lang="en-US" sz="3200" b="1" dirty="0">
                <a:solidFill>
                  <a:srgbClr val="FF0000"/>
                </a:solidFill>
                <a:effectLst>
                  <a:outerShdw blurRad="38100" dist="38100" dir="2700000" algn="tl">
                    <a:srgbClr val="000000">
                      <a:alpha val="43137"/>
                    </a:srgbClr>
                  </a:outerShdw>
                </a:effectLst>
                <a:latin typeface="Trebuchet MS" panose="020B0603020202020204" pitchFamily="34" charset="0"/>
              </a:rPr>
              <a:t>Collaboration is Necessary for</a:t>
            </a:r>
          </a:p>
        </p:txBody>
      </p:sp>
      <p:graphicFrame>
        <p:nvGraphicFramePr>
          <p:cNvPr id="6" name="Diagram 5"/>
          <p:cNvGraphicFramePr/>
          <p:nvPr>
            <p:extLst>
              <p:ext uri="{D42A27DB-BD31-4B8C-83A1-F6EECF244321}">
                <p14:modId xmlns:p14="http://schemas.microsoft.com/office/powerpoint/2010/main" val="2374258934"/>
              </p:ext>
            </p:extLst>
          </p:nvPr>
        </p:nvGraphicFramePr>
        <p:xfrm>
          <a:off x="30707" y="590550"/>
          <a:ext cx="9075193" cy="361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257533" y="3676650"/>
            <a:ext cx="4000500" cy="461665"/>
          </a:xfrm>
          <a:prstGeom prst="rect">
            <a:avLst/>
          </a:prstGeom>
          <a:noFill/>
        </p:spPr>
        <p:txBody>
          <a:bodyPr wrap="square" rtlCol="0">
            <a:spAutoFit/>
          </a:bodyPr>
          <a:lstStyle/>
          <a:p>
            <a:r>
              <a:rPr lang="en-US" sz="1200" dirty="0">
                <a:latin typeface="Trebuchet MS" panose="020B0603020202020204" pitchFamily="34" charset="0"/>
              </a:rPr>
              <a:t>Audit and monitoring </a:t>
            </a:r>
            <a:r>
              <a:rPr lang="en-US" sz="1200" dirty="0" smtClean="0">
                <a:latin typeface="Trebuchet MS" panose="020B0603020202020204" pitchFamily="34" charset="0"/>
              </a:rPr>
              <a:t>visits </a:t>
            </a:r>
            <a:r>
              <a:rPr lang="en-US" sz="1200" dirty="0">
                <a:latin typeface="Trebuchet MS" panose="020B0603020202020204" pitchFamily="34" charset="0"/>
              </a:rPr>
              <a:t>will require proof of expenditures and when allowable exceptions are taken </a:t>
            </a:r>
          </a:p>
        </p:txBody>
      </p:sp>
    </p:spTree>
    <p:extLst>
      <p:ext uri="{BB962C8B-B14F-4D97-AF65-F5344CB8AC3E}">
        <p14:creationId xmlns:p14="http://schemas.microsoft.com/office/powerpoint/2010/main" val="42856149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1"/>
            <a:ext cx="9144000" cy="961695"/>
          </a:xfrm>
        </p:spPr>
        <p:txBody>
          <a:bodyPr>
            <a:noAutofit/>
          </a:bodyPr>
          <a:lstStyle/>
          <a:p>
            <a:r>
              <a:rPr lang="en-US" sz="3200" b="1" dirty="0">
                <a:solidFill>
                  <a:srgbClr val="FF0000"/>
                </a:solidFill>
                <a:latin typeface="Trebuchet MS" panose="020B0603020202020204" pitchFamily="34" charset="0"/>
              </a:rPr>
              <a:t>Accurately Categorize Expenditures</a:t>
            </a:r>
          </a:p>
        </p:txBody>
      </p:sp>
      <p:sp>
        <p:nvSpPr>
          <p:cNvPr id="3" name="Content Placeholder 2">
            <a:extLst>
              <a:ext uri="{FF2B5EF4-FFF2-40B4-BE49-F238E27FC236}">
                <a16:creationId xmlns:a16="http://schemas.microsoft.com/office/drawing/2014/main" id="{25D67385-646E-254D-8D7D-D6F0F3F51249}"/>
              </a:ext>
            </a:extLst>
          </p:cNvPr>
          <p:cNvSpPr>
            <a:spLocks noGrp="1"/>
          </p:cNvSpPr>
          <p:nvPr>
            <p:ph idx="4294967295"/>
          </p:nvPr>
        </p:nvSpPr>
        <p:spPr>
          <a:xfrm>
            <a:off x="631209" y="1306449"/>
            <a:ext cx="8191500" cy="3092958"/>
          </a:xfrm>
        </p:spPr>
        <p:txBody>
          <a:bodyPr>
            <a:noAutofit/>
          </a:bodyPr>
          <a:lstStyle/>
          <a:p>
            <a:pPr marL="385763" indent="-385763">
              <a:buClrTx/>
              <a:buFont typeface="+mj-lt"/>
              <a:buAutoNum type="arabicParenR"/>
            </a:pPr>
            <a:r>
              <a:rPr lang="en-US" sz="1800" dirty="0">
                <a:solidFill>
                  <a:schemeClr val="tx1"/>
                </a:solidFill>
                <a:latin typeface="Trebuchet MS" panose="020B0603020202020204" pitchFamily="34" charset="0"/>
              </a:rPr>
              <a:t>O</a:t>
            </a:r>
            <a:r>
              <a:rPr lang="en-US" sz="1800" b="1" dirty="0">
                <a:solidFill>
                  <a:schemeClr val="tx1"/>
                </a:solidFill>
                <a:latin typeface="Trebuchet MS" panose="020B0603020202020204" pitchFamily="34" charset="0"/>
              </a:rPr>
              <a:t>nly</a:t>
            </a:r>
            <a:r>
              <a:rPr lang="en-US" sz="1800" dirty="0">
                <a:solidFill>
                  <a:schemeClr val="tx1"/>
                </a:solidFill>
                <a:latin typeface="Trebuchet MS" panose="020B0603020202020204" pitchFamily="34" charset="0"/>
              </a:rPr>
              <a:t> cost out </a:t>
            </a:r>
            <a:r>
              <a:rPr lang="en-US" sz="1800" b="1" dirty="0">
                <a:solidFill>
                  <a:schemeClr val="tx1"/>
                </a:solidFill>
                <a:latin typeface="Trebuchet MS" panose="020B0603020202020204" pitchFamily="34" charset="0"/>
              </a:rPr>
              <a:t>local and state dollars </a:t>
            </a:r>
            <a:r>
              <a:rPr lang="en-US" sz="1800" dirty="0">
                <a:solidFill>
                  <a:schemeClr val="tx1"/>
                </a:solidFill>
                <a:latin typeface="Trebuchet MS" panose="020B0603020202020204" pitchFamily="34" charset="0"/>
              </a:rPr>
              <a:t>– not federal</a:t>
            </a:r>
          </a:p>
          <a:p>
            <a:pPr marL="385763" indent="-385763">
              <a:buClrTx/>
              <a:buFont typeface="+mj-lt"/>
              <a:buAutoNum type="arabicParenR"/>
            </a:pPr>
            <a:r>
              <a:rPr lang="en-US" sz="1800" dirty="0">
                <a:solidFill>
                  <a:schemeClr val="tx1"/>
                </a:solidFill>
                <a:latin typeface="Trebuchet MS" panose="020B0603020202020204" pitchFamily="34" charset="0"/>
              </a:rPr>
              <a:t>Expenditures must be </a:t>
            </a:r>
            <a:r>
              <a:rPr lang="en-US" sz="1800" b="1" dirty="0">
                <a:solidFill>
                  <a:schemeClr val="tx1"/>
                </a:solidFill>
                <a:latin typeface="Trebuchet MS" panose="020B0603020202020204" pitchFamily="34" charset="0"/>
              </a:rPr>
              <a:t>reported separately by state and local funds </a:t>
            </a:r>
          </a:p>
          <a:p>
            <a:pPr marL="385763" indent="-385763">
              <a:buClrTx/>
              <a:buFont typeface="+mj-lt"/>
              <a:buAutoNum type="arabicParenR"/>
            </a:pPr>
            <a:r>
              <a:rPr lang="en-US" sz="1800" dirty="0">
                <a:solidFill>
                  <a:schemeClr val="tx1"/>
                </a:solidFill>
                <a:latin typeface="Trebuchet MS" panose="020B0603020202020204" pitchFamily="34" charset="0"/>
              </a:rPr>
              <a:t>Only use expenditures that are </a:t>
            </a:r>
            <a:r>
              <a:rPr lang="en-US" sz="1800" b="1" dirty="0">
                <a:solidFill>
                  <a:schemeClr val="tx1"/>
                </a:solidFill>
                <a:latin typeface="Trebuchet MS" panose="020B0603020202020204" pitchFamily="34" charset="0"/>
              </a:rPr>
              <a:t>above and beyond the cost of providing regular education programs</a:t>
            </a:r>
          </a:p>
          <a:p>
            <a:pPr>
              <a:buClrTx/>
            </a:pPr>
            <a:endParaRPr lang="en-US" sz="1800" b="1" dirty="0" smtClean="0">
              <a:solidFill>
                <a:schemeClr val="tx1"/>
              </a:solidFill>
              <a:latin typeface="Trebuchet MS" panose="020B0603020202020204" pitchFamily="34" charset="0"/>
            </a:endParaRPr>
          </a:p>
          <a:p>
            <a:pPr>
              <a:buClrTx/>
            </a:pPr>
            <a:endParaRPr lang="en-US" sz="1100" b="1" dirty="0" smtClean="0">
              <a:solidFill>
                <a:schemeClr val="tx1"/>
              </a:solidFill>
              <a:latin typeface="Georgia" panose="02040502050405020303" pitchFamily="18" charset="0"/>
            </a:endParaRPr>
          </a:p>
          <a:p>
            <a:pPr>
              <a:buClrTx/>
            </a:pPr>
            <a:r>
              <a:rPr lang="en-US" dirty="0" smtClean="0">
                <a:solidFill>
                  <a:schemeClr val="tx2"/>
                </a:solidFill>
                <a:latin typeface="Trebuchet MS" panose="020B0603020202020204" pitchFamily="34" charset="0"/>
              </a:rPr>
              <a:t>Reference</a:t>
            </a:r>
            <a:r>
              <a:rPr lang="en-US" dirty="0">
                <a:solidFill>
                  <a:schemeClr val="tx2"/>
                </a:solidFill>
                <a:latin typeface="Trebuchet MS" panose="020B0603020202020204" pitchFamily="34" charset="0"/>
              </a:rPr>
              <a:t>:  </a:t>
            </a:r>
            <a:r>
              <a:rPr lang="en-US" i="1" dirty="0">
                <a:solidFill>
                  <a:schemeClr val="tx2"/>
                </a:solidFill>
                <a:latin typeface="Trebuchet MS" panose="020B0603020202020204" pitchFamily="34" charset="0"/>
              </a:rPr>
              <a:t>Virginia Department of Education, IDEA  Maintenance of Effort Guidance Document, page 1-2</a:t>
            </a:r>
          </a:p>
          <a:p>
            <a:pPr marL="385763" indent="-385763">
              <a:buClrTx/>
              <a:buFont typeface="+mj-lt"/>
              <a:buAutoNum type="arabicParenR"/>
            </a:pPr>
            <a:endParaRPr lang="en-US" sz="1800" dirty="0">
              <a:solidFill>
                <a:schemeClr val="tx1"/>
              </a:solidFill>
              <a:latin typeface="Georgia" panose="02040502050405020303" pitchFamily="18" charset="0"/>
            </a:endParaRPr>
          </a:p>
          <a:p>
            <a:pPr marL="257175" indent="-257175">
              <a:buClrTx/>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1103159872"/>
      </p:ext>
    </p:extLst>
  </p:cSld>
  <p:clrMapOvr>
    <a:masterClrMapping/>
  </p:clrMapOvr>
  <p:transition spd="med">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B16410-940C-470A-8971-A0879372E012}"/>
              </a:ext>
            </a:extLst>
          </p:cNvPr>
          <p:cNvSpPr>
            <a:spLocks noGrp="1"/>
          </p:cNvSpPr>
          <p:nvPr>
            <p:ph type="ftr" sz="quarter" idx="4294967295"/>
          </p:nvPr>
        </p:nvSpPr>
        <p:spPr/>
        <p:txBody>
          <a:bodyPr/>
          <a:lstStyle/>
          <a:p>
            <a:pPr lvl="1"/>
            <a:endParaRPr lang="en-US" dirty="0"/>
          </a:p>
        </p:txBody>
      </p:sp>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rot="10800000" flipV="1">
            <a:off x="-2" y="-4763"/>
            <a:ext cx="9142413" cy="976313"/>
          </a:xfrm>
        </p:spPr>
        <p:txBody>
          <a:bodyPr>
            <a:noAutofit/>
          </a:bodyPr>
          <a:lstStyle/>
          <a:p>
            <a:pPr algn="ctr"/>
            <a:r>
              <a:rPr lang="en-US" sz="3200" b="1" dirty="0">
                <a:solidFill>
                  <a:srgbClr val="FF0000"/>
                </a:solidFill>
                <a:latin typeface="Trebuchet MS" panose="020B0603020202020204" pitchFamily="34" charset="0"/>
              </a:rPr>
              <a:t>Accurately Categorize Expenditure</a:t>
            </a:r>
            <a:r>
              <a:rPr lang="en-US" sz="2700" b="1" dirty="0">
                <a:solidFill>
                  <a:srgbClr val="FF0000"/>
                </a:solidFill>
                <a:latin typeface="Trebuchet MS" panose="020B0603020202020204" pitchFamily="34" charset="0"/>
              </a:rPr>
              <a:t>s</a:t>
            </a:r>
          </a:p>
        </p:txBody>
      </p:sp>
      <p:sp>
        <p:nvSpPr>
          <p:cNvPr id="3" name="Content Placeholder 2">
            <a:extLst>
              <a:ext uri="{FF2B5EF4-FFF2-40B4-BE49-F238E27FC236}">
                <a16:creationId xmlns:a16="http://schemas.microsoft.com/office/drawing/2014/main" id="{25D67385-646E-254D-8D7D-D6F0F3F51249}"/>
              </a:ext>
            </a:extLst>
          </p:cNvPr>
          <p:cNvSpPr>
            <a:spLocks noGrp="1"/>
          </p:cNvSpPr>
          <p:nvPr>
            <p:ph idx="4294967295"/>
          </p:nvPr>
        </p:nvSpPr>
        <p:spPr>
          <a:xfrm>
            <a:off x="475455" y="1123950"/>
            <a:ext cx="8191500" cy="3101812"/>
          </a:xfrm>
        </p:spPr>
        <p:txBody>
          <a:bodyPr>
            <a:noAutofit/>
          </a:bodyPr>
          <a:lstStyle/>
          <a:p>
            <a:pPr marL="385763" indent="-385763">
              <a:buClrTx/>
              <a:buFont typeface="+mj-lt"/>
              <a:buAutoNum type="arabicParenR" startAt="4"/>
            </a:pPr>
            <a:r>
              <a:rPr lang="en-US" sz="1800" dirty="0">
                <a:solidFill>
                  <a:schemeClr val="tx1"/>
                </a:solidFill>
                <a:latin typeface="Trebuchet MS" panose="020B0603020202020204" pitchFamily="34" charset="0"/>
              </a:rPr>
              <a:t>Do </a:t>
            </a:r>
            <a:r>
              <a:rPr lang="en-US" sz="1800" b="1" dirty="0">
                <a:solidFill>
                  <a:schemeClr val="tx1"/>
                </a:solidFill>
                <a:latin typeface="Trebuchet MS" panose="020B0603020202020204" pitchFamily="34" charset="0"/>
              </a:rPr>
              <a:t>not use costs </a:t>
            </a:r>
            <a:r>
              <a:rPr lang="en-US" sz="1800" dirty="0">
                <a:solidFill>
                  <a:schemeClr val="tx1"/>
                </a:solidFill>
                <a:latin typeface="Trebuchet MS" panose="020B0603020202020204" pitchFamily="34" charset="0"/>
              </a:rPr>
              <a:t>associated with </a:t>
            </a:r>
            <a:r>
              <a:rPr lang="en-US" sz="1800" b="1" dirty="0">
                <a:solidFill>
                  <a:schemeClr val="tx1"/>
                </a:solidFill>
                <a:latin typeface="Trebuchet MS" panose="020B0603020202020204" pitchFamily="34" charset="0"/>
              </a:rPr>
              <a:t>capital outlay or regular education and services </a:t>
            </a:r>
            <a:r>
              <a:rPr lang="en-US" sz="1800" dirty="0">
                <a:solidFill>
                  <a:schemeClr val="tx1"/>
                </a:solidFill>
                <a:latin typeface="Trebuchet MS" panose="020B0603020202020204" pitchFamily="34" charset="0"/>
              </a:rPr>
              <a:t>– e.g., cost for charges related to American with Disabilities Act </a:t>
            </a:r>
          </a:p>
          <a:p>
            <a:pPr marL="385763" indent="-385763">
              <a:buClrTx/>
              <a:buFont typeface="+mj-lt"/>
              <a:buAutoNum type="arabicParenR" startAt="4"/>
            </a:pPr>
            <a:r>
              <a:rPr lang="en-US" sz="1800" dirty="0">
                <a:solidFill>
                  <a:schemeClr val="tx1"/>
                </a:solidFill>
                <a:latin typeface="Trebuchet MS" panose="020B0603020202020204" pitchFamily="34" charset="0"/>
              </a:rPr>
              <a:t>Only report costs for students that the division is   </a:t>
            </a:r>
            <a:r>
              <a:rPr lang="en-US" sz="1800" b="1" dirty="0">
                <a:solidFill>
                  <a:schemeClr val="tx1"/>
                </a:solidFill>
                <a:latin typeface="Trebuchet MS" panose="020B0603020202020204" pitchFamily="34" charset="0"/>
              </a:rPr>
              <a:t>“legally responsible” </a:t>
            </a:r>
            <a:r>
              <a:rPr lang="en-US" sz="1800" dirty="0">
                <a:solidFill>
                  <a:schemeClr val="tx1"/>
                </a:solidFill>
                <a:latin typeface="Trebuchet MS" panose="020B0603020202020204" pitchFamily="34" charset="0"/>
              </a:rPr>
              <a:t>for educating vs students from another division that are being served </a:t>
            </a:r>
          </a:p>
          <a:p>
            <a:pPr marL="385763" indent="-385763">
              <a:buClrTx/>
              <a:buFont typeface="+mj-lt"/>
              <a:buAutoNum type="arabicParenR" startAt="4"/>
            </a:pPr>
            <a:r>
              <a:rPr lang="en-US" sz="1800" i="1" dirty="0">
                <a:solidFill>
                  <a:schemeClr val="tx1"/>
                </a:solidFill>
                <a:latin typeface="Trebuchet MS" panose="020B0603020202020204" pitchFamily="34" charset="0"/>
              </a:rPr>
              <a:t>The S</a:t>
            </a:r>
            <a:r>
              <a:rPr lang="en-US" sz="1800" b="1" i="1" dirty="0">
                <a:solidFill>
                  <a:schemeClr val="tx1"/>
                </a:solidFill>
                <a:latin typeface="Trebuchet MS" panose="020B0603020202020204" pitchFamily="34" charset="0"/>
              </a:rPr>
              <a:t>chedule A of the Annual School Report Financial Section </a:t>
            </a:r>
            <a:r>
              <a:rPr lang="en-US" sz="1800" dirty="0">
                <a:solidFill>
                  <a:schemeClr val="tx1"/>
                </a:solidFill>
                <a:latin typeface="Trebuchet MS" panose="020B0603020202020204" pitchFamily="34" charset="0"/>
              </a:rPr>
              <a:t>document is used as a basis for categorizing MOE </a:t>
            </a:r>
            <a:r>
              <a:rPr lang="en-US" sz="1800" dirty="0" smtClean="0">
                <a:solidFill>
                  <a:schemeClr val="tx1"/>
                </a:solidFill>
                <a:latin typeface="Trebuchet MS" panose="020B0603020202020204" pitchFamily="34" charset="0"/>
              </a:rPr>
              <a:t>expenditures</a:t>
            </a:r>
          </a:p>
          <a:p>
            <a:pPr marL="385763" indent="-385763">
              <a:buClrTx/>
              <a:buFont typeface="+mj-lt"/>
              <a:buAutoNum type="arabicParenR" startAt="4"/>
            </a:pPr>
            <a:endParaRPr lang="en-US" sz="1800" dirty="0">
              <a:solidFill>
                <a:schemeClr val="tx1"/>
              </a:solidFill>
              <a:latin typeface="Trebuchet MS" panose="020B0603020202020204" pitchFamily="34" charset="0"/>
            </a:endParaRPr>
          </a:p>
          <a:p>
            <a:pPr>
              <a:spcBef>
                <a:spcPts val="0"/>
              </a:spcBef>
              <a:buClrTx/>
            </a:pPr>
            <a:endParaRPr lang="en-US" i="1" dirty="0">
              <a:latin typeface="Trebuchet MS" panose="020B0603020202020204" pitchFamily="34" charset="0"/>
            </a:endParaRPr>
          </a:p>
          <a:p>
            <a:pPr>
              <a:spcBef>
                <a:spcPts val="0"/>
              </a:spcBef>
              <a:buClrTx/>
            </a:pPr>
            <a:r>
              <a:rPr lang="en-US" sz="1350" i="1" dirty="0">
                <a:latin typeface="Trebuchet MS" panose="020B0603020202020204" pitchFamily="34" charset="0"/>
              </a:rPr>
              <a:t>Reference:  Virginia Department of Education, IDEA  Maintenance of Effort Guidance Document, page 1- 2</a:t>
            </a:r>
          </a:p>
          <a:p>
            <a:pPr>
              <a:buClrTx/>
            </a:pPr>
            <a:endParaRPr lang="en-US" sz="1500" dirty="0">
              <a:solidFill>
                <a:schemeClr val="tx1"/>
              </a:solidFill>
            </a:endParaRPr>
          </a:p>
        </p:txBody>
      </p:sp>
    </p:spTree>
    <p:extLst>
      <p:ext uri="{BB962C8B-B14F-4D97-AF65-F5344CB8AC3E}">
        <p14:creationId xmlns:p14="http://schemas.microsoft.com/office/powerpoint/2010/main" val="3329664902"/>
      </p:ext>
    </p:extLst>
  </p:cSld>
  <p:clrMapOvr>
    <a:masterClrMapping/>
  </p:clrMapOvr>
  <p:transition spd="med">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B16410-940C-470A-8971-A0879372E012}"/>
              </a:ext>
            </a:extLst>
          </p:cNvPr>
          <p:cNvSpPr>
            <a:spLocks noGrp="1"/>
          </p:cNvSpPr>
          <p:nvPr>
            <p:ph type="ftr" sz="quarter" idx="4294967295"/>
          </p:nvPr>
        </p:nvSpPr>
        <p:spPr/>
        <p:txBody>
          <a:bodyPr/>
          <a:lstStyle/>
          <a:p>
            <a:endParaRPr lang="en-US" dirty="0"/>
          </a:p>
        </p:txBody>
      </p:sp>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rot="10800000" flipV="1">
            <a:off x="-1" y="0"/>
            <a:ext cx="9144000" cy="971549"/>
          </a:xfrm>
        </p:spPr>
        <p:txBody>
          <a:bodyPr>
            <a:noAutofit/>
          </a:bodyPr>
          <a:lstStyle/>
          <a:p>
            <a:pPr algn="ctr"/>
            <a:r>
              <a:rPr lang="en-US" sz="3200" b="1" dirty="0">
                <a:solidFill>
                  <a:srgbClr val="E20D38"/>
                </a:solidFill>
                <a:latin typeface="Trebuchet MS" panose="020B0603020202020204" pitchFamily="34" charset="0"/>
              </a:rPr>
              <a:t>Accurately Categorize Expenditures</a:t>
            </a:r>
          </a:p>
        </p:txBody>
      </p:sp>
      <p:sp>
        <p:nvSpPr>
          <p:cNvPr id="3" name="Content Placeholder 2">
            <a:extLst>
              <a:ext uri="{FF2B5EF4-FFF2-40B4-BE49-F238E27FC236}">
                <a16:creationId xmlns:a16="http://schemas.microsoft.com/office/drawing/2014/main" id="{25D67385-646E-254D-8D7D-D6F0F3F51249}"/>
              </a:ext>
            </a:extLst>
          </p:cNvPr>
          <p:cNvSpPr>
            <a:spLocks noGrp="1"/>
          </p:cNvSpPr>
          <p:nvPr>
            <p:ph idx="4294967295"/>
          </p:nvPr>
        </p:nvSpPr>
        <p:spPr>
          <a:xfrm>
            <a:off x="457199" y="1162050"/>
            <a:ext cx="8229600" cy="2946974"/>
          </a:xfrm>
        </p:spPr>
        <p:txBody>
          <a:bodyPr>
            <a:noAutofit/>
          </a:bodyPr>
          <a:lstStyle/>
          <a:p>
            <a:pPr marL="342900" indent="-342900" defTabSz="469106">
              <a:spcBef>
                <a:spcPts val="0"/>
              </a:spcBef>
              <a:buClrTx/>
              <a:buFont typeface="+mj-lt"/>
              <a:buAutoNum type="arabicParenR" startAt="7"/>
            </a:pPr>
            <a:r>
              <a:rPr lang="en-US" sz="1800" dirty="0">
                <a:solidFill>
                  <a:schemeClr val="tx2"/>
                </a:solidFill>
                <a:latin typeface="Trebuchet MS" panose="020B0603020202020204" pitchFamily="34" charset="0"/>
              </a:rPr>
              <a:t>Each entry must represent actual expenditures and must be consistent with</a:t>
            </a:r>
            <a:r>
              <a:rPr lang="en-US" sz="1800" b="1" dirty="0">
                <a:solidFill>
                  <a:schemeClr val="tx2"/>
                </a:solidFill>
                <a:latin typeface="Trebuchet MS" panose="020B0603020202020204" pitchFamily="34" charset="0"/>
              </a:rPr>
              <a:t> Federal and State definitions </a:t>
            </a:r>
            <a:r>
              <a:rPr lang="en-US" sz="1800" dirty="0">
                <a:solidFill>
                  <a:schemeClr val="tx2"/>
                </a:solidFill>
                <a:latin typeface="Trebuchet MS" panose="020B0603020202020204" pitchFamily="34" charset="0"/>
              </a:rPr>
              <a:t>of special education and related services</a:t>
            </a:r>
          </a:p>
          <a:p>
            <a:pPr marL="342900" indent="-342900" defTabSz="469106">
              <a:spcBef>
                <a:spcPts val="0"/>
              </a:spcBef>
              <a:buClrTx/>
              <a:buFont typeface="+mj-lt"/>
              <a:buAutoNum type="arabicParenR" startAt="7"/>
            </a:pPr>
            <a:endParaRPr lang="en-US" sz="1800" dirty="0">
              <a:solidFill>
                <a:schemeClr val="tx2"/>
              </a:solidFill>
              <a:latin typeface="Trebuchet MS" panose="020B0603020202020204" pitchFamily="34" charset="0"/>
            </a:endParaRPr>
          </a:p>
          <a:p>
            <a:pPr marL="342900" indent="-342900" defTabSz="469106">
              <a:spcBef>
                <a:spcPts val="0"/>
              </a:spcBef>
              <a:buClrTx/>
              <a:buFont typeface="+mj-lt"/>
              <a:buAutoNum type="arabicParenR" startAt="7"/>
              <a:tabLst>
                <a:tab pos="470297" algn="l"/>
              </a:tabLst>
            </a:pPr>
            <a:r>
              <a:rPr lang="en-US" sz="1800" dirty="0">
                <a:solidFill>
                  <a:schemeClr val="tx2"/>
                </a:solidFill>
                <a:latin typeface="Trebuchet MS" panose="020B0603020202020204" pitchFamily="34" charset="0"/>
              </a:rPr>
              <a:t>Expenditures for instruction, related services supports must be for the </a:t>
            </a:r>
            <a:r>
              <a:rPr lang="en-US" sz="1800" b="1" dirty="0">
                <a:solidFill>
                  <a:schemeClr val="tx2"/>
                </a:solidFill>
                <a:latin typeface="Trebuchet MS" panose="020B0603020202020204" pitchFamily="34" charset="0"/>
              </a:rPr>
              <a:t>sole benefit </a:t>
            </a:r>
            <a:r>
              <a:rPr lang="en-US" sz="1800" dirty="0">
                <a:solidFill>
                  <a:schemeClr val="tx2"/>
                </a:solidFill>
                <a:latin typeface="Trebuchet MS" panose="020B0603020202020204" pitchFamily="34" charset="0"/>
              </a:rPr>
              <a:t>of provisions needed </a:t>
            </a:r>
            <a:r>
              <a:rPr lang="en-US" sz="1800" b="1" dirty="0">
                <a:solidFill>
                  <a:schemeClr val="tx2"/>
                </a:solidFill>
                <a:latin typeface="Trebuchet MS" panose="020B0603020202020204" pitchFamily="34" charset="0"/>
              </a:rPr>
              <a:t>for the education of student’s with disabilities </a:t>
            </a:r>
            <a:r>
              <a:rPr lang="en-US" sz="1800" dirty="0">
                <a:solidFill>
                  <a:schemeClr val="tx2"/>
                </a:solidFill>
                <a:latin typeface="Trebuchet MS" panose="020B0603020202020204" pitchFamily="34" charset="0"/>
              </a:rPr>
              <a:t>such as those in a Student’s Individual Education Plan (IEP) or for the cost involved in the eligibility determination process </a:t>
            </a:r>
            <a:endParaRPr lang="en-US" sz="1800" dirty="0" smtClean="0">
              <a:solidFill>
                <a:schemeClr val="tx2"/>
              </a:solidFill>
              <a:latin typeface="Trebuchet MS" panose="020B0603020202020204" pitchFamily="34" charset="0"/>
            </a:endParaRPr>
          </a:p>
          <a:p>
            <a:pPr>
              <a:spcBef>
                <a:spcPts val="0"/>
              </a:spcBef>
              <a:buClrTx/>
            </a:pPr>
            <a:endParaRPr lang="en-US" sz="1800" dirty="0">
              <a:solidFill>
                <a:schemeClr val="tx2"/>
              </a:solidFill>
              <a:latin typeface="Trebuchet MS" panose="020B0603020202020204" pitchFamily="34" charset="0"/>
            </a:endParaRPr>
          </a:p>
          <a:p>
            <a:pPr>
              <a:spcBef>
                <a:spcPts val="0"/>
              </a:spcBef>
              <a:buClrTx/>
            </a:pPr>
            <a:endParaRPr lang="en-US" sz="1800" dirty="0" smtClean="0">
              <a:solidFill>
                <a:schemeClr val="tx2"/>
              </a:solidFill>
              <a:latin typeface="Trebuchet MS" panose="020B0603020202020204" pitchFamily="34" charset="0"/>
            </a:endParaRPr>
          </a:p>
          <a:p>
            <a:pPr>
              <a:spcBef>
                <a:spcPts val="0"/>
              </a:spcBef>
              <a:buClrTx/>
            </a:pPr>
            <a:endParaRPr lang="en-US" sz="1800" dirty="0">
              <a:solidFill>
                <a:schemeClr val="tx1"/>
              </a:solidFill>
              <a:latin typeface="Georgia" panose="02040502050405020303" pitchFamily="18" charset="0"/>
            </a:endParaRPr>
          </a:p>
          <a:p>
            <a:pPr>
              <a:spcBef>
                <a:spcPts val="0"/>
              </a:spcBef>
              <a:buClrTx/>
            </a:pPr>
            <a:r>
              <a:rPr lang="en-US" i="1" dirty="0">
                <a:solidFill>
                  <a:schemeClr val="tx2"/>
                </a:solidFill>
                <a:latin typeface="Trebuchet MS" panose="020B0603020202020204" pitchFamily="34" charset="0"/>
              </a:rPr>
              <a:t>Reference:  Virginia Department of Education, IDEA Maintenance of Effort Guidance Document, pages 1- 2</a:t>
            </a:r>
          </a:p>
          <a:p>
            <a:pPr>
              <a:buClrTx/>
            </a:pPr>
            <a:endParaRPr lang="en-US" sz="1500" dirty="0">
              <a:solidFill>
                <a:schemeClr val="tx1"/>
              </a:solidFill>
            </a:endParaRPr>
          </a:p>
        </p:txBody>
      </p:sp>
    </p:spTree>
    <p:extLst>
      <p:ext uri="{BB962C8B-B14F-4D97-AF65-F5344CB8AC3E}">
        <p14:creationId xmlns:p14="http://schemas.microsoft.com/office/powerpoint/2010/main" val="2313261029"/>
      </p:ext>
    </p:extLst>
  </p:cSld>
  <p:clrMapOvr>
    <a:masterClrMapping/>
  </p:clrMapOvr>
  <p:transition spd="med">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1" y="1"/>
            <a:ext cx="9143999" cy="1047749"/>
          </a:xfrm>
        </p:spPr>
        <p:txBody>
          <a:bodyPr>
            <a:noAutofit/>
          </a:bodyPr>
          <a:lstStyle/>
          <a:p>
            <a:pPr algn="ctr"/>
            <a:r>
              <a:rPr lang="en-US" sz="3200" b="1" dirty="0">
                <a:solidFill>
                  <a:srgbClr val="FF0000"/>
                </a:solidFill>
                <a:latin typeface="Trebuchet MS" panose="020B0603020202020204" pitchFamily="34" charset="0"/>
              </a:rPr>
              <a:t>Examples of Allowable </a:t>
            </a:r>
            <a:br>
              <a:rPr lang="en-US" sz="3200" b="1" dirty="0">
                <a:solidFill>
                  <a:srgbClr val="FF0000"/>
                </a:solidFill>
                <a:latin typeface="Trebuchet MS" panose="020B0603020202020204" pitchFamily="34" charset="0"/>
              </a:rPr>
            </a:br>
            <a:r>
              <a:rPr lang="en-US" sz="3200" b="1" dirty="0">
                <a:solidFill>
                  <a:srgbClr val="FF0000"/>
                </a:solidFill>
                <a:latin typeface="Trebuchet MS" panose="020B0603020202020204" pitchFamily="34" charset="0"/>
              </a:rPr>
              <a:t>Local and State Expenditures</a:t>
            </a:r>
          </a:p>
        </p:txBody>
      </p:sp>
      <p:sp>
        <p:nvSpPr>
          <p:cNvPr id="3" name="Content Placeholder 2">
            <a:extLst>
              <a:ext uri="{FF2B5EF4-FFF2-40B4-BE49-F238E27FC236}">
                <a16:creationId xmlns:a16="http://schemas.microsoft.com/office/drawing/2014/main" id="{25D67385-646E-254D-8D7D-D6F0F3F51249}"/>
              </a:ext>
            </a:extLst>
          </p:cNvPr>
          <p:cNvSpPr>
            <a:spLocks noGrp="1"/>
          </p:cNvSpPr>
          <p:nvPr>
            <p:ph idx="4294967295"/>
          </p:nvPr>
        </p:nvSpPr>
        <p:spPr>
          <a:xfrm>
            <a:off x="286603" y="1123950"/>
            <a:ext cx="8496300" cy="3335616"/>
          </a:xfrm>
        </p:spPr>
        <p:txBody>
          <a:bodyPr>
            <a:noAutofit/>
          </a:bodyPr>
          <a:lstStyle/>
          <a:p>
            <a:pPr lvl="1">
              <a:buClrTx/>
              <a:buFont typeface="Arial" panose="020B0604020202020204" pitchFamily="34" charset="0"/>
              <a:buChar char="•"/>
            </a:pPr>
            <a:r>
              <a:rPr lang="en-US" sz="1800" b="1" dirty="0">
                <a:solidFill>
                  <a:schemeClr val="tx2"/>
                </a:solidFill>
                <a:latin typeface="Trebuchet MS" panose="020B0603020202020204" pitchFamily="34" charset="0"/>
              </a:rPr>
              <a:t>Salaries/benefits (full and prorated) or contracted services</a:t>
            </a:r>
          </a:p>
          <a:p>
            <a:pPr lvl="2">
              <a:buClrTx/>
              <a:buFont typeface="Arial" panose="020B0604020202020204" pitchFamily="34" charset="0"/>
              <a:buChar char="•"/>
            </a:pPr>
            <a:r>
              <a:rPr lang="en-US" sz="1800" dirty="0">
                <a:solidFill>
                  <a:schemeClr val="tx2"/>
                </a:solidFill>
                <a:latin typeface="Trebuchet MS" panose="020B0603020202020204" pitchFamily="34" charset="0"/>
              </a:rPr>
              <a:t>Special Education Teachers</a:t>
            </a:r>
          </a:p>
          <a:p>
            <a:pPr lvl="2">
              <a:buClrTx/>
              <a:buFont typeface="Arial" panose="020B0604020202020204" pitchFamily="34" charset="0"/>
              <a:buChar char="•"/>
            </a:pPr>
            <a:endParaRPr lang="en-US" dirty="0">
              <a:solidFill>
                <a:schemeClr val="tx2"/>
              </a:solidFill>
              <a:latin typeface="Trebuchet MS" panose="020B0603020202020204" pitchFamily="34" charset="0"/>
            </a:endParaRPr>
          </a:p>
          <a:p>
            <a:pPr lvl="2">
              <a:buClrTx/>
              <a:buFont typeface="Arial" panose="020B0604020202020204" pitchFamily="34" charset="0"/>
              <a:buChar char="•"/>
            </a:pPr>
            <a:r>
              <a:rPr lang="en-US" sz="1800" dirty="0">
                <a:solidFill>
                  <a:schemeClr val="tx2"/>
                </a:solidFill>
                <a:latin typeface="Trebuchet MS" panose="020B0603020202020204" pitchFamily="34" charset="0"/>
              </a:rPr>
              <a:t>Aides for Special Education Students</a:t>
            </a:r>
          </a:p>
          <a:p>
            <a:pPr lvl="2">
              <a:buClrTx/>
              <a:buFont typeface="Arial" panose="020B0604020202020204" pitchFamily="34" charset="0"/>
              <a:buChar char="•"/>
            </a:pPr>
            <a:endParaRPr lang="en-US" sz="788" dirty="0">
              <a:solidFill>
                <a:schemeClr val="tx2"/>
              </a:solidFill>
              <a:latin typeface="Trebuchet MS" panose="020B0603020202020204" pitchFamily="34" charset="0"/>
            </a:endParaRPr>
          </a:p>
          <a:p>
            <a:pPr lvl="2">
              <a:buClrTx/>
              <a:buFont typeface="Arial" panose="020B0604020202020204" pitchFamily="34" charset="0"/>
              <a:buChar char="•"/>
            </a:pPr>
            <a:r>
              <a:rPr lang="en-US" sz="1800" dirty="0">
                <a:solidFill>
                  <a:schemeClr val="tx2"/>
                </a:solidFill>
                <a:latin typeface="Trebuchet MS" panose="020B0603020202020204" pitchFamily="34" charset="0"/>
              </a:rPr>
              <a:t>Related Services and Providers – speech pathologist, audiologist, psychologist, physical, occupational and recreational therapist, school social workers, medical services for diagnostic/evaluation purposes, </a:t>
            </a:r>
            <a:r>
              <a:rPr lang="en-US" sz="1800" dirty="0" smtClean="0">
                <a:solidFill>
                  <a:schemeClr val="tx2"/>
                </a:solidFill>
                <a:latin typeface="Trebuchet MS" panose="020B0603020202020204" pitchFamily="34" charset="0"/>
              </a:rPr>
              <a:t>school </a:t>
            </a:r>
            <a:r>
              <a:rPr lang="en-US" sz="1800" dirty="0">
                <a:solidFill>
                  <a:schemeClr val="tx2"/>
                </a:solidFill>
                <a:latin typeface="Trebuchet MS" panose="020B0603020202020204" pitchFamily="34" charset="0"/>
              </a:rPr>
              <a:t>health services, and parent counseling and training </a:t>
            </a:r>
            <a:endParaRPr lang="en-US" sz="1800" dirty="0" smtClean="0">
              <a:solidFill>
                <a:schemeClr val="tx2"/>
              </a:solidFill>
              <a:latin typeface="Trebuchet MS" panose="020B0603020202020204" pitchFamily="34" charset="0"/>
            </a:endParaRPr>
          </a:p>
          <a:p>
            <a:pPr marL="822960" lvl="2" indent="0">
              <a:spcBef>
                <a:spcPts val="0"/>
              </a:spcBef>
              <a:buClrTx/>
              <a:buNone/>
            </a:pPr>
            <a:endParaRPr lang="en-US" sz="1400" dirty="0">
              <a:solidFill>
                <a:schemeClr val="tx2"/>
              </a:solidFill>
              <a:latin typeface="Trebuchet MS" panose="020B0603020202020204" pitchFamily="34" charset="0"/>
            </a:endParaRPr>
          </a:p>
          <a:p>
            <a:pPr marL="685800" lvl="2" indent="0">
              <a:spcBef>
                <a:spcPts val="0"/>
              </a:spcBef>
              <a:buClrTx/>
              <a:buNone/>
            </a:pPr>
            <a:endParaRPr lang="en-US" dirty="0" smtClean="0">
              <a:solidFill>
                <a:schemeClr val="tx2"/>
              </a:solidFill>
              <a:latin typeface="Trebuchet MS" panose="020B0603020202020204" pitchFamily="34" charset="0"/>
            </a:endParaRPr>
          </a:p>
          <a:p>
            <a:pPr>
              <a:spcBef>
                <a:spcPts val="600"/>
              </a:spcBef>
              <a:buClrTx/>
            </a:pPr>
            <a:r>
              <a:rPr lang="en-US" i="1" dirty="0">
                <a:solidFill>
                  <a:schemeClr val="tx2"/>
                </a:solidFill>
                <a:latin typeface="Trebuchet MS" panose="020B0603020202020204" pitchFamily="34" charset="0"/>
              </a:rPr>
              <a:t>Reference:  Virginia Department of Education, IDEA  Maintenance of Effort Guidance Document, pages 1- 2</a:t>
            </a:r>
          </a:p>
          <a:p>
            <a:pPr>
              <a:spcBef>
                <a:spcPts val="600"/>
              </a:spcBef>
              <a:buClrTx/>
            </a:pPr>
            <a:endParaRPr lang="en-US" i="1" dirty="0" smtClean="0">
              <a:solidFill>
                <a:schemeClr val="tx2"/>
              </a:solidFill>
              <a:latin typeface="Trebuchet MS" panose="020B0603020202020204" pitchFamily="34" charset="0"/>
            </a:endParaRPr>
          </a:p>
          <a:p>
            <a:pPr>
              <a:buClrTx/>
            </a:pPr>
            <a:endParaRPr lang="en-US" sz="2400" dirty="0" smtClean="0">
              <a:solidFill>
                <a:schemeClr val="tx1"/>
              </a:solidFill>
            </a:endParaRPr>
          </a:p>
          <a:p>
            <a:pPr>
              <a:buClrTx/>
            </a:pPr>
            <a:endParaRPr lang="en-US" sz="2400" dirty="0">
              <a:solidFill>
                <a:schemeClr val="tx1"/>
              </a:solidFill>
            </a:endParaRPr>
          </a:p>
          <a:p>
            <a:pPr>
              <a:buClrTx/>
            </a:pPr>
            <a:endParaRPr lang="en-US" sz="2400" dirty="0">
              <a:solidFill>
                <a:schemeClr val="tx1"/>
              </a:solidFill>
            </a:endParaRPr>
          </a:p>
        </p:txBody>
      </p:sp>
    </p:spTree>
    <p:extLst>
      <p:ext uri="{BB962C8B-B14F-4D97-AF65-F5344CB8AC3E}">
        <p14:creationId xmlns:p14="http://schemas.microsoft.com/office/powerpoint/2010/main" val="10674508"/>
      </p:ext>
    </p:extLst>
  </p:cSld>
  <p:clrMapOvr>
    <a:masterClrMapping/>
  </p:clrMapOvr>
  <p:transition spd="med">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821E-4725-450C-8621-41F8C281E9EB}"/>
              </a:ext>
            </a:extLst>
          </p:cNvPr>
          <p:cNvSpPr>
            <a:spLocks noGrp="1"/>
          </p:cNvSpPr>
          <p:nvPr>
            <p:ph type="ctrTitle" idx="4294967295"/>
          </p:nvPr>
        </p:nvSpPr>
        <p:spPr>
          <a:xfrm>
            <a:off x="0" y="1429"/>
            <a:ext cx="9144000" cy="1046321"/>
          </a:xfrm>
        </p:spPr>
        <p:txBody>
          <a:bodyPr>
            <a:noAutofit/>
          </a:bodyPr>
          <a:lstStyle/>
          <a:p>
            <a:pPr algn="ctr"/>
            <a:r>
              <a:rPr lang="en-US" sz="3200" b="1" dirty="0">
                <a:solidFill>
                  <a:srgbClr val="FF0000"/>
                </a:solidFill>
                <a:latin typeface="Trebuchet MS" panose="020B0603020202020204" pitchFamily="34" charset="0"/>
              </a:rPr>
              <a:t>Examples of Allowable </a:t>
            </a:r>
            <a:r>
              <a:rPr lang="en-US" sz="3200" b="1" dirty="0" smtClean="0">
                <a:solidFill>
                  <a:srgbClr val="FF0000"/>
                </a:solidFill>
                <a:latin typeface="Trebuchet MS" panose="020B0603020202020204" pitchFamily="34" charset="0"/>
              </a:rPr>
              <a:t/>
            </a:r>
            <a:br>
              <a:rPr lang="en-US" sz="3200" b="1" dirty="0" smtClean="0">
                <a:solidFill>
                  <a:srgbClr val="FF0000"/>
                </a:solidFill>
                <a:latin typeface="Trebuchet MS" panose="020B0603020202020204" pitchFamily="34" charset="0"/>
              </a:rPr>
            </a:br>
            <a:r>
              <a:rPr lang="en-US" sz="3200" b="1" dirty="0" smtClean="0">
                <a:solidFill>
                  <a:srgbClr val="FF0000"/>
                </a:solidFill>
                <a:latin typeface="Trebuchet MS" panose="020B0603020202020204" pitchFamily="34" charset="0"/>
              </a:rPr>
              <a:t>Local </a:t>
            </a:r>
            <a:r>
              <a:rPr lang="en-US" sz="3200" b="1" dirty="0">
                <a:solidFill>
                  <a:srgbClr val="FF0000"/>
                </a:solidFill>
                <a:latin typeface="Trebuchet MS" panose="020B0603020202020204" pitchFamily="34" charset="0"/>
              </a:rPr>
              <a:t>and State Expenditures</a:t>
            </a:r>
            <a:endParaRPr lang="en-US" sz="3200" dirty="0">
              <a:solidFill>
                <a:srgbClr val="FF0000"/>
              </a:solidFill>
              <a:latin typeface="Trebuchet MS" panose="020B0603020202020204" pitchFamily="34" charset="0"/>
            </a:endParaRPr>
          </a:p>
        </p:txBody>
      </p:sp>
      <p:sp>
        <p:nvSpPr>
          <p:cNvPr id="4" name="Content Placeholder 3">
            <a:extLst>
              <a:ext uri="{FF2B5EF4-FFF2-40B4-BE49-F238E27FC236}">
                <a16:creationId xmlns:a16="http://schemas.microsoft.com/office/drawing/2014/main" id="{DEA38B87-B194-47BF-8139-AAB9EE989276}"/>
              </a:ext>
            </a:extLst>
          </p:cNvPr>
          <p:cNvSpPr>
            <a:spLocks noGrp="1"/>
          </p:cNvSpPr>
          <p:nvPr>
            <p:ph sz="half" idx="4294967295"/>
          </p:nvPr>
        </p:nvSpPr>
        <p:spPr>
          <a:xfrm>
            <a:off x="419100" y="1123950"/>
            <a:ext cx="8305800" cy="3390900"/>
          </a:xfrm>
          <a:prstGeom prst="rect">
            <a:avLst/>
          </a:prstGeom>
        </p:spPr>
        <p:txBody>
          <a:bodyPr/>
          <a:lstStyle/>
          <a:p>
            <a:pPr lvl="1">
              <a:buClrTx/>
              <a:buFont typeface="Arial" panose="020B0604020202020204" pitchFamily="34" charset="0"/>
              <a:buChar char="•"/>
            </a:pPr>
            <a:r>
              <a:rPr lang="en-US" sz="1800" dirty="0">
                <a:solidFill>
                  <a:schemeClr val="tx1"/>
                </a:solidFill>
                <a:latin typeface="Trebuchet MS" panose="020B0603020202020204" pitchFamily="34" charset="0"/>
              </a:rPr>
              <a:t>Expenses related to instruction and services in jails </a:t>
            </a:r>
          </a:p>
          <a:p>
            <a:pPr marL="261938" lvl="1" indent="0">
              <a:buClrTx/>
              <a:buNone/>
            </a:pPr>
            <a:endParaRPr lang="en-US" sz="750" dirty="0">
              <a:solidFill>
                <a:schemeClr val="tx1"/>
              </a:solidFill>
              <a:latin typeface="Trebuchet MS" panose="020B0603020202020204" pitchFamily="34" charset="0"/>
            </a:endParaRPr>
          </a:p>
          <a:p>
            <a:pPr lvl="1">
              <a:buClrTx/>
              <a:buFont typeface="Arial" panose="020B0604020202020204" pitchFamily="34" charset="0"/>
              <a:buChar char="•"/>
            </a:pPr>
            <a:r>
              <a:rPr lang="en-US" sz="1800" dirty="0">
                <a:solidFill>
                  <a:schemeClr val="tx1"/>
                </a:solidFill>
                <a:latin typeface="Trebuchet MS" panose="020B0603020202020204" pitchFamily="34" charset="0"/>
              </a:rPr>
              <a:t>Expenses related to homebound or home-based instruction and services</a:t>
            </a:r>
          </a:p>
          <a:p>
            <a:pPr marL="261938" lvl="1" indent="0">
              <a:buClrTx/>
              <a:buNone/>
            </a:pPr>
            <a:endParaRPr lang="en-US" sz="750" dirty="0">
              <a:solidFill>
                <a:schemeClr val="tx1"/>
              </a:solidFill>
              <a:latin typeface="Trebuchet MS" panose="020B0603020202020204" pitchFamily="34" charset="0"/>
            </a:endParaRPr>
          </a:p>
          <a:p>
            <a:pPr lvl="1">
              <a:buClrTx/>
              <a:buFont typeface="Arial" panose="020B0604020202020204" pitchFamily="34" charset="0"/>
              <a:buChar char="•"/>
            </a:pPr>
            <a:r>
              <a:rPr lang="en-US" sz="1800" dirty="0">
                <a:solidFill>
                  <a:schemeClr val="tx1"/>
                </a:solidFill>
                <a:latin typeface="Trebuchet MS" panose="020B0603020202020204" pitchFamily="34" charset="0"/>
              </a:rPr>
              <a:t>Special Transportation</a:t>
            </a:r>
          </a:p>
          <a:p>
            <a:pPr marL="261938" lvl="1" indent="0">
              <a:buClrTx/>
              <a:buNone/>
            </a:pPr>
            <a:endParaRPr lang="en-US" sz="750" dirty="0">
              <a:solidFill>
                <a:schemeClr val="tx1"/>
              </a:solidFill>
              <a:latin typeface="Trebuchet MS" panose="020B0603020202020204" pitchFamily="34" charset="0"/>
            </a:endParaRPr>
          </a:p>
          <a:p>
            <a:pPr lvl="1">
              <a:buClrTx/>
              <a:buFont typeface="Arial" panose="020B0604020202020204" pitchFamily="34" charset="0"/>
              <a:buChar char="•"/>
            </a:pPr>
            <a:r>
              <a:rPr lang="en-US" sz="1800" dirty="0">
                <a:solidFill>
                  <a:schemeClr val="tx1"/>
                </a:solidFill>
                <a:latin typeface="Trebuchet MS" panose="020B0603020202020204" pitchFamily="34" charset="0"/>
              </a:rPr>
              <a:t>Certain equipment/construction specifically for student with disabilities as noted in the IEP</a:t>
            </a:r>
          </a:p>
          <a:p>
            <a:pPr marL="261938" lvl="1" indent="0">
              <a:buClrTx/>
              <a:buNone/>
            </a:pPr>
            <a:endParaRPr lang="en-US" sz="750" dirty="0">
              <a:solidFill>
                <a:schemeClr val="tx1"/>
              </a:solidFill>
              <a:latin typeface="Trebuchet MS" panose="020B0603020202020204" pitchFamily="34" charset="0"/>
            </a:endParaRPr>
          </a:p>
          <a:p>
            <a:pPr lvl="1">
              <a:spcBef>
                <a:spcPts val="0"/>
              </a:spcBef>
              <a:buClrTx/>
              <a:buFont typeface="Arial" panose="020B0604020202020204" pitchFamily="34" charset="0"/>
              <a:buChar char="•"/>
            </a:pPr>
            <a:r>
              <a:rPr lang="en-US" sz="1800" dirty="0">
                <a:solidFill>
                  <a:schemeClr val="tx1"/>
                </a:solidFill>
                <a:latin typeface="Trebuchet MS" panose="020B0603020202020204" pitchFamily="34" charset="0"/>
              </a:rPr>
              <a:t>Tuition paid to another </a:t>
            </a:r>
            <a:r>
              <a:rPr lang="en-US" sz="1800" dirty="0" smtClean="0">
                <a:solidFill>
                  <a:schemeClr val="tx1"/>
                </a:solidFill>
                <a:latin typeface="Trebuchet MS" panose="020B0603020202020204" pitchFamily="34" charset="0"/>
              </a:rPr>
              <a:t>division</a:t>
            </a:r>
          </a:p>
          <a:p>
            <a:pPr marL="349250" lvl="1" indent="0">
              <a:spcBef>
                <a:spcPts val="0"/>
              </a:spcBef>
              <a:buClrTx/>
              <a:buNone/>
            </a:pPr>
            <a:endParaRPr lang="en-US" sz="1800" dirty="0">
              <a:solidFill>
                <a:schemeClr val="tx1"/>
              </a:solidFill>
              <a:latin typeface="Trebuchet MS" panose="020B0603020202020204" pitchFamily="34" charset="0"/>
            </a:endParaRPr>
          </a:p>
          <a:p>
            <a:pPr marL="261938" lvl="1" indent="0">
              <a:spcBef>
                <a:spcPts val="0"/>
              </a:spcBef>
              <a:buClrTx/>
              <a:buNone/>
            </a:pPr>
            <a:endParaRPr lang="en-US" sz="600" b="1" dirty="0">
              <a:solidFill>
                <a:schemeClr val="tx1"/>
              </a:solidFill>
              <a:latin typeface="Trebuchet MS" panose="020B0603020202020204" pitchFamily="34" charset="0"/>
            </a:endParaRPr>
          </a:p>
          <a:p>
            <a:pPr>
              <a:spcBef>
                <a:spcPts val="0"/>
              </a:spcBef>
            </a:pPr>
            <a:r>
              <a:rPr lang="en-US" i="1" dirty="0">
                <a:latin typeface="Trebuchet MS" panose="020B0603020202020204" pitchFamily="34" charset="0"/>
              </a:rPr>
              <a:t>      </a:t>
            </a:r>
            <a:r>
              <a:rPr lang="en-US" i="1" dirty="0">
                <a:solidFill>
                  <a:schemeClr val="tx2"/>
                </a:solidFill>
                <a:latin typeface="Trebuchet MS" panose="020B0603020202020204" pitchFamily="34" charset="0"/>
              </a:rPr>
              <a:t>Reference:  Virginia Department of Education, IDEA Maintenance of Effort Guidance </a:t>
            </a:r>
            <a:r>
              <a:rPr lang="en-US" i="1" dirty="0" smtClean="0">
                <a:solidFill>
                  <a:schemeClr val="tx2"/>
                </a:solidFill>
                <a:latin typeface="Trebuchet MS" panose="020B0603020202020204" pitchFamily="34" charset="0"/>
              </a:rPr>
              <a:t> Document</a:t>
            </a:r>
            <a:r>
              <a:rPr lang="en-US" i="1" dirty="0">
                <a:solidFill>
                  <a:schemeClr val="tx2"/>
                </a:solidFill>
                <a:latin typeface="Trebuchet MS" panose="020B0603020202020204" pitchFamily="34" charset="0"/>
              </a:rPr>
              <a:t>, page 1- 2</a:t>
            </a:r>
          </a:p>
          <a:p>
            <a:endParaRPr lang="en-US" dirty="0"/>
          </a:p>
        </p:txBody>
      </p:sp>
    </p:spTree>
    <p:extLst>
      <p:ext uri="{BB962C8B-B14F-4D97-AF65-F5344CB8AC3E}">
        <p14:creationId xmlns:p14="http://schemas.microsoft.com/office/powerpoint/2010/main" val="1694676053"/>
      </p:ext>
    </p:extLst>
  </p:cSld>
  <p:clrMapOvr>
    <a:masterClrMapping/>
  </p:clrMapOvr>
  <p:transition spd="med">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1"/>
            <a:ext cx="9144000" cy="751174"/>
          </a:xfrm>
        </p:spPr>
        <p:txBody>
          <a:bodyPr>
            <a:noAutofit/>
          </a:bodyPr>
          <a:lstStyle/>
          <a:p>
            <a:pPr algn="ctr"/>
            <a:r>
              <a:rPr lang="en-US" sz="2800" b="1" dirty="0">
                <a:solidFill>
                  <a:srgbClr val="FF0000"/>
                </a:solidFill>
                <a:latin typeface="Trebuchet MS" panose="020B0603020202020204" pitchFamily="34" charset="0"/>
              </a:rPr>
              <a:t>Allowable Local and State Expenditures </a:t>
            </a:r>
            <a:r>
              <a:rPr lang="en-US" sz="2800" b="1" dirty="0" smtClean="0">
                <a:solidFill>
                  <a:srgbClr val="FF0000"/>
                </a:solidFill>
                <a:latin typeface="Trebuchet MS" panose="020B0603020202020204" pitchFamily="34" charset="0"/>
              </a:rPr>
              <a:t/>
            </a:r>
            <a:br>
              <a:rPr lang="en-US" sz="2800" b="1" dirty="0" smtClean="0">
                <a:solidFill>
                  <a:srgbClr val="FF0000"/>
                </a:solidFill>
                <a:latin typeface="Trebuchet MS" panose="020B0603020202020204" pitchFamily="34" charset="0"/>
              </a:rPr>
            </a:br>
            <a:r>
              <a:rPr lang="en-US" sz="2800" b="1" dirty="0" smtClean="0">
                <a:solidFill>
                  <a:srgbClr val="FF0000"/>
                </a:solidFill>
                <a:latin typeface="Trebuchet MS" panose="020B0603020202020204" pitchFamily="34" charset="0"/>
              </a:rPr>
              <a:t>Simplified </a:t>
            </a:r>
            <a:r>
              <a:rPr lang="en-US" sz="2800" b="1" dirty="0">
                <a:solidFill>
                  <a:srgbClr val="FF0000"/>
                </a:solidFill>
                <a:latin typeface="Trebuchet MS" panose="020B0603020202020204" pitchFamily="34" charset="0"/>
              </a:rPr>
              <a:t>Example</a:t>
            </a:r>
          </a:p>
        </p:txBody>
      </p:sp>
      <p:graphicFrame>
        <p:nvGraphicFramePr>
          <p:cNvPr id="8" name="Table 8">
            <a:extLst>
              <a:ext uri="{FF2B5EF4-FFF2-40B4-BE49-F238E27FC236}">
                <a16:creationId xmlns:a16="http://schemas.microsoft.com/office/drawing/2014/main" id="{ED432386-856D-4CEF-A251-D086B0B25E5A}"/>
              </a:ext>
            </a:extLst>
          </p:cNvPr>
          <p:cNvGraphicFramePr>
            <a:graphicFrameLocks noGrp="1"/>
          </p:cNvGraphicFramePr>
          <p:nvPr>
            <p:extLst>
              <p:ext uri="{D42A27DB-BD31-4B8C-83A1-F6EECF244321}">
                <p14:modId xmlns:p14="http://schemas.microsoft.com/office/powerpoint/2010/main" val="3846851743"/>
              </p:ext>
            </p:extLst>
          </p:nvPr>
        </p:nvGraphicFramePr>
        <p:xfrm>
          <a:off x="0" y="751175"/>
          <a:ext cx="9144001" cy="3699997"/>
        </p:xfrm>
        <a:graphic>
          <a:graphicData uri="http://schemas.openxmlformats.org/drawingml/2006/table">
            <a:tbl>
              <a:tblPr firstRow="1" bandRow="1">
                <a:tableStyleId>{16D9F66E-5EB9-4882-86FB-DCBF35E3C3E4}</a:tableStyleId>
              </a:tblPr>
              <a:tblGrid>
                <a:gridCol w="1971254">
                  <a:extLst>
                    <a:ext uri="{9D8B030D-6E8A-4147-A177-3AD203B41FA5}">
                      <a16:colId xmlns:a16="http://schemas.microsoft.com/office/drawing/2014/main" val="3231875349"/>
                    </a:ext>
                  </a:extLst>
                </a:gridCol>
                <a:gridCol w="2101942">
                  <a:extLst>
                    <a:ext uri="{9D8B030D-6E8A-4147-A177-3AD203B41FA5}">
                      <a16:colId xmlns:a16="http://schemas.microsoft.com/office/drawing/2014/main" val="530283247"/>
                    </a:ext>
                  </a:extLst>
                </a:gridCol>
                <a:gridCol w="1884126">
                  <a:extLst>
                    <a:ext uri="{9D8B030D-6E8A-4147-A177-3AD203B41FA5}">
                      <a16:colId xmlns:a16="http://schemas.microsoft.com/office/drawing/2014/main" val="3217948552"/>
                    </a:ext>
                  </a:extLst>
                </a:gridCol>
                <a:gridCol w="1818782">
                  <a:extLst>
                    <a:ext uri="{9D8B030D-6E8A-4147-A177-3AD203B41FA5}">
                      <a16:colId xmlns:a16="http://schemas.microsoft.com/office/drawing/2014/main" val="1396242725"/>
                    </a:ext>
                  </a:extLst>
                </a:gridCol>
                <a:gridCol w="1367897">
                  <a:extLst>
                    <a:ext uri="{9D8B030D-6E8A-4147-A177-3AD203B41FA5}">
                      <a16:colId xmlns:a16="http://schemas.microsoft.com/office/drawing/2014/main" val="1294268391"/>
                    </a:ext>
                  </a:extLst>
                </a:gridCol>
              </a:tblGrid>
              <a:tr h="285249">
                <a:tc>
                  <a:txBody>
                    <a:bodyPr/>
                    <a:lstStyle/>
                    <a:p>
                      <a:r>
                        <a:rPr lang="en-US" sz="1500" dirty="0">
                          <a:solidFill>
                            <a:schemeClr val="tx1"/>
                          </a:solidFill>
                          <a:latin typeface="Trebuchet MS" panose="020B0603020202020204" pitchFamily="34" charset="0"/>
                        </a:rPr>
                        <a:t>Expenditure </a:t>
                      </a:r>
                    </a:p>
                  </a:txBody>
                  <a:tcPr marL="68580" marR="68580" marT="34290" marB="34290"/>
                </a:tc>
                <a:tc gridSpan="2">
                  <a:txBody>
                    <a:bodyPr/>
                    <a:lstStyle/>
                    <a:p>
                      <a:pPr algn="ctr"/>
                      <a:r>
                        <a:rPr lang="en-US" sz="1500" dirty="0">
                          <a:solidFill>
                            <a:schemeClr val="tx1"/>
                          </a:solidFill>
                          <a:latin typeface="Trebuchet MS" panose="020B0603020202020204" pitchFamily="34" charset="0"/>
                        </a:rPr>
                        <a:t>Local Funds</a:t>
                      </a:r>
                    </a:p>
                  </a:txBody>
                  <a:tcPr marL="68580" marR="68580" marT="34290" marB="34290"/>
                </a:tc>
                <a:tc hMerge="1">
                  <a:txBody>
                    <a:bodyPr/>
                    <a:lstStyle/>
                    <a:p>
                      <a:endParaRPr lang="en-US" dirty="0">
                        <a:solidFill>
                          <a:schemeClr val="tx1"/>
                        </a:solidFill>
                      </a:endParaRPr>
                    </a:p>
                  </a:txBody>
                  <a:tcPr/>
                </a:tc>
                <a:tc gridSpan="2">
                  <a:txBody>
                    <a:bodyPr/>
                    <a:lstStyle/>
                    <a:p>
                      <a:pPr algn="ctr"/>
                      <a:r>
                        <a:rPr lang="en-US" sz="1500" dirty="0">
                          <a:solidFill>
                            <a:schemeClr val="tx1"/>
                          </a:solidFill>
                          <a:latin typeface="Trebuchet MS" panose="020B0603020202020204" pitchFamily="34" charset="0"/>
                        </a:rPr>
                        <a:t>State Funds </a:t>
                      </a:r>
                    </a:p>
                  </a:txBody>
                  <a:tcPr marL="68580" marR="68580" marT="34290" marB="34290"/>
                </a:tc>
                <a:tc hMerge="1">
                  <a:txBody>
                    <a:bodyPr/>
                    <a:lstStyle/>
                    <a:p>
                      <a:endParaRPr lang="en-US" dirty="0">
                        <a:solidFill>
                          <a:schemeClr val="tx1"/>
                        </a:solidFill>
                      </a:endParaRPr>
                    </a:p>
                  </a:txBody>
                  <a:tcPr/>
                </a:tc>
                <a:extLst>
                  <a:ext uri="{0D108BD9-81ED-4DB2-BD59-A6C34878D82A}">
                    <a16:rowId xmlns:a16="http://schemas.microsoft.com/office/drawing/2014/main" val="2016327357"/>
                  </a:ext>
                </a:extLst>
              </a:tr>
              <a:tr h="475414">
                <a:tc>
                  <a:txBody>
                    <a:bodyPr/>
                    <a:lstStyle/>
                    <a:p>
                      <a:r>
                        <a:rPr lang="en-US" sz="1400" dirty="0">
                          <a:latin typeface="Trebuchet MS" panose="020B0603020202020204" pitchFamily="34" charset="0"/>
                        </a:rPr>
                        <a:t>Special Ed Teacher </a:t>
                      </a:r>
                    </a:p>
                  </a:txBody>
                  <a:tcPr marL="68580" marR="68580" marT="34290" marB="34290"/>
                </a:tc>
                <a:tc>
                  <a:txBody>
                    <a:bodyPr/>
                    <a:lstStyle/>
                    <a:p>
                      <a:r>
                        <a:rPr lang="en-US" sz="1400" dirty="0">
                          <a:latin typeface="Trebuchet MS" panose="020B0603020202020204" pitchFamily="34" charset="0"/>
                        </a:rPr>
                        <a:t>50% of Salary/Benefits</a:t>
                      </a:r>
                    </a:p>
                  </a:txBody>
                  <a:tcPr marL="68580" marR="68580" marT="34290" marB="34290"/>
                </a:tc>
                <a:tc>
                  <a:txBody>
                    <a:bodyPr/>
                    <a:lstStyle/>
                    <a:p>
                      <a:r>
                        <a:rPr lang="en-US" sz="1400" dirty="0">
                          <a:latin typeface="Trebuchet MS" panose="020B0603020202020204" pitchFamily="34" charset="0"/>
                        </a:rPr>
                        <a:t>$40,000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50% of Salary/Benefits</a:t>
                      </a:r>
                    </a:p>
                  </a:txBody>
                  <a:tcPr marL="68580" marR="68580" marT="34290" marB="34290"/>
                </a:tc>
                <a:tc>
                  <a:txBody>
                    <a:bodyPr/>
                    <a:lstStyle/>
                    <a:p>
                      <a:r>
                        <a:rPr lang="en-US" sz="1400" dirty="0">
                          <a:latin typeface="Trebuchet MS" panose="020B0603020202020204" pitchFamily="34" charset="0"/>
                        </a:rPr>
                        <a:t>$40,000</a:t>
                      </a:r>
                    </a:p>
                  </a:txBody>
                  <a:tcPr marL="68580" marR="68580" marT="34290" marB="34290"/>
                </a:tc>
                <a:extLst>
                  <a:ext uri="{0D108BD9-81ED-4DB2-BD59-A6C34878D82A}">
                    <a16:rowId xmlns:a16="http://schemas.microsoft.com/office/drawing/2014/main" val="850624875"/>
                  </a:ext>
                </a:extLst>
              </a:tr>
              <a:tr h="460786">
                <a:tc>
                  <a:txBody>
                    <a:bodyPr/>
                    <a:lstStyle/>
                    <a:p>
                      <a:r>
                        <a:rPr lang="en-US" sz="1400" dirty="0">
                          <a:latin typeface="Trebuchet MS" panose="020B0603020202020204" pitchFamily="34" charset="0"/>
                        </a:rPr>
                        <a:t>Aide</a:t>
                      </a:r>
                    </a:p>
                  </a:txBody>
                  <a:tcPr marL="68580" marR="68580" marT="34290" marB="34290"/>
                </a:tc>
                <a:tc>
                  <a:txBody>
                    <a:bodyPr/>
                    <a:lstStyle/>
                    <a:p>
                      <a:r>
                        <a:rPr lang="en-US" sz="1400" dirty="0">
                          <a:latin typeface="Trebuchet MS" panose="020B0603020202020204" pitchFamily="34" charset="0"/>
                        </a:rPr>
                        <a:t>100% of Salary/Benefits</a:t>
                      </a:r>
                    </a:p>
                  </a:txBody>
                  <a:tcPr marL="68580" marR="68580" marT="34290" marB="34290"/>
                </a:tc>
                <a:tc>
                  <a:txBody>
                    <a:bodyPr/>
                    <a:lstStyle/>
                    <a:p>
                      <a:r>
                        <a:rPr lang="en-US" sz="1400" dirty="0">
                          <a:latin typeface="Trebuchet MS" panose="020B0603020202020204" pitchFamily="34" charset="0"/>
                        </a:rPr>
                        <a:t>$45,000</a:t>
                      </a:r>
                    </a:p>
                  </a:txBody>
                  <a:tcPr marL="68580" marR="68580" marT="34290" marB="34290"/>
                </a:tc>
                <a:tc>
                  <a:txBody>
                    <a:bodyPr/>
                    <a:lstStyle/>
                    <a:p>
                      <a:endParaRPr lang="en-US" sz="1400" dirty="0">
                        <a:latin typeface="Trebuchet MS" panose="020B0603020202020204" pitchFamily="34" charset="0"/>
                      </a:endParaRPr>
                    </a:p>
                  </a:txBody>
                  <a:tcPr marL="68580" marR="68580" marT="34290" marB="34290"/>
                </a:tc>
                <a:tc>
                  <a:txBody>
                    <a:bodyPr/>
                    <a:lstStyle/>
                    <a:p>
                      <a:endParaRPr lang="en-US" sz="1400" dirty="0">
                        <a:latin typeface="Trebuchet MS" panose="020B0603020202020204" pitchFamily="34" charset="0"/>
                      </a:endParaRPr>
                    </a:p>
                  </a:txBody>
                  <a:tcPr marL="68580" marR="68580" marT="34290" marB="34290"/>
                </a:tc>
                <a:extLst>
                  <a:ext uri="{0D108BD9-81ED-4DB2-BD59-A6C34878D82A}">
                    <a16:rowId xmlns:a16="http://schemas.microsoft.com/office/drawing/2014/main" val="442371739"/>
                  </a:ext>
                </a:extLst>
              </a:tr>
              <a:tr h="658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Speech Pathologist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Contracted </a:t>
                      </a:r>
                    </a:p>
                  </a:txBody>
                  <a:tcPr marL="68580" marR="68580" marT="34290" marB="34290"/>
                </a:tc>
                <a:tc>
                  <a:txBody>
                    <a:bodyPr/>
                    <a:lstStyle/>
                    <a:p>
                      <a:endParaRPr lang="en-US" sz="1400" dirty="0">
                        <a:latin typeface="Trebuchet MS" panose="020B0603020202020204" pitchFamily="34" charset="0"/>
                      </a:endParaRPr>
                    </a:p>
                  </a:txBody>
                  <a:tcPr marL="68580" marR="68580" marT="34290" marB="34290"/>
                </a:tc>
                <a:tc>
                  <a:txBody>
                    <a:bodyPr/>
                    <a:lstStyle/>
                    <a:p>
                      <a:endParaRPr lang="en-US" sz="1400" dirty="0">
                        <a:latin typeface="Trebuchet MS" panose="020B0603020202020204" pitchFamily="34" charset="0"/>
                      </a:endParaRPr>
                    </a:p>
                  </a:txBody>
                  <a:tcPr marL="68580" marR="68580" marT="34290" marB="34290"/>
                </a:tc>
                <a:tc>
                  <a:txBody>
                    <a:bodyPr/>
                    <a:lstStyle/>
                    <a:p>
                      <a:r>
                        <a:rPr lang="en-US" sz="1400" dirty="0">
                          <a:latin typeface="Trebuchet MS" panose="020B0603020202020204" pitchFamily="34" charset="0"/>
                        </a:rPr>
                        <a:t>100%</a:t>
                      </a:r>
                    </a:p>
                    <a:p>
                      <a:endParaRPr lang="en-US" sz="1400" dirty="0">
                        <a:latin typeface="Trebuchet MS" panose="020B0603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$80,000</a:t>
                      </a:r>
                    </a:p>
                    <a:p>
                      <a:endParaRPr lang="en-US" sz="1400" dirty="0">
                        <a:latin typeface="Trebuchet MS" panose="020B0603020202020204" pitchFamily="34" charset="0"/>
                      </a:endParaRPr>
                    </a:p>
                  </a:txBody>
                  <a:tcPr marL="68580" marR="68580" marT="34290" marB="34290"/>
                </a:tc>
                <a:extLst>
                  <a:ext uri="{0D108BD9-81ED-4DB2-BD59-A6C34878D82A}">
                    <a16:rowId xmlns:a16="http://schemas.microsoft.com/office/drawing/2014/main" val="939410797"/>
                  </a:ext>
                </a:extLst>
              </a:tr>
              <a:tr h="680208">
                <a:tc>
                  <a:txBody>
                    <a:bodyPr/>
                    <a:lstStyle/>
                    <a:p>
                      <a:r>
                        <a:rPr lang="en-US" sz="1400" dirty="0">
                          <a:latin typeface="Trebuchet MS" panose="020B0603020202020204" pitchFamily="34" charset="0"/>
                        </a:rPr>
                        <a:t>Driver for one Student – in IEP</a:t>
                      </a:r>
                    </a:p>
                    <a:p>
                      <a:endParaRPr lang="en-US" sz="1400" dirty="0">
                        <a:latin typeface="Trebuchet MS" panose="020B0603020202020204" pitchFamily="34" charset="0"/>
                      </a:endParaRPr>
                    </a:p>
                  </a:txBody>
                  <a:tcPr marL="68580" marR="68580" marT="34290" marB="34290"/>
                </a:tc>
                <a:tc>
                  <a:txBody>
                    <a:bodyPr/>
                    <a:lstStyle/>
                    <a:p>
                      <a:r>
                        <a:rPr lang="en-US" sz="1400" dirty="0">
                          <a:latin typeface="Trebuchet MS" panose="020B0603020202020204" pitchFamily="34" charset="0"/>
                        </a:rPr>
                        <a:t>100% of Salary/Benefits</a:t>
                      </a:r>
                    </a:p>
                  </a:txBody>
                  <a:tcPr marL="68580" marR="68580" marT="34290" marB="34290"/>
                </a:tc>
                <a:tc>
                  <a:txBody>
                    <a:bodyPr/>
                    <a:lstStyle/>
                    <a:p>
                      <a:r>
                        <a:rPr lang="en-US" sz="1400" dirty="0">
                          <a:latin typeface="Trebuchet MS" panose="020B0603020202020204" pitchFamily="34" charset="0"/>
                        </a:rPr>
                        <a:t>$10,000</a:t>
                      </a:r>
                    </a:p>
                  </a:txBody>
                  <a:tcPr marL="68580" marR="68580" marT="34290" marB="34290"/>
                </a:tc>
                <a:tc>
                  <a:txBody>
                    <a:bodyPr/>
                    <a:lstStyle/>
                    <a:p>
                      <a:endParaRPr lang="en-US" sz="1400" dirty="0">
                        <a:latin typeface="Trebuchet MS" panose="020B0603020202020204" pitchFamily="34" charset="0"/>
                      </a:endParaRPr>
                    </a:p>
                  </a:txBody>
                  <a:tcPr marL="68580" marR="68580" marT="34290" marB="34290"/>
                </a:tc>
                <a:tc>
                  <a:txBody>
                    <a:bodyPr/>
                    <a:lstStyle/>
                    <a:p>
                      <a:endParaRPr lang="en-US" sz="1400" dirty="0">
                        <a:latin typeface="Trebuchet MS" panose="020B0603020202020204" pitchFamily="34" charset="0"/>
                      </a:endParaRPr>
                    </a:p>
                  </a:txBody>
                  <a:tcPr marL="68580" marR="68580" marT="34290" marB="34290"/>
                </a:tc>
                <a:extLst>
                  <a:ext uri="{0D108BD9-81ED-4DB2-BD59-A6C34878D82A}">
                    <a16:rowId xmlns:a16="http://schemas.microsoft.com/office/drawing/2014/main" val="3186322867"/>
                  </a:ext>
                </a:extLst>
              </a:tr>
              <a:tr h="680208">
                <a:tc>
                  <a:txBody>
                    <a:bodyPr/>
                    <a:lstStyle/>
                    <a:p>
                      <a:r>
                        <a:rPr lang="en-US" sz="1400" dirty="0">
                          <a:latin typeface="Trebuchet MS" panose="020B0603020202020204" pitchFamily="34" charset="0"/>
                        </a:rPr>
                        <a:t>Mileage for Homebound Instructors</a:t>
                      </a:r>
                    </a:p>
                  </a:txBody>
                  <a:tcPr marL="68580" marR="68580" marT="34290" marB="34290"/>
                </a:tc>
                <a:tc>
                  <a:txBody>
                    <a:bodyPr/>
                    <a:lstStyle/>
                    <a:p>
                      <a:endParaRPr lang="en-US" sz="1400" dirty="0">
                        <a:latin typeface="Trebuchet MS" panose="020B0603020202020204" pitchFamily="34" charset="0"/>
                      </a:endParaRPr>
                    </a:p>
                  </a:txBody>
                  <a:tcPr marL="68580" marR="68580" marT="34290" marB="34290"/>
                </a:tc>
                <a:tc>
                  <a:txBody>
                    <a:bodyPr/>
                    <a:lstStyle/>
                    <a:p>
                      <a:r>
                        <a:rPr lang="en-US" sz="1400" dirty="0">
                          <a:latin typeface="Trebuchet MS" panose="020B0603020202020204" pitchFamily="34" charset="0"/>
                        </a:rPr>
                        <a:t>$5,000</a:t>
                      </a:r>
                    </a:p>
                  </a:txBody>
                  <a:tcPr marL="68580" marR="68580" marT="34290" marB="34290"/>
                </a:tc>
                <a:tc>
                  <a:txBody>
                    <a:bodyPr/>
                    <a:lstStyle/>
                    <a:p>
                      <a:endParaRPr lang="en-US" sz="1400" dirty="0">
                        <a:latin typeface="Trebuchet MS" panose="020B0603020202020204" pitchFamily="34" charset="0"/>
                      </a:endParaRPr>
                    </a:p>
                  </a:txBody>
                  <a:tcPr marL="68580" marR="68580" marT="34290" marB="34290"/>
                </a:tc>
                <a:tc>
                  <a:txBody>
                    <a:bodyPr/>
                    <a:lstStyle/>
                    <a:p>
                      <a:endParaRPr lang="en-US" sz="1400" dirty="0">
                        <a:latin typeface="Trebuchet MS" panose="020B0603020202020204" pitchFamily="34" charset="0"/>
                      </a:endParaRPr>
                    </a:p>
                  </a:txBody>
                  <a:tcPr marL="68580" marR="68580" marT="34290" marB="34290"/>
                </a:tc>
                <a:extLst>
                  <a:ext uri="{0D108BD9-81ED-4DB2-BD59-A6C34878D82A}">
                    <a16:rowId xmlns:a16="http://schemas.microsoft.com/office/drawing/2014/main" val="1683943376"/>
                  </a:ext>
                </a:extLst>
              </a:tr>
              <a:tr h="371145">
                <a:tc>
                  <a:txBody>
                    <a:bodyPr/>
                    <a:lstStyle/>
                    <a:p>
                      <a:r>
                        <a:rPr lang="en-US" sz="1400" b="1" dirty="0">
                          <a:latin typeface="Trebuchet MS" panose="020B0603020202020204" pitchFamily="34" charset="0"/>
                        </a:rPr>
                        <a:t>Totals </a:t>
                      </a:r>
                    </a:p>
                  </a:txBody>
                  <a:tcPr marL="68580" marR="68580" marT="34290" marB="34290"/>
                </a:tc>
                <a:tc>
                  <a:txBody>
                    <a:bodyPr/>
                    <a:lstStyle/>
                    <a:p>
                      <a:endParaRPr lang="en-US" sz="1400" b="1" dirty="0">
                        <a:latin typeface="Trebuchet MS" panose="020B0603020202020204" pitchFamily="34" charset="0"/>
                      </a:endParaRPr>
                    </a:p>
                  </a:txBody>
                  <a:tcPr marL="68580" marR="68580" marT="34290" marB="34290"/>
                </a:tc>
                <a:tc>
                  <a:txBody>
                    <a:bodyPr/>
                    <a:lstStyle/>
                    <a:p>
                      <a:r>
                        <a:rPr lang="en-US" sz="1400" b="1" dirty="0">
                          <a:latin typeface="Trebuchet MS" panose="020B0603020202020204" pitchFamily="34" charset="0"/>
                        </a:rPr>
                        <a:t>$100,000</a:t>
                      </a:r>
                    </a:p>
                  </a:txBody>
                  <a:tcPr marL="68580" marR="68580" marT="34290" marB="34290"/>
                </a:tc>
                <a:tc>
                  <a:txBody>
                    <a:bodyPr/>
                    <a:lstStyle/>
                    <a:p>
                      <a:endParaRPr lang="en-US" sz="1400" b="1" dirty="0">
                        <a:latin typeface="Trebuchet MS" panose="020B0603020202020204" pitchFamily="34" charset="0"/>
                      </a:endParaRPr>
                    </a:p>
                  </a:txBody>
                  <a:tcPr marL="68580" marR="68580" marT="34290" marB="34290"/>
                </a:tc>
                <a:tc>
                  <a:txBody>
                    <a:bodyPr/>
                    <a:lstStyle/>
                    <a:p>
                      <a:r>
                        <a:rPr lang="en-US" sz="1400" b="1" dirty="0">
                          <a:latin typeface="Trebuchet MS" panose="020B0603020202020204" pitchFamily="34" charset="0"/>
                        </a:rPr>
                        <a:t>$120,000</a:t>
                      </a:r>
                    </a:p>
                  </a:txBody>
                  <a:tcPr marL="68580" marR="68580" marT="34290" marB="34290"/>
                </a:tc>
                <a:extLst>
                  <a:ext uri="{0D108BD9-81ED-4DB2-BD59-A6C34878D82A}">
                    <a16:rowId xmlns:a16="http://schemas.microsoft.com/office/drawing/2014/main" val="2119749546"/>
                  </a:ext>
                </a:extLst>
              </a:tr>
            </a:tbl>
          </a:graphicData>
        </a:graphic>
      </p:graphicFrame>
    </p:spTree>
    <p:extLst>
      <p:ext uri="{BB962C8B-B14F-4D97-AF65-F5344CB8AC3E}">
        <p14:creationId xmlns:p14="http://schemas.microsoft.com/office/powerpoint/2010/main" val="437395962"/>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998" y="-57150"/>
            <a:ext cx="4240227" cy="746125"/>
          </a:xfrm>
        </p:spPr>
        <p:txBody>
          <a:bodyPr>
            <a:noAutofit/>
          </a:bodyPr>
          <a:lstStyle/>
          <a:p>
            <a:pPr algn="ctr"/>
            <a:r>
              <a:rPr lang="en-US" sz="3200" b="1" dirty="0" smtClean="0">
                <a:solidFill>
                  <a:srgbClr val="FF0000"/>
                </a:solidFill>
                <a:latin typeface="Trebuchet MS" panose="020B0603020202020204" pitchFamily="34" charset="0"/>
              </a:rPr>
              <a:t>Funding Sources</a:t>
            </a:r>
            <a:endParaRPr lang="en-US" sz="3200" b="1" dirty="0">
              <a:solidFill>
                <a:srgbClr val="FF0000"/>
              </a:solidFill>
              <a:latin typeface="Trebuchet MS" panose="020B0603020202020204" pitchFamily="34" charset="0"/>
            </a:endParaRPr>
          </a:p>
        </p:txBody>
      </p:sp>
      <p:sp>
        <p:nvSpPr>
          <p:cNvPr id="4" name="Content Placeholder 3"/>
          <p:cNvSpPr>
            <a:spLocks noGrp="1"/>
          </p:cNvSpPr>
          <p:nvPr>
            <p:ph sz="half" idx="4294967295"/>
          </p:nvPr>
        </p:nvSpPr>
        <p:spPr>
          <a:xfrm>
            <a:off x="495300" y="798825"/>
            <a:ext cx="3373841" cy="3448050"/>
          </a:xfrm>
          <a:prstGeom prst="rect">
            <a:avLst/>
          </a:prstGeom>
        </p:spPr>
        <p:txBody>
          <a:bodyPr/>
          <a:lstStyle/>
          <a:p>
            <a:pPr marL="342900" indent="-342900">
              <a:buClrTx/>
              <a:buFont typeface="Wingdings" panose="05000000000000000000" pitchFamily="2" charset="2"/>
              <a:buChar char="ü"/>
              <a:defRPr/>
            </a:pPr>
            <a:r>
              <a:rPr lang="en-US" sz="2000" dirty="0">
                <a:solidFill>
                  <a:schemeClr val="tx1"/>
                </a:solidFill>
                <a:latin typeface="Trebuchet MS" panose="020B0603020202020204" pitchFamily="34" charset="0"/>
              </a:rPr>
              <a:t>Local</a:t>
            </a:r>
          </a:p>
          <a:p>
            <a:pPr marL="342900" indent="-342900">
              <a:buClrTx/>
              <a:buFont typeface="Wingdings" panose="05000000000000000000" pitchFamily="2" charset="2"/>
              <a:buChar char="ü"/>
              <a:defRPr/>
            </a:pPr>
            <a:r>
              <a:rPr lang="en-US" sz="2000" dirty="0">
                <a:solidFill>
                  <a:schemeClr val="tx1"/>
                </a:solidFill>
                <a:latin typeface="Trebuchet MS" panose="020B0603020202020204" pitchFamily="34" charset="0"/>
              </a:rPr>
              <a:t>State</a:t>
            </a:r>
          </a:p>
          <a:p>
            <a:pPr marL="342900" indent="-342900">
              <a:buClrTx/>
              <a:buFont typeface="Wingdings" panose="05000000000000000000" pitchFamily="2" charset="2"/>
              <a:buChar char="ü"/>
              <a:defRPr/>
            </a:pPr>
            <a:r>
              <a:rPr lang="en-US" sz="2000" dirty="0" smtClean="0">
                <a:solidFill>
                  <a:schemeClr val="tx1"/>
                </a:solidFill>
                <a:latin typeface="Trebuchet MS" panose="020B0603020202020204" pitchFamily="34" charset="0"/>
              </a:rPr>
              <a:t>Federal</a:t>
            </a:r>
            <a:endParaRPr lang="en-US" sz="2000" dirty="0">
              <a:solidFill>
                <a:schemeClr val="tx1"/>
              </a:solidFill>
              <a:latin typeface="Trebuchet MS" panose="020B0603020202020204" pitchFamily="34" charset="0"/>
            </a:endParaRPr>
          </a:p>
          <a:p>
            <a:pPr marL="342900" indent="-342900">
              <a:buClrTx/>
              <a:buFont typeface="Wingdings" panose="05000000000000000000" pitchFamily="2" charset="2"/>
              <a:buChar char="ü"/>
              <a:defRPr/>
            </a:pPr>
            <a:r>
              <a:rPr lang="en-US" sz="2000" dirty="0" smtClean="0">
                <a:solidFill>
                  <a:schemeClr val="tx1"/>
                </a:solidFill>
                <a:latin typeface="Trebuchet MS" panose="020B0603020202020204" pitchFamily="34" charset="0"/>
              </a:rPr>
              <a:t>Special Funds</a:t>
            </a:r>
          </a:p>
          <a:p>
            <a:pPr marL="349250" lvl="1" indent="0">
              <a:buClrTx/>
              <a:buNone/>
              <a:defRPr/>
            </a:pPr>
            <a:r>
              <a:rPr lang="en-US" sz="2000" dirty="0" smtClean="0">
                <a:solidFill>
                  <a:schemeClr val="tx1"/>
                </a:solidFill>
                <a:latin typeface="Trebuchet MS" panose="020B0603020202020204" pitchFamily="34" charset="0"/>
              </a:rPr>
              <a:t>(food Service, capital outlay, private grants</a:t>
            </a:r>
            <a:r>
              <a:rPr lang="en-US" sz="2000" dirty="0">
                <a:solidFill>
                  <a:schemeClr val="tx1"/>
                </a:solidFill>
                <a:latin typeface="Trebuchet MS" panose="020B0603020202020204" pitchFamily="34" charset="0"/>
              </a:rPr>
              <a:t>, fees, etc</a:t>
            </a:r>
            <a:r>
              <a:rPr lang="en-US" sz="1400" dirty="0" smtClean="0">
                <a:solidFill>
                  <a:schemeClr val="tx1"/>
                </a:solidFill>
                <a:latin typeface="Trebuchet MS" panose="020B0603020202020204" pitchFamily="34" charset="0"/>
              </a:rPr>
              <a:t>.,)</a:t>
            </a:r>
            <a:endParaRPr lang="en-US" sz="14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34698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31896"/>
            <a:ext cx="9144000" cy="582132"/>
          </a:xfrm>
        </p:spPr>
        <p:txBody>
          <a:bodyPr>
            <a:normAutofit/>
          </a:bodyPr>
          <a:lstStyle/>
          <a:p>
            <a:pPr algn="ctr"/>
            <a:r>
              <a:rPr lang="en-US" sz="3200" b="1" dirty="0">
                <a:solidFill>
                  <a:srgbClr val="FF0000"/>
                </a:solidFill>
                <a:latin typeface="Trebuchet MS" panose="020B0603020202020204" pitchFamily="34" charset="0"/>
              </a:rPr>
              <a:t>Non-Allowable Expenditures</a:t>
            </a:r>
          </a:p>
        </p:txBody>
      </p:sp>
      <p:sp>
        <p:nvSpPr>
          <p:cNvPr id="3" name="Content Placeholder 2">
            <a:extLst>
              <a:ext uri="{FF2B5EF4-FFF2-40B4-BE49-F238E27FC236}">
                <a16:creationId xmlns:a16="http://schemas.microsoft.com/office/drawing/2014/main" id="{25D67385-646E-254D-8D7D-D6F0F3F51249}"/>
              </a:ext>
            </a:extLst>
          </p:cNvPr>
          <p:cNvSpPr>
            <a:spLocks noGrp="1"/>
          </p:cNvSpPr>
          <p:nvPr>
            <p:ph idx="4294967295"/>
          </p:nvPr>
        </p:nvSpPr>
        <p:spPr>
          <a:xfrm>
            <a:off x="637286" y="797019"/>
            <a:ext cx="8000999" cy="3468871"/>
          </a:xfrm>
        </p:spPr>
        <p:txBody>
          <a:bodyPr>
            <a:normAutofit/>
          </a:bodyPr>
          <a:lstStyle/>
          <a:p>
            <a:pPr marL="342900" indent="-342900">
              <a:buClrTx/>
              <a:buFont typeface="+mj-lt"/>
              <a:buAutoNum type="arabicParenR"/>
            </a:pPr>
            <a:r>
              <a:rPr lang="en-US" sz="1800" dirty="0" smtClean="0">
                <a:solidFill>
                  <a:schemeClr val="tx1"/>
                </a:solidFill>
                <a:latin typeface="Trebuchet MS" panose="020B0603020202020204" pitchFamily="34" charset="0"/>
              </a:rPr>
              <a:t>Tuition </a:t>
            </a:r>
            <a:r>
              <a:rPr lang="en-US" sz="1800" dirty="0">
                <a:solidFill>
                  <a:schemeClr val="tx1"/>
                </a:solidFill>
                <a:latin typeface="Trebuchet MS" panose="020B0603020202020204" pitchFamily="34" charset="0"/>
              </a:rPr>
              <a:t>received from another division </a:t>
            </a:r>
          </a:p>
          <a:p>
            <a:pPr marL="342900" indent="-342900">
              <a:buClrTx/>
              <a:buFont typeface="+mj-lt"/>
              <a:buAutoNum type="arabicParenR"/>
            </a:pPr>
            <a:r>
              <a:rPr lang="en-US" sz="1800" dirty="0">
                <a:solidFill>
                  <a:schemeClr val="tx1"/>
                </a:solidFill>
                <a:latin typeface="Trebuchet MS" panose="020B0603020202020204" pitchFamily="34" charset="0"/>
              </a:rPr>
              <a:t>General Education Teachers/Principals/Administrators Salaries/Benefits (unless detailed time and effort documentation is maintained) </a:t>
            </a:r>
          </a:p>
          <a:p>
            <a:pPr marL="342900" indent="-342900">
              <a:buClrTx/>
              <a:buFont typeface="+mj-lt"/>
              <a:buAutoNum type="arabicParenR"/>
            </a:pPr>
            <a:r>
              <a:rPr lang="en-US" sz="1800" dirty="0">
                <a:solidFill>
                  <a:schemeClr val="tx1"/>
                </a:solidFill>
                <a:latin typeface="Trebuchet MS" panose="020B0603020202020204" pitchFamily="34" charset="0"/>
              </a:rPr>
              <a:t>General capital outlay</a:t>
            </a:r>
          </a:p>
          <a:p>
            <a:pPr marL="342900" indent="-342900">
              <a:buClrTx/>
              <a:buFont typeface="+mj-lt"/>
              <a:buAutoNum type="arabicParenR"/>
            </a:pPr>
            <a:r>
              <a:rPr lang="en-US" sz="1800" dirty="0">
                <a:solidFill>
                  <a:schemeClr val="tx1"/>
                </a:solidFill>
                <a:latin typeface="Trebuchet MS" panose="020B0603020202020204" pitchFamily="34" charset="0"/>
              </a:rPr>
              <a:t>General transportation cost including vehicle maintenance and gas</a:t>
            </a:r>
          </a:p>
          <a:p>
            <a:pPr marL="342900" indent="-342900">
              <a:buClrTx/>
              <a:buFont typeface="+mj-lt"/>
              <a:buAutoNum type="arabicParenR"/>
            </a:pPr>
            <a:r>
              <a:rPr lang="en-US" sz="1800" dirty="0">
                <a:solidFill>
                  <a:schemeClr val="tx1"/>
                </a:solidFill>
                <a:latin typeface="Trebuchet MS" panose="020B0603020202020204" pitchFamily="34" charset="0"/>
              </a:rPr>
              <a:t>Comprehensive (Children) Services Act (CSA) local match</a:t>
            </a:r>
          </a:p>
          <a:p>
            <a:pPr marL="342900" indent="-342900">
              <a:buClrTx/>
              <a:buFont typeface="+mj-lt"/>
              <a:buAutoNum type="arabicParenR"/>
            </a:pPr>
            <a:r>
              <a:rPr lang="en-US" sz="1800" dirty="0">
                <a:solidFill>
                  <a:schemeClr val="tx1"/>
                </a:solidFill>
                <a:latin typeface="Trebuchet MS" panose="020B0603020202020204" pitchFamily="34" charset="0"/>
              </a:rPr>
              <a:t>Costs that apply to all students  </a:t>
            </a:r>
          </a:p>
        </p:txBody>
      </p:sp>
      <p:sp>
        <p:nvSpPr>
          <p:cNvPr id="6" name="TextBox 5">
            <a:extLst>
              <a:ext uri="{FF2B5EF4-FFF2-40B4-BE49-F238E27FC236}">
                <a16:creationId xmlns:a16="http://schemas.microsoft.com/office/drawing/2014/main" id="{C79541E5-A46F-4A73-A7E5-BC48AD05B32E}"/>
              </a:ext>
            </a:extLst>
          </p:cNvPr>
          <p:cNvSpPr txBox="1"/>
          <p:nvPr/>
        </p:nvSpPr>
        <p:spPr>
          <a:xfrm>
            <a:off x="457200" y="4035058"/>
            <a:ext cx="7886700" cy="276999"/>
          </a:xfrm>
          <a:prstGeom prst="rect">
            <a:avLst/>
          </a:prstGeom>
          <a:noFill/>
        </p:spPr>
        <p:txBody>
          <a:bodyPr wrap="square">
            <a:spAutoFit/>
          </a:bodyPr>
          <a:lstStyle/>
          <a:p>
            <a:r>
              <a:rPr lang="en-US" sz="1200" i="1" dirty="0">
                <a:solidFill>
                  <a:schemeClr val="tx2"/>
                </a:solidFill>
                <a:latin typeface="Trebuchet MS" panose="020B0603020202020204" pitchFamily="34" charset="0"/>
              </a:rPr>
              <a:t>Reference:  Virginia Department of Education, IDEA Maintenance of Effort Guidance Document, page 1- 2</a:t>
            </a:r>
          </a:p>
        </p:txBody>
      </p:sp>
    </p:spTree>
    <p:extLst>
      <p:ext uri="{BB962C8B-B14F-4D97-AF65-F5344CB8AC3E}">
        <p14:creationId xmlns:p14="http://schemas.microsoft.com/office/powerpoint/2010/main" val="2106937014"/>
      </p:ext>
    </p:extLst>
  </p:cSld>
  <p:clrMapOvr>
    <a:masterClrMapping/>
  </p:clrMapOvr>
  <p:transition spd="med">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50"/>
          </a:xfrm>
          <a:solidFill>
            <a:schemeClr val="tx1"/>
          </a:solidFill>
          <a:ln>
            <a:solidFill>
              <a:schemeClr val="tx1"/>
            </a:solidFill>
          </a:ln>
        </p:spPr>
        <p:txBody>
          <a:bodyPr>
            <a:noAutofit/>
          </a:bodyPr>
          <a:lstStyle/>
          <a:p>
            <a:r>
              <a:rPr lang="en-US" sz="2100" b="1" dirty="0">
                <a:solidFill>
                  <a:srgbClr val="FF0000"/>
                </a:solidFill>
                <a:latin typeface="Trebuchet MS" panose="020B0603020202020204" pitchFamily="34" charset="0"/>
              </a:rPr>
              <a:t>Sample – SPED Expenses </a:t>
            </a:r>
            <a:br>
              <a:rPr lang="en-US" sz="2100" b="1" dirty="0">
                <a:solidFill>
                  <a:srgbClr val="FF0000"/>
                </a:solidFill>
                <a:latin typeface="Trebuchet MS" panose="020B0603020202020204" pitchFamily="34" charset="0"/>
              </a:rPr>
            </a:br>
            <a:r>
              <a:rPr lang="en-US" sz="2100" b="1" dirty="0">
                <a:solidFill>
                  <a:srgbClr val="FF0000"/>
                </a:solidFill>
                <a:latin typeface="Trebuchet MS" panose="020B0603020202020204" pitchFamily="34" charset="0"/>
              </a:rPr>
              <a:t>Accurate and Consistent Reporting Are </a:t>
            </a:r>
            <a:r>
              <a:rPr lang="en-US" sz="2100" b="1" dirty="0" smtClean="0">
                <a:solidFill>
                  <a:srgbClr val="FF0000"/>
                </a:solidFill>
                <a:latin typeface="Trebuchet MS" panose="020B0603020202020204" pitchFamily="34" charset="0"/>
              </a:rPr>
              <a:t>Critical</a:t>
            </a:r>
            <a:br>
              <a:rPr lang="en-US" sz="2100" b="1" dirty="0" smtClean="0">
                <a:solidFill>
                  <a:srgbClr val="FF0000"/>
                </a:solidFill>
                <a:latin typeface="Trebuchet MS" panose="020B0603020202020204" pitchFamily="34" charset="0"/>
              </a:rPr>
            </a:br>
            <a:r>
              <a:rPr lang="en-US" sz="1200" b="1" dirty="0" smtClean="0">
                <a:solidFill>
                  <a:srgbClr val="FF0000"/>
                </a:solidFill>
                <a:latin typeface="Trebuchet MS" panose="020B0603020202020204" pitchFamily="34" charset="0"/>
              </a:rPr>
              <a:t> (Annual School Financial Report)</a:t>
            </a:r>
            <a:endParaRPr lang="en-US" sz="1200" b="1" dirty="0">
              <a:solidFill>
                <a:srgbClr val="FF0000"/>
              </a:solidFill>
              <a:latin typeface="Trebuchet MS" panose="020B0603020202020204" pitchFamily="34" charset="0"/>
            </a:endParaRPr>
          </a:p>
        </p:txBody>
      </p:sp>
      <p:pic>
        <p:nvPicPr>
          <p:cNvPr id="3"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819150"/>
            <a:ext cx="8229600" cy="375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407193"/>
      </p:ext>
    </p:extLst>
  </p:cSld>
  <p:clrMapOvr>
    <a:masterClrMapping/>
  </p:clrMapOvr>
  <p:transition spd="med">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0082"/>
            <a:ext cx="9398000" cy="1046810"/>
          </a:xfrm>
        </p:spPr>
        <p:txBody>
          <a:bodyPr/>
          <a:lstStyle/>
          <a:p>
            <a:pPr algn="ctr"/>
            <a:r>
              <a:rPr lang="en-US" sz="3200" b="1" dirty="0" smtClean="0">
                <a:solidFill>
                  <a:srgbClr val="FF0000"/>
                </a:solidFill>
                <a:latin typeface="Trebuchet MS" panose="020B0603020202020204" pitchFamily="34" charset="0"/>
              </a:rPr>
              <a:t>MOE Data Submission </a:t>
            </a:r>
            <a:endParaRPr lang="en-US" sz="3200" b="1" dirty="0">
              <a:solidFill>
                <a:srgbClr val="FF0000"/>
              </a:solidFill>
              <a:latin typeface="Trebuchet MS" panose="020B0603020202020204" pitchFamily="34" charset="0"/>
            </a:endParaRPr>
          </a:p>
        </p:txBody>
      </p:sp>
      <p:sp>
        <p:nvSpPr>
          <p:cNvPr id="4" name="Content Placeholder 3"/>
          <p:cNvSpPr>
            <a:spLocks noGrp="1"/>
          </p:cNvSpPr>
          <p:nvPr>
            <p:ph sz="half" idx="2"/>
          </p:nvPr>
        </p:nvSpPr>
        <p:spPr>
          <a:xfrm>
            <a:off x="5753100" y="1135990"/>
            <a:ext cx="2954274" cy="2821076"/>
          </a:xfrm>
        </p:spPr>
        <p:txBody>
          <a:bodyPr/>
          <a:lstStyle/>
          <a:p>
            <a:pPr marL="257175" indent="-257175">
              <a:buClrTx/>
              <a:buFont typeface="Arial" panose="020B0604020202020204" pitchFamily="34" charset="0"/>
              <a:buChar char="•"/>
            </a:pPr>
            <a:r>
              <a:rPr lang="en-US" sz="1800" dirty="0" smtClean="0">
                <a:latin typeface="Trebuchet MS" panose="020B0603020202020204" pitchFamily="34" charset="0"/>
              </a:rPr>
              <a:t>IDEAMOE Application</a:t>
            </a:r>
          </a:p>
          <a:p>
            <a:pPr marL="257175" indent="-257175">
              <a:buClrTx/>
              <a:buFont typeface="Arial" panose="020B0604020202020204" pitchFamily="34" charset="0"/>
              <a:buChar char="•"/>
            </a:pPr>
            <a:r>
              <a:rPr lang="en-US" sz="1800" dirty="0" smtClean="0">
                <a:latin typeface="Trebuchet MS" panose="020B0603020202020204" pitchFamily="34" charset="0"/>
              </a:rPr>
              <a:t>Data Entry</a:t>
            </a:r>
          </a:p>
          <a:p>
            <a:pPr marL="257175" indent="-257175">
              <a:buClrTx/>
              <a:buFont typeface="Arial" panose="020B0604020202020204" pitchFamily="34" charset="0"/>
              <a:buChar char="•"/>
            </a:pPr>
            <a:r>
              <a:rPr lang="en-US" sz="1800" dirty="0" smtClean="0">
                <a:latin typeface="Trebuchet MS" panose="020B0603020202020204" pitchFamily="34" charset="0"/>
              </a:rPr>
              <a:t>Application of the Four Methods of Calculation</a:t>
            </a:r>
          </a:p>
          <a:p>
            <a:pPr marL="257175" indent="-257175">
              <a:buClrTx/>
              <a:buFont typeface="Arial" panose="020B0604020202020204" pitchFamily="34" charset="0"/>
              <a:buChar char="•"/>
            </a:pPr>
            <a:r>
              <a:rPr lang="en-US" sz="1800" dirty="0" smtClean="0">
                <a:latin typeface="Trebuchet MS" panose="020B0603020202020204" pitchFamily="34" charset="0"/>
              </a:rPr>
              <a:t>Subsequent Years Rules</a:t>
            </a:r>
          </a:p>
          <a:p>
            <a:pPr marL="257175" indent="-257175">
              <a:buClrTx/>
              <a:buFont typeface="Arial" panose="020B0604020202020204" pitchFamily="34" charset="0"/>
              <a:buChar char="•"/>
            </a:pPr>
            <a:r>
              <a:rPr lang="en-US" sz="1800" dirty="0" smtClean="0">
                <a:latin typeface="Trebuchet MS" panose="020B0603020202020204" pitchFamily="34" charset="0"/>
              </a:rPr>
              <a:t>Pass or Fail Calculations and Results</a:t>
            </a:r>
            <a:endParaRPr lang="en-US" sz="1800" dirty="0"/>
          </a:p>
        </p:txBody>
      </p:sp>
    </p:spTree>
    <p:extLst>
      <p:ext uri="{BB962C8B-B14F-4D97-AF65-F5344CB8AC3E}">
        <p14:creationId xmlns:p14="http://schemas.microsoft.com/office/powerpoint/2010/main" val="34630330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1"/>
            <a:ext cx="9144000" cy="740663"/>
          </a:xfrm>
        </p:spPr>
        <p:txBody>
          <a:bodyPr>
            <a:normAutofit/>
          </a:bodyPr>
          <a:lstStyle/>
          <a:p>
            <a:pPr algn="ctr"/>
            <a:r>
              <a:rPr lang="en-US" sz="2700" b="1" dirty="0">
                <a:solidFill>
                  <a:srgbClr val="FF0000"/>
                </a:solidFill>
                <a:latin typeface="Trebuchet MS" panose="020B0603020202020204" pitchFamily="34" charset="0"/>
              </a:rPr>
              <a:t>Next Step: IDEAMOE Application  </a:t>
            </a:r>
          </a:p>
        </p:txBody>
      </p:sp>
      <p:sp>
        <p:nvSpPr>
          <p:cNvPr id="3" name="Content Placeholder 2">
            <a:extLst>
              <a:ext uri="{FF2B5EF4-FFF2-40B4-BE49-F238E27FC236}">
                <a16:creationId xmlns:a16="http://schemas.microsoft.com/office/drawing/2014/main" id="{25D67385-646E-254D-8D7D-D6F0F3F51249}"/>
              </a:ext>
            </a:extLst>
          </p:cNvPr>
          <p:cNvSpPr>
            <a:spLocks noGrp="1"/>
          </p:cNvSpPr>
          <p:nvPr>
            <p:ph idx="4294967295"/>
          </p:nvPr>
        </p:nvSpPr>
        <p:spPr>
          <a:xfrm>
            <a:off x="495300" y="878681"/>
            <a:ext cx="8229600" cy="3369469"/>
          </a:xfrm>
        </p:spPr>
        <p:txBody>
          <a:bodyPr>
            <a:noAutofit/>
          </a:bodyPr>
          <a:lstStyle/>
          <a:p>
            <a:pPr marL="257175" indent="-257175">
              <a:buClrTx/>
              <a:buFont typeface="Arial" panose="020B0604020202020204" pitchFamily="34" charset="0"/>
              <a:buChar char="•"/>
            </a:pPr>
            <a:r>
              <a:rPr lang="en-US" sz="1800" dirty="0">
                <a:solidFill>
                  <a:schemeClr val="tx2"/>
                </a:solidFill>
                <a:latin typeface="Trebuchet MS" panose="020B0603020202020204" pitchFamily="34" charset="0"/>
              </a:rPr>
              <a:t>Enter the data into the VDOE IDEA Maintence of Effort (IDEAMOE) web-based application.</a:t>
            </a:r>
          </a:p>
          <a:p>
            <a:pPr marL="257175" indent="-257175">
              <a:buClrTx/>
              <a:buFont typeface="Arial" panose="020B0604020202020204" pitchFamily="34" charset="0"/>
              <a:buChar char="•"/>
            </a:pPr>
            <a:r>
              <a:rPr lang="en-US" sz="1800" dirty="0">
                <a:solidFill>
                  <a:schemeClr val="tx2"/>
                </a:solidFill>
                <a:latin typeface="Trebuchet MS" panose="020B0603020202020204" pitchFamily="34" charset="0"/>
              </a:rPr>
              <a:t>It is accessed through the Single Sign-On Web portal. </a:t>
            </a:r>
          </a:p>
          <a:p>
            <a:pPr marL="257175" indent="-257175">
              <a:buClrTx/>
              <a:buFont typeface="Arial" panose="020B0604020202020204" pitchFamily="34" charset="0"/>
              <a:buChar char="•"/>
            </a:pPr>
            <a:r>
              <a:rPr lang="en-US" sz="1800" dirty="0">
                <a:solidFill>
                  <a:schemeClr val="tx2"/>
                </a:solidFill>
                <a:latin typeface="Trebuchet MS" panose="020B0603020202020204" pitchFamily="34" charset="0"/>
              </a:rPr>
              <a:t>Once data is entered the IDEAMOE will complete some calculations and pre-populate cells with data for school divisions.</a:t>
            </a:r>
          </a:p>
          <a:p>
            <a:pPr marL="257175" indent="-257175">
              <a:buClrTx/>
              <a:buFont typeface="Arial" panose="020B0604020202020204" pitchFamily="34" charset="0"/>
              <a:buChar char="•"/>
            </a:pPr>
            <a:r>
              <a:rPr lang="en-US" sz="1800" dirty="0">
                <a:solidFill>
                  <a:schemeClr val="tx2"/>
                </a:solidFill>
                <a:latin typeface="Trebuchet MS" panose="020B0603020202020204" pitchFamily="34" charset="0"/>
              </a:rPr>
              <a:t>The IDEAMOE allows the school division and VDOE to track and view, present and past, data submissions/reports.  </a:t>
            </a:r>
          </a:p>
          <a:p>
            <a:pPr marL="257175" indent="-257175">
              <a:buClrTx/>
              <a:buFont typeface="Arial" panose="020B0604020202020204" pitchFamily="34" charset="0"/>
              <a:buChar char="•"/>
            </a:pPr>
            <a:r>
              <a:rPr lang="en-US" sz="1800" dirty="0">
                <a:solidFill>
                  <a:schemeClr val="tx2"/>
                </a:solidFill>
                <a:latin typeface="Trebuchet MS" panose="020B0603020202020204" pitchFamily="34" charset="0"/>
              </a:rPr>
              <a:t>Please review the </a:t>
            </a:r>
            <a:r>
              <a:rPr lang="en-US" sz="18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VDOE MOE Application User’s Manual </a:t>
            </a:r>
            <a:r>
              <a:rPr lang="en-US" sz="1800" dirty="0">
                <a:solidFill>
                  <a:schemeClr val="tx2"/>
                </a:solidFill>
                <a:latin typeface="Trebuchet MS" panose="020B0603020202020204" pitchFamily="34" charset="0"/>
              </a:rPr>
              <a:t>for specific details. </a:t>
            </a:r>
          </a:p>
        </p:txBody>
      </p:sp>
    </p:spTree>
    <p:extLst>
      <p:ext uri="{BB962C8B-B14F-4D97-AF65-F5344CB8AC3E}">
        <p14:creationId xmlns:p14="http://schemas.microsoft.com/office/powerpoint/2010/main" val="85090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9A26A-09C9-D941-AC3D-2E34CB3CE7E0}"/>
              </a:ext>
            </a:extLst>
          </p:cNvPr>
          <p:cNvSpPr txBox="1">
            <a:spLocks/>
          </p:cNvSpPr>
          <p:nvPr/>
        </p:nvSpPr>
        <p:spPr>
          <a:xfrm>
            <a:off x="0" y="1"/>
            <a:ext cx="9144000" cy="740663"/>
          </a:xfrm>
          <a:prstGeom prst="rect">
            <a:avLst/>
          </a:prstGeom>
          <a:solidFill>
            <a:schemeClr val="tx2"/>
          </a:solidFill>
        </p:spPr>
        <p:txBody>
          <a:bodyPr vert="horz" lIns="342900" tIns="0" rIns="342900" bIns="0" rtlCol="0" anchor="ctr">
            <a:normAutofit/>
          </a:bodyPr>
          <a:lstStyle>
            <a:lvl1pPr marL="0" indent="0" algn="ctr" defTabSz="914400" rtl="0" eaLnBrk="1" latinLnBrk="0" hangingPunct="1">
              <a:spcBef>
                <a:spcPts val="0"/>
              </a:spcBef>
              <a:buNone/>
              <a:defRPr sz="2400" kern="1200">
                <a:solidFill>
                  <a:schemeClr val="bg1"/>
                </a:solidFill>
                <a:latin typeface="+mj-lt"/>
                <a:ea typeface="+mj-ea"/>
                <a:cs typeface="+mj-cs"/>
              </a:defRPr>
            </a:lvl1pPr>
          </a:lstStyle>
          <a:p>
            <a:r>
              <a:rPr lang="en-US" sz="2700" b="1" dirty="0">
                <a:solidFill>
                  <a:srgbClr val="FF0000"/>
                </a:solidFill>
                <a:latin typeface="Trebuchet MS" panose="020B0603020202020204" pitchFamily="34" charset="0"/>
              </a:rPr>
              <a:t>Input Expenditures into the IDEAMOE  Application</a:t>
            </a:r>
          </a:p>
        </p:txBody>
      </p:sp>
      <p:sp>
        <p:nvSpPr>
          <p:cNvPr id="8" name="TextBox 7">
            <a:extLst>
              <a:ext uri="{FF2B5EF4-FFF2-40B4-BE49-F238E27FC236}">
                <a16:creationId xmlns:a16="http://schemas.microsoft.com/office/drawing/2014/main" id="{6B757AC8-E2F7-4617-9CD1-EAAD062C3875}"/>
              </a:ext>
            </a:extLst>
          </p:cNvPr>
          <p:cNvSpPr txBox="1"/>
          <p:nvPr/>
        </p:nvSpPr>
        <p:spPr>
          <a:xfrm>
            <a:off x="342900" y="3978395"/>
            <a:ext cx="8458200" cy="276999"/>
          </a:xfrm>
          <a:prstGeom prst="rect">
            <a:avLst/>
          </a:prstGeom>
          <a:noFill/>
        </p:spPr>
        <p:txBody>
          <a:bodyPr wrap="square">
            <a:spAutoFit/>
          </a:bodyPr>
          <a:lstStyle/>
          <a:p>
            <a:r>
              <a:rPr lang="en-US" sz="1200" i="1" dirty="0">
                <a:latin typeface="Trebuchet MS" panose="020B0603020202020204" pitchFamily="34" charset="0"/>
              </a:rPr>
              <a:t>Reference:  Virginia Department of Education, IDEA Maintenance  of Effort Application User’s Manual, page 5, Figure 6</a:t>
            </a:r>
          </a:p>
        </p:txBody>
      </p:sp>
      <p:pic>
        <p:nvPicPr>
          <p:cNvPr id="2" name="Picture 1"/>
          <p:cNvPicPr>
            <a:picLocks noChangeAspect="1"/>
          </p:cNvPicPr>
          <p:nvPr/>
        </p:nvPicPr>
        <p:blipFill>
          <a:blip r:embed="rId3"/>
          <a:stretch>
            <a:fillRect/>
          </a:stretch>
        </p:blipFill>
        <p:spPr>
          <a:xfrm>
            <a:off x="1028700" y="977141"/>
            <a:ext cx="7257548" cy="2764775"/>
          </a:xfrm>
          <a:prstGeom prst="rect">
            <a:avLst/>
          </a:prstGeom>
        </p:spPr>
      </p:pic>
      <p:sp>
        <p:nvSpPr>
          <p:cNvPr id="7" name="Right Arrow 6"/>
          <p:cNvSpPr/>
          <p:nvPr/>
        </p:nvSpPr>
        <p:spPr>
          <a:xfrm rot="10800000">
            <a:off x="5562600" y="2824214"/>
            <a:ext cx="3296066" cy="33777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ight Arrow 8"/>
          <p:cNvSpPr/>
          <p:nvPr/>
        </p:nvSpPr>
        <p:spPr>
          <a:xfrm>
            <a:off x="342900" y="2024302"/>
            <a:ext cx="685800" cy="31598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ight Arrow 9"/>
          <p:cNvSpPr/>
          <p:nvPr/>
        </p:nvSpPr>
        <p:spPr>
          <a:xfrm>
            <a:off x="342900" y="2503228"/>
            <a:ext cx="685800" cy="33227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35231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1"/>
            <a:ext cx="9144000" cy="894718"/>
          </a:xfrm>
        </p:spPr>
        <p:txBody>
          <a:bodyPr>
            <a:noAutofit/>
          </a:bodyPr>
          <a:lstStyle/>
          <a:p>
            <a:pPr algn="ctr"/>
            <a:r>
              <a:rPr lang="en-US" sz="3200" b="1" dirty="0">
                <a:solidFill>
                  <a:srgbClr val="FF0000"/>
                </a:solidFill>
                <a:latin typeface="Trebuchet MS" panose="020B0603020202020204" pitchFamily="34" charset="0"/>
              </a:rPr>
              <a:t>Example: Application of the Four Tests and the Subsequent Years Rul</a:t>
            </a:r>
            <a:r>
              <a:rPr lang="en-US" sz="3200" b="1" dirty="0">
                <a:solidFill>
                  <a:srgbClr val="D50032"/>
                </a:solidFill>
                <a:latin typeface="Trebuchet MS" panose="020B0603020202020204" pitchFamily="34" charset="0"/>
              </a:rPr>
              <a:t>e </a:t>
            </a:r>
          </a:p>
        </p:txBody>
      </p:sp>
      <p:pic>
        <p:nvPicPr>
          <p:cNvPr id="6" name="Content Placeholder 5" descr="Displays the four ‘tests’ available and the application of the subsequent years rule. " title="MOE Test"/>
          <p:cNvPicPr>
            <a:picLocks noGrp="1"/>
          </p:cNvPicPr>
          <p:nvPr>
            <p:ph idx="4294967295"/>
          </p:nvPr>
        </p:nvPicPr>
        <p:blipFill>
          <a:blip r:embed="rId3"/>
          <a:stretch>
            <a:fillRect/>
          </a:stretch>
        </p:blipFill>
        <p:spPr>
          <a:xfrm>
            <a:off x="647700" y="894719"/>
            <a:ext cx="7848600" cy="3221048"/>
          </a:xfrm>
          <a:prstGeom prst="rect">
            <a:avLst/>
          </a:prstGeom>
        </p:spPr>
      </p:pic>
      <p:sp>
        <p:nvSpPr>
          <p:cNvPr id="9" name="TextBox 8">
            <a:extLst>
              <a:ext uri="{FF2B5EF4-FFF2-40B4-BE49-F238E27FC236}">
                <a16:creationId xmlns:a16="http://schemas.microsoft.com/office/drawing/2014/main" id="{B1FE94FF-1766-4DC2-8BB3-0ED7C2496291}"/>
              </a:ext>
            </a:extLst>
          </p:cNvPr>
          <p:cNvSpPr txBox="1"/>
          <p:nvPr/>
        </p:nvSpPr>
        <p:spPr>
          <a:xfrm>
            <a:off x="342900" y="4115767"/>
            <a:ext cx="7567863" cy="276999"/>
          </a:xfrm>
          <a:prstGeom prst="rect">
            <a:avLst/>
          </a:prstGeom>
          <a:noFill/>
        </p:spPr>
        <p:txBody>
          <a:bodyPr wrap="square">
            <a:spAutoFit/>
          </a:bodyPr>
          <a:lstStyle/>
          <a:p>
            <a:r>
              <a:rPr lang="en-US" sz="1200" i="1" dirty="0">
                <a:solidFill>
                  <a:schemeClr val="tx2"/>
                </a:solidFill>
                <a:latin typeface="Trebuchet MS" panose="020B0603020202020204" pitchFamily="34" charset="0"/>
              </a:rPr>
              <a:t>Reference:  Virginia Department of Education, IDEA  Maintenance of Effort Guidance Document, pages 3-4</a:t>
            </a:r>
          </a:p>
        </p:txBody>
      </p:sp>
    </p:spTree>
    <p:extLst>
      <p:ext uri="{BB962C8B-B14F-4D97-AF65-F5344CB8AC3E}">
        <p14:creationId xmlns:p14="http://schemas.microsoft.com/office/powerpoint/2010/main" val="15997163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1"/>
            <a:ext cx="9144000" cy="658367"/>
          </a:xfrm>
        </p:spPr>
        <p:txBody>
          <a:bodyPr>
            <a:normAutofit/>
          </a:bodyPr>
          <a:lstStyle/>
          <a:p>
            <a:pPr algn="ctr"/>
            <a:r>
              <a:rPr lang="en-US" sz="3200" b="1" dirty="0">
                <a:solidFill>
                  <a:srgbClr val="FF0000"/>
                </a:solidFill>
                <a:latin typeface="Trebuchet MS" panose="020B0603020202020204" pitchFamily="34" charset="0"/>
              </a:rPr>
              <a:t>Passed All Four Tests </a:t>
            </a:r>
          </a:p>
        </p:txBody>
      </p:sp>
      <p:sp>
        <p:nvSpPr>
          <p:cNvPr id="8" name="TextBox 7">
            <a:extLst>
              <a:ext uri="{FF2B5EF4-FFF2-40B4-BE49-F238E27FC236}">
                <a16:creationId xmlns:a16="http://schemas.microsoft.com/office/drawing/2014/main" id="{B42360D2-293F-4E65-9974-6B98E579DE4D}"/>
              </a:ext>
            </a:extLst>
          </p:cNvPr>
          <p:cNvSpPr txBox="1"/>
          <p:nvPr/>
        </p:nvSpPr>
        <p:spPr>
          <a:xfrm>
            <a:off x="266700" y="4188526"/>
            <a:ext cx="8267699" cy="276999"/>
          </a:xfrm>
          <a:prstGeom prst="rect">
            <a:avLst/>
          </a:prstGeom>
          <a:noFill/>
        </p:spPr>
        <p:txBody>
          <a:bodyPr wrap="square">
            <a:spAutoFit/>
          </a:bodyPr>
          <a:lstStyle/>
          <a:p>
            <a:r>
              <a:rPr lang="en-US" sz="1200" i="1" dirty="0">
                <a:latin typeface="Trebuchet MS" panose="020B0603020202020204" pitchFamily="34" charset="0"/>
              </a:rPr>
              <a:t>Reference:  Virginia Department of Education, IDEA Maintenance  of Effort Application     User’s Manual, page 7</a:t>
            </a:r>
          </a:p>
        </p:txBody>
      </p:sp>
      <p:pic>
        <p:nvPicPr>
          <p:cNvPr id="3" name="Picture 2"/>
          <p:cNvPicPr>
            <a:picLocks noChangeAspect="1"/>
          </p:cNvPicPr>
          <p:nvPr/>
        </p:nvPicPr>
        <p:blipFill>
          <a:blip r:embed="rId3"/>
          <a:stretch>
            <a:fillRect/>
          </a:stretch>
        </p:blipFill>
        <p:spPr>
          <a:xfrm>
            <a:off x="685800" y="674629"/>
            <a:ext cx="7848599" cy="3375397"/>
          </a:xfrm>
          <a:prstGeom prst="rect">
            <a:avLst/>
          </a:prstGeom>
        </p:spPr>
      </p:pic>
    </p:spTree>
    <p:extLst>
      <p:ext uri="{BB962C8B-B14F-4D97-AF65-F5344CB8AC3E}">
        <p14:creationId xmlns:p14="http://schemas.microsoft.com/office/powerpoint/2010/main" val="37435924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0"/>
            <a:ext cx="9144000" cy="879164"/>
          </a:xfrm>
        </p:spPr>
        <p:txBody>
          <a:bodyPr>
            <a:noAutofit/>
          </a:bodyPr>
          <a:lstStyle/>
          <a:p>
            <a:pPr algn="ctr"/>
            <a:r>
              <a:rPr lang="en-US" sz="3200" b="1" dirty="0">
                <a:solidFill>
                  <a:srgbClr val="FF0000"/>
                </a:solidFill>
                <a:latin typeface="Trebuchet MS" panose="020B0603020202020204" pitchFamily="34" charset="0"/>
              </a:rPr>
              <a:t>Uh Oh...Did Not Make Compliance</a:t>
            </a:r>
            <a:br>
              <a:rPr lang="en-US" sz="3200" b="1" dirty="0">
                <a:solidFill>
                  <a:srgbClr val="FF0000"/>
                </a:solidFill>
                <a:latin typeface="Trebuchet MS" panose="020B0603020202020204" pitchFamily="34" charset="0"/>
              </a:rPr>
            </a:br>
            <a:r>
              <a:rPr lang="en-US" sz="3200" b="1" dirty="0">
                <a:solidFill>
                  <a:srgbClr val="FF0000"/>
                </a:solidFill>
                <a:latin typeface="Trebuchet MS" panose="020B0603020202020204" pitchFamily="34" charset="0"/>
              </a:rPr>
              <a:t>HELP!</a:t>
            </a:r>
          </a:p>
        </p:txBody>
      </p:sp>
      <p:sp>
        <p:nvSpPr>
          <p:cNvPr id="7" name="TextBox 6">
            <a:extLst>
              <a:ext uri="{FF2B5EF4-FFF2-40B4-BE49-F238E27FC236}">
                <a16:creationId xmlns:a16="http://schemas.microsoft.com/office/drawing/2014/main" id="{10B687A6-3F34-4230-B3A5-8D26FB5B855D}"/>
              </a:ext>
            </a:extLst>
          </p:cNvPr>
          <p:cNvSpPr txBox="1"/>
          <p:nvPr/>
        </p:nvSpPr>
        <p:spPr>
          <a:xfrm>
            <a:off x="542926" y="4148807"/>
            <a:ext cx="8534400" cy="276999"/>
          </a:xfrm>
          <a:prstGeom prst="rect">
            <a:avLst/>
          </a:prstGeom>
          <a:noFill/>
        </p:spPr>
        <p:txBody>
          <a:bodyPr wrap="square">
            <a:spAutoFit/>
          </a:bodyPr>
          <a:lstStyle/>
          <a:p>
            <a:r>
              <a:rPr lang="en-US" sz="1200" i="1" dirty="0">
                <a:solidFill>
                  <a:schemeClr val="tx2"/>
                </a:solidFill>
                <a:latin typeface="Trebuchet MS" panose="020B0603020202020204" pitchFamily="34" charset="0"/>
              </a:rPr>
              <a:t>Reference:  Virginia Department of Education, IDEA Maintenance  of Effort Application    User’s Manual, page 17</a:t>
            </a:r>
          </a:p>
        </p:txBody>
      </p:sp>
      <p:pic>
        <p:nvPicPr>
          <p:cNvPr id="3" name="Picture 2"/>
          <p:cNvPicPr>
            <a:picLocks noChangeAspect="1"/>
          </p:cNvPicPr>
          <p:nvPr/>
        </p:nvPicPr>
        <p:blipFill>
          <a:blip r:embed="rId3"/>
          <a:stretch>
            <a:fillRect/>
          </a:stretch>
        </p:blipFill>
        <p:spPr>
          <a:xfrm>
            <a:off x="542926" y="879164"/>
            <a:ext cx="8077200" cy="3269643"/>
          </a:xfrm>
          <a:prstGeom prst="rect">
            <a:avLst/>
          </a:prstGeom>
        </p:spPr>
      </p:pic>
    </p:spTree>
    <p:extLst>
      <p:ext uri="{BB962C8B-B14F-4D97-AF65-F5344CB8AC3E}">
        <p14:creationId xmlns:p14="http://schemas.microsoft.com/office/powerpoint/2010/main" val="16966784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0"/>
            <a:ext cx="9144000" cy="879164"/>
          </a:xfrm>
        </p:spPr>
        <p:txBody>
          <a:bodyPr>
            <a:noAutofit/>
          </a:bodyPr>
          <a:lstStyle/>
          <a:p>
            <a:pPr algn="ctr"/>
            <a:r>
              <a:rPr lang="en-US" sz="3200" b="1" dirty="0">
                <a:solidFill>
                  <a:srgbClr val="FF0000"/>
                </a:solidFill>
                <a:latin typeface="Trebuchet MS" panose="020B0603020202020204" pitchFamily="34" charset="0"/>
              </a:rPr>
              <a:t>Uh Oh</a:t>
            </a:r>
            <a:r>
              <a:rPr lang="en-US" sz="3200" b="1" dirty="0" smtClean="0">
                <a:solidFill>
                  <a:srgbClr val="FF0000"/>
                </a:solidFill>
                <a:latin typeface="Trebuchet MS" panose="020B0603020202020204" pitchFamily="34" charset="0"/>
              </a:rPr>
              <a:t>...We only met one of the test,</a:t>
            </a:r>
            <a:br>
              <a:rPr lang="en-US" sz="3200" b="1" dirty="0" smtClean="0">
                <a:solidFill>
                  <a:srgbClr val="FF0000"/>
                </a:solidFill>
                <a:latin typeface="Trebuchet MS" panose="020B0603020202020204" pitchFamily="34" charset="0"/>
              </a:rPr>
            </a:br>
            <a:r>
              <a:rPr lang="en-US" sz="3200" b="1" dirty="0" smtClean="0">
                <a:solidFill>
                  <a:srgbClr val="FF0000"/>
                </a:solidFill>
                <a:latin typeface="Trebuchet MS" panose="020B0603020202020204" pitchFamily="34" charset="0"/>
              </a:rPr>
              <a:t> now what? </a:t>
            </a:r>
            <a:endParaRPr lang="en-US" sz="3200" b="1" dirty="0">
              <a:solidFill>
                <a:srgbClr val="FF0000"/>
              </a:solidFill>
              <a:latin typeface="Trebuchet MS" panose="020B0603020202020204" pitchFamily="34" charset="0"/>
            </a:endParaRPr>
          </a:p>
        </p:txBody>
      </p:sp>
      <p:pic>
        <p:nvPicPr>
          <p:cNvPr id="4" name="Picture 3"/>
          <p:cNvPicPr>
            <a:picLocks noChangeAspect="1"/>
          </p:cNvPicPr>
          <p:nvPr/>
        </p:nvPicPr>
        <p:blipFill>
          <a:blip r:embed="rId3"/>
          <a:stretch>
            <a:fillRect/>
          </a:stretch>
        </p:blipFill>
        <p:spPr>
          <a:xfrm>
            <a:off x="1028700" y="879164"/>
            <a:ext cx="7124700" cy="3597586"/>
          </a:xfrm>
          <a:prstGeom prst="rect">
            <a:avLst/>
          </a:prstGeom>
        </p:spPr>
      </p:pic>
    </p:spTree>
    <p:extLst>
      <p:ext uri="{BB962C8B-B14F-4D97-AF65-F5344CB8AC3E}">
        <p14:creationId xmlns:p14="http://schemas.microsoft.com/office/powerpoint/2010/main" val="2735269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32"/>
            <a:ext cx="9144000" cy="747022"/>
          </a:xfrm>
        </p:spPr>
        <p:txBody>
          <a:bodyPr/>
          <a:lstStyle/>
          <a:p>
            <a:pPr algn="ctr"/>
            <a:r>
              <a:rPr lang="en-US" sz="3600" b="1" dirty="0" smtClean="0">
                <a:solidFill>
                  <a:srgbClr val="FF0000"/>
                </a:solidFill>
                <a:latin typeface="Trebuchet MS" panose="020B0603020202020204" pitchFamily="34" charset="0"/>
              </a:rPr>
              <a:t>MOE Exceptions  </a:t>
            </a:r>
            <a:endParaRPr lang="en-US" sz="3600" b="1" dirty="0">
              <a:solidFill>
                <a:srgbClr val="FF0000"/>
              </a:solidFill>
              <a:latin typeface="Trebuchet MS" panose="020B0603020202020204" pitchFamily="34" charset="0"/>
            </a:endParaRPr>
          </a:p>
        </p:txBody>
      </p:sp>
      <p:sp>
        <p:nvSpPr>
          <p:cNvPr id="4" name="Content Placeholder 3"/>
          <p:cNvSpPr>
            <a:spLocks noGrp="1"/>
          </p:cNvSpPr>
          <p:nvPr>
            <p:ph sz="half" idx="2"/>
          </p:nvPr>
        </p:nvSpPr>
        <p:spPr>
          <a:xfrm>
            <a:off x="914738" y="933450"/>
            <a:ext cx="3030141" cy="2961008"/>
          </a:xfrm>
        </p:spPr>
        <p:txBody>
          <a:bodyPr/>
          <a:lstStyle/>
          <a:p>
            <a:pPr marL="257175" indent="-257175">
              <a:buClrTx/>
              <a:buFont typeface="Arial" panose="020B0604020202020204" pitchFamily="34" charset="0"/>
              <a:buChar char="•"/>
            </a:pPr>
            <a:r>
              <a:rPr lang="en-US" sz="1500" dirty="0">
                <a:latin typeface="Trebuchet MS" panose="020B0603020202020204" pitchFamily="34" charset="0"/>
              </a:rPr>
              <a:t>How Exceptions can Help to Meet Compliance</a:t>
            </a:r>
          </a:p>
          <a:p>
            <a:pPr marL="257175" indent="-257175">
              <a:buClrTx/>
              <a:buFont typeface="Arial" panose="020B0604020202020204" pitchFamily="34" charset="0"/>
              <a:buChar char="•"/>
            </a:pPr>
            <a:r>
              <a:rPr lang="en-US" sz="1500" dirty="0">
                <a:latin typeface="Trebuchet MS" panose="020B0603020202020204" pitchFamily="34" charset="0"/>
              </a:rPr>
              <a:t>Personnel/Contracted Services Exceptions and Examples</a:t>
            </a:r>
          </a:p>
          <a:p>
            <a:pPr marL="257175" indent="-257175">
              <a:buClrTx/>
              <a:buFont typeface="Arial" panose="020B0604020202020204" pitchFamily="34" charset="0"/>
              <a:buChar char="•"/>
            </a:pPr>
            <a:r>
              <a:rPr lang="en-US" sz="1500" dirty="0">
                <a:latin typeface="Trebuchet MS" panose="020B0603020202020204" pitchFamily="34" charset="0"/>
              </a:rPr>
              <a:t>Enrollment Decrease Exception </a:t>
            </a:r>
          </a:p>
          <a:p>
            <a:pPr marL="257175" indent="-257175">
              <a:buClrTx/>
              <a:buFont typeface="Arial" panose="020B0604020202020204" pitchFamily="34" charset="0"/>
              <a:buChar char="•"/>
            </a:pPr>
            <a:r>
              <a:rPr lang="en-US" sz="1500" dirty="0">
                <a:latin typeface="Trebuchet MS" panose="020B0603020202020204" pitchFamily="34" charset="0"/>
              </a:rPr>
              <a:t>Costly Student Exceptions  and Examples</a:t>
            </a:r>
          </a:p>
          <a:p>
            <a:pPr marL="257175" indent="-257175">
              <a:buClrTx/>
              <a:buFont typeface="Arial" panose="020B0604020202020204" pitchFamily="34" charset="0"/>
              <a:buChar char="•"/>
            </a:pPr>
            <a:r>
              <a:rPr lang="en-US" sz="1500" dirty="0">
                <a:latin typeface="Trebuchet MS" panose="020B0603020202020204" pitchFamily="34" charset="0"/>
              </a:rPr>
              <a:t>Costly Expenses and Examples</a:t>
            </a:r>
          </a:p>
          <a:p>
            <a:pPr marL="257175" indent="-257175">
              <a:buClrTx/>
              <a:buFont typeface="Arial" panose="020B0604020202020204" pitchFamily="34" charset="0"/>
              <a:buChar char="•"/>
            </a:pPr>
            <a:r>
              <a:rPr lang="en-US" sz="1500" dirty="0">
                <a:latin typeface="Trebuchet MS" panose="020B0603020202020204" pitchFamily="34" charset="0"/>
              </a:rPr>
              <a:t>Adjustments and  Example</a:t>
            </a:r>
          </a:p>
          <a:p>
            <a:endParaRPr lang="en-US" dirty="0" smtClean="0"/>
          </a:p>
          <a:p>
            <a:endParaRPr lang="en-US" dirty="0"/>
          </a:p>
        </p:txBody>
      </p:sp>
    </p:spTree>
    <p:extLst>
      <p:ext uri="{BB962C8B-B14F-4D97-AF65-F5344CB8AC3E}">
        <p14:creationId xmlns:p14="http://schemas.microsoft.com/office/powerpoint/2010/main" val="41002904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144001" cy="729816"/>
          </a:xfrm>
        </p:spPr>
        <p:txBody>
          <a:bodyPr rtlCol="0">
            <a:normAutofit/>
          </a:bodyPr>
          <a:lstStyle/>
          <a:p>
            <a:pPr>
              <a:defRPr/>
            </a:pPr>
            <a:r>
              <a:rPr lang="en-US" sz="3200" b="1" dirty="0" smtClean="0">
                <a:solidFill>
                  <a:srgbClr val="FF0000"/>
                </a:solidFill>
                <a:latin typeface="Trebuchet MS" panose="020B0603020202020204" pitchFamily="34" charset="0"/>
              </a:rPr>
              <a:t>Local and State </a:t>
            </a:r>
            <a:r>
              <a:rPr sz="3200" b="1" dirty="0" smtClean="0">
                <a:solidFill>
                  <a:srgbClr val="FF0000"/>
                </a:solidFill>
                <a:latin typeface="Trebuchet MS" panose="020B0603020202020204" pitchFamily="34" charset="0"/>
              </a:rPr>
              <a:t>Budget Cycle</a:t>
            </a:r>
          </a:p>
        </p:txBody>
      </p:sp>
      <p:sp>
        <p:nvSpPr>
          <p:cNvPr id="4" name="Content Placeholder 2"/>
          <p:cNvSpPr txBox="1">
            <a:spLocks/>
          </p:cNvSpPr>
          <p:nvPr/>
        </p:nvSpPr>
        <p:spPr>
          <a:xfrm>
            <a:off x="831855" y="1009650"/>
            <a:ext cx="7485296" cy="3279561"/>
          </a:xfrm>
        </p:spPr>
        <p:txBody>
          <a:bodyPr rtlCol="0">
            <a:normAutofit fontScale="92500" lnSpcReduction="20000"/>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marL="1028700" lvl="1" indent="-571500">
              <a:buClrTx/>
              <a:buFont typeface="Wingdings" panose="05000000000000000000" pitchFamily="2" charset="2"/>
              <a:buChar char="ü"/>
              <a:defRPr/>
            </a:pPr>
            <a:r>
              <a:rPr lang="en-US" sz="2400" dirty="0" smtClean="0">
                <a:solidFill>
                  <a:schemeClr val="tx1"/>
                </a:solidFill>
              </a:rPr>
              <a:t>October/November</a:t>
            </a:r>
            <a:endParaRPr lang="en-US" sz="2400" dirty="0" smtClean="0">
              <a:solidFill>
                <a:schemeClr val="tx1"/>
              </a:solidFill>
              <a:latin typeface="Trebuchet MS" panose="020B0603020202020204" pitchFamily="34" charset="0"/>
            </a:endParaRPr>
          </a:p>
          <a:p>
            <a:pPr lvl="4">
              <a:buClrTx/>
              <a:buFont typeface="Arial" panose="020B0604020202020204" pitchFamily="34" charset="0"/>
              <a:buChar char="•"/>
              <a:defRPr/>
            </a:pPr>
            <a:r>
              <a:rPr lang="en-US" sz="1800" dirty="0" smtClean="0">
                <a:solidFill>
                  <a:schemeClr val="tx1"/>
                </a:solidFill>
                <a:latin typeface="Trebuchet MS" panose="020B0603020202020204" pitchFamily="34" charset="0"/>
              </a:rPr>
              <a:t>Local Schools Routinely Start Budget Discussions </a:t>
            </a:r>
          </a:p>
          <a:p>
            <a:pPr marL="1028700" indent="-571500">
              <a:buClrTx/>
              <a:buFont typeface="Wingdings" panose="05000000000000000000" pitchFamily="2" charset="2"/>
              <a:buChar char="ü"/>
              <a:defRPr/>
            </a:pPr>
            <a:r>
              <a:rPr lang="en-US" sz="2400" dirty="0" smtClean="0">
                <a:solidFill>
                  <a:schemeClr val="tx1"/>
                </a:solidFill>
                <a:latin typeface="Trebuchet MS" panose="020B0603020202020204" pitchFamily="34" charset="0"/>
              </a:rPr>
              <a:t>December, 1</a:t>
            </a:r>
            <a:r>
              <a:rPr lang="en-US" sz="2400" baseline="30000" dirty="0" smtClean="0">
                <a:solidFill>
                  <a:schemeClr val="tx1"/>
                </a:solidFill>
                <a:latin typeface="Trebuchet MS" panose="020B0603020202020204" pitchFamily="34" charset="0"/>
              </a:rPr>
              <a:t>st</a:t>
            </a:r>
            <a:r>
              <a:rPr lang="en-US" sz="2400" dirty="0" smtClean="0">
                <a:solidFill>
                  <a:schemeClr val="tx1"/>
                </a:solidFill>
                <a:latin typeface="Trebuchet MS" panose="020B0603020202020204" pitchFamily="34" charset="0"/>
              </a:rPr>
              <a:t> Year of Biennial</a:t>
            </a:r>
          </a:p>
          <a:p>
            <a:pPr lvl="4">
              <a:buClrTx/>
              <a:buFont typeface="Arial" panose="020B0604020202020204" pitchFamily="34" charset="0"/>
              <a:buChar char="•"/>
              <a:tabLst>
                <a:tab pos="1371600" algn="l"/>
              </a:tabLst>
              <a:defRPr/>
            </a:pPr>
            <a:r>
              <a:rPr lang="en-US" sz="1800" dirty="0" smtClean="0">
                <a:solidFill>
                  <a:schemeClr val="tx1"/>
                </a:solidFill>
                <a:latin typeface="Trebuchet MS" panose="020B0603020202020204" pitchFamily="34" charset="0"/>
              </a:rPr>
              <a:t>State Biennial Projections </a:t>
            </a:r>
            <a:r>
              <a:rPr lang="en-US" sz="1500" dirty="0" smtClean="0">
                <a:solidFill>
                  <a:schemeClr val="tx1"/>
                </a:solidFill>
                <a:latin typeface="Trebuchet MS" panose="020B0603020202020204" pitchFamily="34" charset="0"/>
              </a:rPr>
              <a:t>(mid-December)</a:t>
            </a:r>
          </a:p>
          <a:p>
            <a:pPr marL="1371600" lvl="4" indent="0">
              <a:buClrTx/>
              <a:buNone/>
              <a:tabLst>
                <a:tab pos="1371600" algn="l"/>
              </a:tabLst>
              <a:defRPr/>
            </a:pPr>
            <a:endParaRPr lang="en-US" sz="1500" dirty="0" smtClean="0">
              <a:solidFill>
                <a:schemeClr val="tx1"/>
              </a:solidFill>
              <a:latin typeface="Trebuchet MS" panose="020B0603020202020204" pitchFamily="34" charset="0"/>
            </a:endParaRPr>
          </a:p>
          <a:p>
            <a:pPr marL="1028700" lvl="1" indent="-571500">
              <a:buClrTx/>
              <a:buFont typeface="Wingdings" panose="05000000000000000000" pitchFamily="2" charset="2"/>
              <a:buChar char="ü"/>
              <a:tabLst>
                <a:tab pos="1828800" algn="l"/>
              </a:tabLst>
              <a:defRPr/>
            </a:pPr>
            <a:r>
              <a:rPr lang="en-US" sz="2400" dirty="0" smtClean="0">
                <a:solidFill>
                  <a:schemeClr val="tx1"/>
                </a:solidFill>
                <a:latin typeface="Trebuchet MS" panose="020B0603020202020204" pitchFamily="34" charset="0"/>
              </a:rPr>
              <a:t>January – March/April</a:t>
            </a:r>
          </a:p>
          <a:p>
            <a:pPr marL="1706563" lvl="5" indent="-342900">
              <a:buClrTx/>
              <a:buFont typeface="Arial" panose="020B0604020202020204" pitchFamily="34" charset="0"/>
              <a:buChar char="•"/>
              <a:defRPr/>
            </a:pPr>
            <a:r>
              <a:rPr lang="en-US" sz="1800" dirty="0" smtClean="0">
                <a:solidFill>
                  <a:schemeClr val="tx1"/>
                </a:solidFill>
                <a:latin typeface="Trebuchet MS" panose="020B0603020202020204" pitchFamily="34" charset="0"/>
              </a:rPr>
              <a:t>Public Meetings and Public Hearings</a:t>
            </a:r>
          </a:p>
          <a:p>
            <a:pPr marL="1363663" lvl="5" indent="0">
              <a:buClrTx/>
              <a:buNone/>
              <a:defRPr/>
            </a:pPr>
            <a:endParaRPr lang="en-US" sz="1800" dirty="0" smtClean="0">
              <a:solidFill>
                <a:schemeClr val="tx1"/>
              </a:solidFill>
              <a:latin typeface="Trebuchet MS" panose="020B0603020202020204" pitchFamily="34" charset="0"/>
            </a:endParaRPr>
          </a:p>
          <a:p>
            <a:pPr marL="1028700" lvl="1" indent="-571500">
              <a:buClrTx/>
              <a:buFont typeface="Wingdings" panose="05000000000000000000" pitchFamily="2" charset="2"/>
              <a:buChar char="ü"/>
              <a:defRPr/>
            </a:pPr>
            <a:r>
              <a:rPr lang="en-US" sz="2400" dirty="0" smtClean="0">
                <a:solidFill>
                  <a:schemeClr val="tx1"/>
                </a:solidFill>
                <a:latin typeface="Trebuchet MS" panose="020B0603020202020204" pitchFamily="34" charset="0"/>
              </a:rPr>
              <a:t>April/May</a:t>
            </a:r>
          </a:p>
          <a:p>
            <a:pPr marL="1714500" lvl="6" indent="-342900">
              <a:buClrTx/>
              <a:buFont typeface="Arial" panose="020B0604020202020204" pitchFamily="34" charset="0"/>
              <a:buChar char="•"/>
              <a:defRPr/>
            </a:pPr>
            <a:r>
              <a:rPr lang="en-US" sz="1800" dirty="0" smtClean="0">
                <a:solidFill>
                  <a:schemeClr val="tx1"/>
                </a:solidFill>
                <a:latin typeface="Trebuchet MS" panose="020B0603020202020204" pitchFamily="34" charset="0"/>
              </a:rPr>
              <a:t>Local Governments Appropriate Funds</a:t>
            </a:r>
            <a:endParaRPr lang="en-US" sz="18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672323590"/>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0"/>
            <a:ext cx="9144000" cy="1085849"/>
          </a:xfrm>
        </p:spPr>
        <p:txBody>
          <a:bodyPr>
            <a:noAutofit/>
          </a:bodyPr>
          <a:lstStyle/>
          <a:p>
            <a:pPr algn="ctr"/>
            <a:r>
              <a:rPr lang="en-US" sz="3200" b="1" dirty="0">
                <a:solidFill>
                  <a:srgbClr val="FF0000"/>
                </a:solidFill>
                <a:latin typeface="Trebuchet MS" panose="020B0603020202020204" pitchFamily="34" charset="0"/>
              </a:rPr>
              <a:t>If MOE Is Not Met, There Are </a:t>
            </a:r>
            <a:r>
              <a:rPr lang="en-US" sz="3200" b="1" dirty="0" smtClean="0">
                <a:solidFill>
                  <a:srgbClr val="FF0000"/>
                </a:solidFill>
                <a:latin typeface="Trebuchet MS" panose="020B0603020202020204" pitchFamily="34" charset="0"/>
              </a:rPr>
              <a:t/>
            </a:r>
            <a:br>
              <a:rPr lang="en-US" sz="3200" b="1" dirty="0" smtClean="0">
                <a:solidFill>
                  <a:srgbClr val="FF0000"/>
                </a:solidFill>
                <a:latin typeface="Trebuchet MS" panose="020B0603020202020204" pitchFamily="34" charset="0"/>
              </a:rPr>
            </a:br>
            <a:r>
              <a:rPr lang="en-US" sz="3200" b="1" dirty="0" smtClean="0">
                <a:solidFill>
                  <a:srgbClr val="FF0000"/>
                </a:solidFill>
                <a:latin typeface="Trebuchet MS" panose="020B0603020202020204" pitchFamily="34" charset="0"/>
              </a:rPr>
              <a:t>“</a:t>
            </a:r>
            <a:r>
              <a:rPr lang="en-US" sz="3200" b="1" dirty="0">
                <a:solidFill>
                  <a:srgbClr val="FF0000"/>
                </a:solidFill>
                <a:latin typeface="Trebuchet MS" panose="020B0603020202020204" pitchFamily="34" charset="0"/>
              </a:rPr>
              <a:t>Exceptions” </a:t>
            </a:r>
            <a:r>
              <a:rPr lang="en-US" sz="3200" b="1" dirty="0" smtClean="0">
                <a:solidFill>
                  <a:srgbClr val="FF0000"/>
                </a:solidFill>
                <a:latin typeface="Trebuchet MS" panose="020B0603020202020204" pitchFamily="34" charset="0"/>
              </a:rPr>
              <a:t>That </a:t>
            </a:r>
            <a:r>
              <a:rPr lang="en-US" sz="3200" b="1" dirty="0">
                <a:solidFill>
                  <a:srgbClr val="FF0000"/>
                </a:solidFill>
                <a:latin typeface="Trebuchet MS" panose="020B0603020202020204" pitchFamily="34" charset="0"/>
              </a:rPr>
              <a:t>May Help</a:t>
            </a:r>
          </a:p>
        </p:txBody>
      </p:sp>
      <p:sp>
        <p:nvSpPr>
          <p:cNvPr id="7" name="Content Placeholder 2">
            <a:extLst>
              <a:ext uri="{FF2B5EF4-FFF2-40B4-BE49-F238E27FC236}">
                <a16:creationId xmlns:a16="http://schemas.microsoft.com/office/drawing/2014/main" id="{25D67385-646E-254D-8D7D-D6F0F3F51249}"/>
              </a:ext>
            </a:extLst>
          </p:cNvPr>
          <p:cNvSpPr txBox="1">
            <a:spLocks/>
          </p:cNvSpPr>
          <p:nvPr/>
        </p:nvSpPr>
        <p:spPr>
          <a:xfrm>
            <a:off x="624468" y="1274093"/>
            <a:ext cx="7962900" cy="2669257"/>
          </a:xfrm>
        </p:spPr>
        <p:txBody>
          <a:bodyPr>
            <a:normAutofit/>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marL="342900" indent="-342900">
              <a:spcAft>
                <a:spcPts val="225"/>
              </a:spcAft>
              <a:buClrTx/>
              <a:buFont typeface="Arial" panose="020B0604020202020204" pitchFamily="34" charset="0"/>
              <a:buChar char="•"/>
            </a:pPr>
            <a:r>
              <a:rPr lang="en-US" sz="1800" dirty="0">
                <a:solidFill>
                  <a:schemeClr val="tx2"/>
                </a:solidFill>
                <a:latin typeface="Trebuchet MS" panose="020B0603020202020204" pitchFamily="34" charset="0"/>
              </a:rPr>
              <a:t>Exceptions are allowable costs that decreased in the current year from the actual expenditures for that  year. </a:t>
            </a:r>
          </a:p>
          <a:p>
            <a:pPr marL="342900" indent="-342900">
              <a:spcAft>
                <a:spcPts val="225"/>
              </a:spcAft>
              <a:buClrTx/>
              <a:buFont typeface="Arial" panose="020B0604020202020204" pitchFamily="34" charset="0"/>
              <a:buChar char="•"/>
            </a:pPr>
            <a:r>
              <a:rPr lang="en-US" sz="1800" dirty="0">
                <a:solidFill>
                  <a:schemeClr val="tx2"/>
                </a:solidFill>
                <a:latin typeface="Trebuchet MS" panose="020B0603020202020204" pitchFamily="34" charset="0"/>
              </a:rPr>
              <a:t>It is permissible to take multiple exceptions in one year, as long as each exception applies in that year.</a:t>
            </a:r>
          </a:p>
          <a:p>
            <a:pPr marL="342900" indent="-342900">
              <a:spcAft>
                <a:spcPts val="225"/>
              </a:spcAft>
              <a:buClrTx/>
              <a:buFont typeface="Arial" panose="020B0604020202020204" pitchFamily="34" charset="0"/>
              <a:buChar char="•"/>
            </a:pPr>
            <a:r>
              <a:rPr lang="en-US" sz="1800" dirty="0">
                <a:solidFill>
                  <a:schemeClr val="tx2"/>
                </a:solidFill>
                <a:latin typeface="Trebuchet MS" panose="020B0603020202020204" pitchFamily="34" charset="0"/>
              </a:rPr>
              <a:t>An LEA may apply these exceptions to reduce its required MOE level and meet the compliance standard using any of the four methods.</a:t>
            </a:r>
          </a:p>
        </p:txBody>
      </p:sp>
      <p:sp>
        <p:nvSpPr>
          <p:cNvPr id="17" name="TextBox 16">
            <a:extLst>
              <a:ext uri="{FF2B5EF4-FFF2-40B4-BE49-F238E27FC236}">
                <a16:creationId xmlns:a16="http://schemas.microsoft.com/office/drawing/2014/main" id="{F3B20663-9299-483C-8F6B-61EEC9D1D04C}"/>
              </a:ext>
            </a:extLst>
          </p:cNvPr>
          <p:cNvSpPr txBox="1"/>
          <p:nvPr/>
        </p:nvSpPr>
        <p:spPr>
          <a:xfrm>
            <a:off x="617561" y="4133850"/>
            <a:ext cx="7781925" cy="276999"/>
          </a:xfrm>
          <a:prstGeom prst="rect">
            <a:avLst/>
          </a:prstGeom>
          <a:noFill/>
        </p:spPr>
        <p:txBody>
          <a:bodyPr wrap="square">
            <a:spAutoFit/>
          </a:bodyPr>
          <a:lstStyle/>
          <a:p>
            <a:r>
              <a:rPr lang="en-US" sz="1200" i="1" dirty="0">
                <a:solidFill>
                  <a:schemeClr val="tx2"/>
                </a:solidFill>
                <a:latin typeface="Trebuchet MS" panose="020B0603020202020204" pitchFamily="34" charset="0"/>
              </a:rPr>
              <a:t>Reference:  Virginia Department of Education, IDEA Maintenance of Effort Guidance Document, page 4</a:t>
            </a:r>
          </a:p>
        </p:txBody>
      </p:sp>
    </p:spTree>
    <p:extLst>
      <p:ext uri="{BB962C8B-B14F-4D97-AF65-F5344CB8AC3E}">
        <p14:creationId xmlns:p14="http://schemas.microsoft.com/office/powerpoint/2010/main" val="890765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0"/>
            <a:ext cx="9144000" cy="974992"/>
          </a:xfrm>
        </p:spPr>
        <p:txBody>
          <a:bodyPr>
            <a:normAutofit/>
          </a:bodyPr>
          <a:lstStyle/>
          <a:p>
            <a:pPr algn="ctr"/>
            <a:r>
              <a:rPr lang="en-US" sz="3200" b="1" dirty="0">
                <a:solidFill>
                  <a:srgbClr val="FF0000"/>
                </a:solidFill>
                <a:latin typeface="Trebuchet MS" panose="020B0603020202020204" pitchFamily="34" charset="0"/>
              </a:rPr>
              <a:t>Personnel/Contracted </a:t>
            </a:r>
            <a:r>
              <a:rPr lang="en-US" sz="3200" b="1" dirty="0" smtClean="0">
                <a:solidFill>
                  <a:srgbClr val="FF0000"/>
                </a:solidFill>
                <a:latin typeface="Trebuchet MS" panose="020B0603020202020204" pitchFamily="34" charset="0"/>
              </a:rPr>
              <a:t>Services  </a:t>
            </a:r>
            <a:r>
              <a:rPr lang="en-US" sz="3200" b="1" dirty="0">
                <a:solidFill>
                  <a:srgbClr val="FF0000"/>
                </a:solidFill>
                <a:latin typeface="Trebuchet MS" panose="020B0603020202020204" pitchFamily="34" charset="0"/>
              </a:rPr>
              <a:t>Exceptions</a:t>
            </a:r>
          </a:p>
        </p:txBody>
      </p:sp>
      <p:sp>
        <p:nvSpPr>
          <p:cNvPr id="7" name="Content Placeholder 2">
            <a:extLst>
              <a:ext uri="{FF2B5EF4-FFF2-40B4-BE49-F238E27FC236}">
                <a16:creationId xmlns:a16="http://schemas.microsoft.com/office/drawing/2014/main" id="{25D67385-646E-254D-8D7D-D6F0F3F51249}"/>
              </a:ext>
            </a:extLst>
          </p:cNvPr>
          <p:cNvSpPr txBox="1">
            <a:spLocks/>
          </p:cNvSpPr>
          <p:nvPr/>
        </p:nvSpPr>
        <p:spPr>
          <a:xfrm>
            <a:off x="714375" y="946417"/>
            <a:ext cx="7962899" cy="3062568"/>
          </a:xfrm>
        </p:spPr>
        <p:txBody>
          <a:bodyPr>
            <a:noAutofit/>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lvl="0"/>
            <a:endParaRPr lang="en-US" sz="600" b="1" dirty="0"/>
          </a:p>
          <a:p>
            <a:pPr lvl="0"/>
            <a:r>
              <a:rPr lang="en-US" sz="1800" b="1" dirty="0">
                <a:solidFill>
                  <a:schemeClr val="tx1"/>
                </a:solidFill>
                <a:latin typeface="Trebuchet MS" panose="020B0603020202020204" pitchFamily="34" charset="0"/>
              </a:rPr>
              <a:t>§300.204(a)</a:t>
            </a:r>
            <a:r>
              <a:rPr lang="en-US" sz="1800" dirty="0">
                <a:solidFill>
                  <a:schemeClr val="tx1"/>
                </a:solidFill>
                <a:latin typeface="Trebuchet MS" panose="020B0603020202020204" pitchFamily="34" charset="0"/>
              </a:rPr>
              <a:t> </a:t>
            </a:r>
            <a:r>
              <a:rPr lang="en-US" sz="1800" i="1" dirty="0">
                <a:solidFill>
                  <a:schemeClr val="tx1"/>
                </a:solidFill>
                <a:latin typeface="Trebuchet MS" panose="020B0603020202020204" pitchFamily="34" charset="0"/>
              </a:rPr>
              <a:t>“…The voluntary departure, by retirement or otherwise, or departure for just cause of special education or related services personnel (e.g., special education teachers, speech pathologists, paraprofessionals or related services providers</a:t>
            </a:r>
            <a:r>
              <a:rPr lang="en-US" sz="1800" i="1" baseline="30000" dirty="0">
                <a:solidFill>
                  <a:schemeClr val="tx1"/>
                </a:solidFill>
                <a:latin typeface="Trebuchet MS" panose="020B0603020202020204" pitchFamily="34" charset="0"/>
              </a:rPr>
              <a:t> </a:t>
            </a:r>
            <a:r>
              <a:rPr lang="en-US" sz="1800" i="1" dirty="0">
                <a:solidFill>
                  <a:schemeClr val="tx1"/>
                </a:solidFill>
                <a:latin typeface="Trebuchet MS" panose="020B0603020202020204" pitchFamily="34" charset="0"/>
              </a:rPr>
              <a:t>assigned to work with children with disabilities).”</a:t>
            </a:r>
          </a:p>
          <a:p>
            <a:pPr lvl="0"/>
            <a:endParaRPr lang="en-US" sz="900" dirty="0" smtClean="0">
              <a:solidFill>
                <a:schemeClr val="tx1"/>
              </a:solidFill>
            </a:endParaRPr>
          </a:p>
          <a:p>
            <a:pPr lvl="0"/>
            <a:endParaRPr lang="en-US" sz="900" dirty="0">
              <a:solidFill>
                <a:schemeClr val="tx1"/>
              </a:solidFill>
            </a:endParaRPr>
          </a:p>
          <a:p>
            <a:pPr lvl="0"/>
            <a:endParaRPr lang="en-US" sz="900" dirty="0">
              <a:solidFill>
                <a:schemeClr val="tx1"/>
              </a:solidFill>
            </a:endParaRPr>
          </a:p>
          <a:p>
            <a:pPr lvl="0"/>
            <a:endParaRPr lang="en-US" sz="900" dirty="0">
              <a:solidFill>
                <a:schemeClr val="tx1"/>
              </a:solidFill>
            </a:endParaRPr>
          </a:p>
          <a:p>
            <a:pPr>
              <a:spcBef>
                <a:spcPts val="0"/>
              </a:spcBef>
            </a:pPr>
            <a:r>
              <a:rPr lang="en-US" i="1" dirty="0">
                <a:solidFill>
                  <a:schemeClr val="tx1"/>
                </a:solidFill>
                <a:latin typeface="Trebuchet MS" panose="020B0603020202020204" pitchFamily="34" charset="0"/>
              </a:rPr>
              <a:t>Reference:  Virginia Department of Education, IDEA Maintenance of Effort Guidance Document, pages 4-5</a:t>
            </a:r>
          </a:p>
          <a:p>
            <a:pPr marL="214313" indent="-214313">
              <a:buFont typeface="Arial" panose="020B0604020202020204" pitchFamily="34" charset="0"/>
              <a:buChar char="•"/>
            </a:pPr>
            <a:endParaRPr lang="en-US" sz="135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779086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F435-9693-384C-A317-354103CAA87F}"/>
              </a:ext>
            </a:extLst>
          </p:cNvPr>
          <p:cNvSpPr>
            <a:spLocks noGrp="1"/>
          </p:cNvSpPr>
          <p:nvPr>
            <p:ph type="title"/>
          </p:nvPr>
        </p:nvSpPr>
        <p:spPr>
          <a:xfrm>
            <a:off x="-1" y="0"/>
            <a:ext cx="9144001" cy="729816"/>
          </a:xfrm>
        </p:spPr>
        <p:txBody>
          <a:bodyPr>
            <a:normAutofit/>
          </a:bodyPr>
          <a:lstStyle/>
          <a:p>
            <a:pPr algn="ctr"/>
            <a:r>
              <a:rPr lang="en-US" sz="3200" b="1" dirty="0">
                <a:solidFill>
                  <a:srgbClr val="FF0000"/>
                </a:solidFill>
                <a:latin typeface="Trebuchet MS" panose="020B0603020202020204" pitchFamily="34" charset="0"/>
              </a:rPr>
              <a:t>Personnel Exception Examples</a:t>
            </a:r>
          </a:p>
        </p:txBody>
      </p:sp>
      <p:sp>
        <p:nvSpPr>
          <p:cNvPr id="6" name="Content Placeholder 5"/>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0D5127BD-F44C-4388-BF3D-D86AF5744EC0}"/>
              </a:ext>
            </a:extLst>
          </p:cNvPr>
          <p:cNvSpPr>
            <a:spLocks noGrp="1"/>
          </p:cNvSpPr>
          <p:nvPr>
            <p:ph type="sldNum" sz="quarter" idx="12"/>
          </p:nvPr>
        </p:nvSpPr>
        <p:spPr/>
        <p:txBody>
          <a:bodyPr/>
          <a:lstStyle/>
          <a:p>
            <a:fld id="{DA930A31-9CE2-E544-B5A4-9B97C83516F7}" type="slidenum">
              <a:rPr lang="en-US" smtClean="0"/>
              <a:pPr/>
              <a:t>72</a:t>
            </a:fld>
            <a:endParaRPr lang="en-US" dirty="0"/>
          </a:p>
        </p:txBody>
      </p:sp>
      <p:sp>
        <p:nvSpPr>
          <p:cNvPr id="3" name="Content Placeholder 2">
            <a:extLst>
              <a:ext uri="{FF2B5EF4-FFF2-40B4-BE49-F238E27FC236}">
                <a16:creationId xmlns:a16="http://schemas.microsoft.com/office/drawing/2014/main" id="{2311F254-ABC3-0743-9A48-9CB199C01689}"/>
              </a:ext>
            </a:extLst>
          </p:cNvPr>
          <p:cNvSpPr>
            <a:spLocks noGrp="1"/>
          </p:cNvSpPr>
          <p:nvPr>
            <p:ph sz="half" idx="4294967295"/>
          </p:nvPr>
        </p:nvSpPr>
        <p:spPr>
          <a:xfrm>
            <a:off x="838200" y="1102519"/>
            <a:ext cx="7429500" cy="3209925"/>
          </a:xfrm>
          <a:prstGeom prst="rect">
            <a:avLst/>
          </a:prstGeom>
        </p:spPr>
        <p:txBody>
          <a:bodyPr>
            <a:noAutofit/>
          </a:bodyPr>
          <a:lstStyle/>
          <a:p>
            <a:pPr marL="257175" indent="-257175">
              <a:buClr>
                <a:schemeClr val="tx1"/>
              </a:buClr>
              <a:buFont typeface="Arial" panose="020B0604020202020204" pitchFamily="34" charset="0"/>
              <a:buChar char="•"/>
            </a:pPr>
            <a:r>
              <a:rPr lang="en-US" sz="1800" dirty="0">
                <a:solidFill>
                  <a:schemeClr val="tx2"/>
                </a:solidFill>
                <a:latin typeface="Trebuchet MS" panose="020B0603020202020204" pitchFamily="34" charset="0"/>
              </a:rPr>
              <a:t>A veteran special education teacher retired and is replaced by a less-experienced special education teacher.</a:t>
            </a:r>
          </a:p>
          <a:p>
            <a:pPr marL="257175" indent="-257175">
              <a:buClr>
                <a:schemeClr val="tx1"/>
              </a:buClr>
              <a:buFont typeface="Arial" panose="020B0604020202020204" pitchFamily="34" charset="0"/>
              <a:buChar char="•"/>
            </a:pPr>
            <a:r>
              <a:rPr lang="en-US" sz="1800" dirty="0">
                <a:solidFill>
                  <a:schemeClr val="tx2"/>
                </a:solidFill>
                <a:latin typeface="Trebuchet MS" panose="020B0603020202020204" pitchFamily="34" charset="0"/>
              </a:rPr>
              <a:t>The school division expended $150,000 in salary and benefits on the veteran teacher last school year and will expend $90,000 on the new hire in the current school year.</a:t>
            </a:r>
          </a:p>
          <a:p>
            <a:pPr marL="257175" indent="-257175">
              <a:buClr>
                <a:schemeClr val="tx1"/>
              </a:buClr>
              <a:buFont typeface="Arial" panose="020B0604020202020204" pitchFamily="34" charset="0"/>
              <a:buChar char="•"/>
            </a:pPr>
            <a:r>
              <a:rPr lang="en-US" sz="1800" dirty="0">
                <a:solidFill>
                  <a:schemeClr val="tx2"/>
                </a:solidFill>
                <a:latin typeface="Trebuchet MS" panose="020B0603020202020204" pitchFamily="34" charset="0"/>
              </a:rPr>
              <a:t>The school division can reduce its required level of effort by $60,000 ($150,000 – $90,000) in the current school year.</a:t>
            </a:r>
          </a:p>
        </p:txBody>
      </p:sp>
    </p:spTree>
    <p:extLst>
      <p:ext uri="{BB962C8B-B14F-4D97-AF65-F5344CB8AC3E}">
        <p14:creationId xmlns:p14="http://schemas.microsoft.com/office/powerpoint/2010/main" val="290823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1"/>
            <a:ext cx="9144000" cy="835256"/>
          </a:xfrm>
        </p:spPr>
        <p:txBody>
          <a:bodyPr>
            <a:noAutofit/>
          </a:bodyPr>
          <a:lstStyle/>
          <a:p>
            <a:pPr algn="ctr"/>
            <a:r>
              <a:rPr lang="en-US" sz="3200" b="1" dirty="0">
                <a:solidFill>
                  <a:srgbClr val="FF0000"/>
                </a:solidFill>
                <a:latin typeface="Trebuchet MS" panose="020B0603020202020204" pitchFamily="34" charset="0"/>
              </a:rPr>
              <a:t>A Decrease in Enrollment Exception</a:t>
            </a:r>
          </a:p>
        </p:txBody>
      </p:sp>
      <p:sp>
        <p:nvSpPr>
          <p:cNvPr id="7" name="Content Placeholder 2">
            <a:extLst>
              <a:ext uri="{FF2B5EF4-FFF2-40B4-BE49-F238E27FC236}">
                <a16:creationId xmlns:a16="http://schemas.microsoft.com/office/drawing/2014/main" id="{25D67385-646E-254D-8D7D-D6F0F3F51249}"/>
              </a:ext>
            </a:extLst>
          </p:cNvPr>
          <p:cNvSpPr txBox="1">
            <a:spLocks/>
          </p:cNvSpPr>
          <p:nvPr/>
        </p:nvSpPr>
        <p:spPr>
          <a:xfrm>
            <a:off x="533400" y="1009650"/>
            <a:ext cx="8153400" cy="3260178"/>
          </a:xfrm>
        </p:spPr>
        <p:txBody>
          <a:bodyPr>
            <a:noAutofit/>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lvl="0"/>
            <a:r>
              <a:rPr lang="en-US" sz="2100" b="1" dirty="0">
                <a:solidFill>
                  <a:schemeClr val="tx1"/>
                </a:solidFill>
                <a:latin typeface="Trebuchet MS" panose="020B0603020202020204" pitchFamily="34" charset="0"/>
              </a:rPr>
              <a:t>§300.204(b) </a:t>
            </a:r>
            <a:r>
              <a:rPr lang="en-US" sz="2100" i="1" dirty="0">
                <a:solidFill>
                  <a:schemeClr val="tx1"/>
                </a:solidFill>
                <a:latin typeface="Trebuchet MS" panose="020B0603020202020204" pitchFamily="34" charset="0"/>
              </a:rPr>
              <a:t>“…A decrease in the enrollment of children with disabilities.”</a:t>
            </a:r>
            <a:endParaRPr lang="en-US" sz="2100" dirty="0">
              <a:solidFill>
                <a:schemeClr val="tx1"/>
              </a:solidFill>
              <a:latin typeface="Trebuchet MS" panose="020B0603020202020204" pitchFamily="34" charset="0"/>
            </a:endParaRPr>
          </a:p>
          <a:p>
            <a:r>
              <a:rPr lang="en-US" sz="2100" dirty="0">
                <a:solidFill>
                  <a:schemeClr val="tx1"/>
                </a:solidFill>
                <a:latin typeface="Trebuchet MS" panose="020B0603020202020204" pitchFamily="34" charset="0"/>
              </a:rPr>
              <a:t>If the current year December 1 Special Education Child Count total is less than the previous year’s December 1 count total, the per capita cost of local expenditures or local plus state expenditures may be multiplied by the decrease in the enrollment to produce a dollar amount that may be an allowable exception under this section.</a:t>
            </a:r>
          </a:p>
          <a:p>
            <a:pPr>
              <a:spcBef>
                <a:spcPts val="0"/>
              </a:spcBef>
            </a:pPr>
            <a:endParaRPr lang="en-US" sz="750" dirty="0">
              <a:solidFill>
                <a:schemeClr val="tx1"/>
              </a:solidFill>
              <a:latin typeface="Trebuchet MS" panose="020B0603020202020204" pitchFamily="34" charset="0"/>
            </a:endParaRPr>
          </a:p>
          <a:p>
            <a:pPr>
              <a:spcBef>
                <a:spcPts val="0"/>
              </a:spcBef>
            </a:pPr>
            <a:endParaRPr lang="en-US" i="1" dirty="0" smtClean="0">
              <a:solidFill>
                <a:schemeClr val="tx1"/>
              </a:solidFill>
              <a:latin typeface="Trebuchet MS" panose="020B0603020202020204" pitchFamily="34" charset="0"/>
            </a:endParaRPr>
          </a:p>
          <a:p>
            <a:pPr>
              <a:spcBef>
                <a:spcPts val="0"/>
              </a:spcBef>
            </a:pPr>
            <a:r>
              <a:rPr lang="en-US" i="1" dirty="0" smtClean="0">
                <a:solidFill>
                  <a:schemeClr val="tx1"/>
                </a:solidFill>
                <a:latin typeface="Trebuchet MS" panose="020B0603020202020204" pitchFamily="34" charset="0"/>
              </a:rPr>
              <a:t>Reference</a:t>
            </a:r>
            <a:r>
              <a:rPr lang="en-US" i="1" dirty="0">
                <a:solidFill>
                  <a:schemeClr val="tx1"/>
                </a:solidFill>
                <a:latin typeface="Trebuchet MS" panose="020B0603020202020204" pitchFamily="34" charset="0"/>
              </a:rPr>
              <a:t>:  Virginia Department of Education, IDEA Maintenance of Effort Guidance Document, pages 4- 5</a:t>
            </a:r>
          </a:p>
          <a:p>
            <a:pPr marL="214313" indent="-214313">
              <a:buFont typeface="Arial" panose="020B0604020202020204" pitchFamily="34" charset="0"/>
              <a:buChar char="•"/>
            </a:pPr>
            <a:endParaRPr lang="en-US" sz="135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882637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1"/>
            <a:ext cx="9182100" cy="819149"/>
          </a:xfrm>
        </p:spPr>
        <p:txBody>
          <a:bodyPr>
            <a:normAutofit/>
          </a:bodyPr>
          <a:lstStyle/>
          <a:p>
            <a:r>
              <a:rPr lang="en-US" sz="3200" b="1" dirty="0">
                <a:solidFill>
                  <a:srgbClr val="D50032"/>
                </a:solidFill>
                <a:latin typeface="Trebuchet MS" panose="020B0603020202020204" pitchFamily="34" charset="0"/>
              </a:rPr>
              <a:t>A Decrease in Enrollment Exception</a:t>
            </a:r>
          </a:p>
        </p:txBody>
      </p:sp>
      <p:sp>
        <p:nvSpPr>
          <p:cNvPr id="3" name="Rectangle 2"/>
          <p:cNvSpPr/>
          <p:nvPr/>
        </p:nvSpPr>
        <p:spPr>
          <a:xfrm>
            <a:off x="518531" y="881030"/>
            <a:ext cx="8382000" cy="553998"/>
          </a:xfrm>
          <a:prstGeom prst="rect">
            <a:avLst/>
          </a:prstGeom>
        </p:spPr>
        <p:txBody>
          <a:bodyPr wrap="square">
            <a:spAutoFit/>
          </a:bodyPr>
          <a:lstStyle/>
          <a:p>
            <a:r>
              <a:rPr lang="en-US" sz="1500" dirty="0">
                <a:solidFill>
                  <a:schemeClr val="tx2"/>
                </a:solidFill>
                <a:latin typeface="Trebuchet MS" panose="020B0603020202020204" pitchFamily="34" charset="0"/>
              </a:rPr>
              <a:t>If this exception is applicable to a division, the IDEAMOE web application will calculate the exception for the division.</a:t>
            </a:r>
          </a:p>
        </p:txBody>
      </p:sp>
      <p:sp>
        <p:nvSpPr>
          <p:cNvPr id="8" name="TextBox 7">
            <a:extLst>
              <a:ext uri="{FF2B5EF4-FFF2-40B4-BE49-F238E27FC236}">
                <a16:creationId xmlns:a16="http://schemas.microsoft.com/office/drawing/2014/main" id="{46B7C67A-80F1-4951-ABFB-12E8CBD1FD26}"/>
              </a:ext>
            </a:extLst>
          </p:cNvPr>
          <p:cNvSpPr txBox="1"/>
          <p:nvPr/>
        </p:nvSpPr>
        <p:spPr>
          <a:xfrm>
            <a:off x="120340" y="4174459"/>
            <a:ext cx="8750919" cy="276999"/>
          </a:xfrm>
          <a:prstGeom prst="rect">
            <a:avLst/>
          </a:prstGeom>
          <a:noFill/>
        </p:spPr>
        <p:txBody>
          <a:bodyPr wrap="square">
            <a:spAutoFit/>
          </a:bodyPr>
          <a:lstStyle/>
          <a:p>
            <a:r>
              <a:rPr lang="en-US" sz="1200" i="1" dirty="0">
                <a:solidFill>
                  <a:schemeClr val="tx2"/>
                </a:solidFill>
                <a:latin typeface="Trebuchet MS" panose="020B0603020202020204" pitchFamily="34" charset="0"/>
              </a:rPr>
              <a:t>Reference:  Virginia Department of Education, IDEA Maintenance  of Effort Application User’s Manual, page 21, Figure 18.1</a:t>
            </a:r>
          </a:p>
        </p:txBody>
      </p:sp>
      <p:pic>
        <p:nvPicPr>
          <p:cNvPr id="4" name="Picture 3"/>
          <p:cNvPicPr>
            <a:picLocks noChangeAspect="1"/>
          </p:cNvPicPr>
          <p:nvPr/>
        </p:nvPicPr>
        <p:blipFill>
          <a:blip r:embed="rId3"/>
          <a:stretch>
            <a:fillRect/>
          </a:stretch>
        </p:blipFill>
        <p:spPr>
          <a:xfrm>
            <a:off x="533399" y="1511440"/>
            <a:ext cx="8039100" cy="2663019"/>
          </a:xfrm>
          <a:prstGeom prst="rect">
            <a:avLst/>
          </a:prstGeom>
        </p:spPr>
      </p:pic>
    </p:spTree>
    <p:extLst>
      <p:ext uri="{BB962C8B-B14F-4D97-AF65-F5344CB8AC3E}">
        <p14:creationId xmlns:p14="http://schemas.microsoft.com/office/powerpoint/2010/main" val="2340681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57150"/>
            <a:ext cx="9144000" cy="740663"/>
          </a:xfrm>
        </p:spPr>
        <p:txBody>
          <a:bodyPr>
            <a:normAutofit/>
          </a:bodyPr>
          <a:lstStyle/>
          <a:p>
            <a:pPr algn="ctr"/>
            <a:r>
              <a:rPr lang="en-US" sz="3200" b="1" dirty="0">
                <a:solidFill>
                  <a:srgbClr val="FF0000"/>
                </a:solidFill>
                <a:latin typeface="Trebuchet MS" panose="020B0603020202020204" pitchFamily="34" charset="0"/>
              </a:rPr>
              <a:t>Costly Students</a:t>
            </a:r>
          </a:p>
        </p:txBody>
      </p:sp>
      <p:sp>
        <p:nvSpPr>
          <p:cNvPr id="7" name="Content Placeholder 2">
            <a:extLst>
              <a:ext uri="{FF2B5EF4-FFF2-40B4-BE49-F238E27FC236}">
                <a16:creationId xmlns:a16="http://schemas.microsoft.com/office/drawing/2014/main" id="{25D67385-646E-254D-8D7D-D6F0F3F51249}"/>
              </a:ext>
            </a:extLst>
          </p:cNvPr>
          <p:cNvSpPr txBox="1">
            <a:spLocks/>
          </p:cNvSpPr>
          <p:nvPr/>
        </p:nvSpPr>
        <p:spPr>
          <a:xfrm>
            <a:off x="1221828" y="835258"/>
            <a:ext cx="6700345" cy="3586970"/>
          </a:xfrm>
        </p:spPr>
        <p:txBody>
          <a:bodyPr>
            <a:normAutofit/>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a:buClrTx/>
            </a:pPr>
            <a:endParaRPr lang="en-US" sz="1800" dirty="0">
              <a:solidFill>
                <a:schemeClr val="tx1"/>
              </a:solidFill>
              <a:latin typeface="Georgia" panose="02040502050405020303" pitchFamily="18" charset="0"/>
            </a:endParaRPr>
          </a:p>
        </p:txBody>
      </p:sp>
      <p:sp>
        <p:nvSpPr>
          <p:cNvPr id="3" name="Rectangle 2"/>
          <p:cNvSpPr/>
          <p:nvPr/>
        </p:nvSpPr>
        <p:spPr>
          <a:xfrm>
            <a:off x="485775" y="1128332"/>
            <a:ext cx="8382000" cy="2354491"/>
          </a:xfrm>
          <a:prstGeom prst="rect">
            <a:avLst/>
          </a:prstGeom>
        </p:spPr>
        <p:txBody>
          <a:bodyPr wrap="square">
            <a:spAutoFit/>
          </a:bodyPr>
          <a:lstStyle/>
          <a:p>
            <a:r>
              <a:rPr lang="en-US" sz="2100" b="1" dirty="0">
                <a:solidFill>
                  <a:schemeClr val="tx2"/>
                </a:solidFill>
                <a:latin typeface="Trebuchet MS" panose="020B0603020202020204" pitchFamily="34" charset="0"/>
                <a:ea typeface="Times New Roman" panose="02020603050405020304" pitchFamily="18" charset="0"/>
              </a:rPr>
              <a:t>§300.204(c) </a:t>
            </a:r>
            <a:r>
              <a:rPr lang="en-US" sz="2100" i="1" dirty="0">
                <a:solidFill>
                  <a:schemeClr val="tx2"/>
                </a:solidFill>
                <a:latin typeface="Trebuchet MS" panose="020B0603020202020204" pitchFamily="34" charset="0"/>
                <a:ea typeface="Times New Roman" panose="02020603050405020304" pitchFamily="18" charset="0"/>
              </a:rPr>
              <a:t>“…The termination of the obligation of the agency, consistent with this part, to provide a program of special education to a particular child with a disability that is an exceptionally costly program, as determined to be two to three times more than the average per pupil cost, because the child….” </a:t>
            </a:r>
          </a:p>
          <a:p>
            <a:pPr algn="just"/>
            <a:endParaRPr lang="en-US" sz="2100" i="1" dirty="0">
              <a:solidFill>
                <a:schemeClr val="tx2"/>
              </a:solidFill>
              <a:latin typeface="Trebuchet MS" panose="020B0603020202020204" pitchFamily="34" charset="0"/>
              <a:ea typeface="Times New Roman" panose="02020603050405020304" pitchFamily="18" charset="0"/>
            </a:endParaRPr>
          </a:p>
          <a:p>
            <a:pPr marL="342900" indent="-342900" algn="just">
              <a:buFont typeface="Arial" panose="020B0604020202020204" pitchFamily="34" charset="0"/>
              <a:buChar char="•"/>
            </a:pPr>
            <a:r>
              <a:rPr lang="en-US" sz="2100" dirty="0">
                <a:solidFill>
                  <a:schemeClr val="tx2"/>
                </a:solidFill>
                <a:latin typeface="Trebuchet MS" panose="020B0603020202020204" pitchFamily="34" charset="0"/>
                <a:ea typeface="Times New Roman" panose="02020603050405020304" pitchFamily="18" charset="0"/>
              </a:rPr>
              <a:t>Has left the jurisdiction of the agency; </a:t>
            </a:r>
            <a:r>
              <a:rPr lang="en-US" sz="2100" dirty="0">
                <a:latin typeface="Trebuchet MS" panose="020B0603020202020204" pitchFamily="34" charset="0"/>
                <a:ea typeface="Times New Roman" panose="02020603050405020304" pitchFamily="18" charset="0"/>
              </a:rPr>
              <a:t> </a:t>
            </a:r>
          </a:p>
        </p:txBody>
      </p:sp>
      <p:sp>
        <p:nvSpPr>
          <p:cNvPr id="6" name="Text Placeholder 2">
            <a:extLst>
              <a:ext uri="{FF2B5EF4-FFF2-40B4-BE49-F238E27FC236}">
                <a16:creationId xmlns:a16="http://schemas.microsoft.com/office/drawing/2014/main" id="{BB9EA2E6-9ADC-46D4-AD98-E0F8681FC056}"/>
              </a:ext>
            </a:extLst>
          </p:cNvPr>
          <p:cNvSpPr txBox="1">
            <a:spLocks/>
          </p:cNvSpPr>
          <p:nvPr/>
        </p:nvSpPr>
        <p:spPr>
          <a:xfrm>
            <a:off x="419100" y="4093328"/>
            <a:ext cx="7867650" cy="480645"/>
          </a:xfrm>
          <a:prstGeom prst="rect">
            <a:avLst/>
          </a:prstGeom>
        </p:spPr>
        <p:txBody>
          <a:bodyPr/>
          <a:lstStyle>
            <a:lvl1pPr marL="0" indent="0" algn="l" defTabSz="914400" rtl="0" eaLnBrk="1" latinLnBrk="0" hangingPunct="1">
              <a:spcBef>
                <a:spcPts val="2000"/>
              </a:spcBef>
              <a:buClr>
                <a:schemeClr val="accent1"/>
              </a:buClr>
              <a:buFont typeface="Arial"/>
              <a:buNone/>
              <a:defRPr sz="2000" kern="1200">
                <a:solidFill>
                  <a:schemeClr val="tx1">
                    <a:lumMod val="65000"/>
                    <a:lumOff val="35000"/>
                  </a:schemeClr>
                </a:solidFill>
                <a:latin typeface="+mn-lt"/>
                <a:ea typeface="+mn-ea"/>
                <a:cs typeface="+mn-cs"/>
              </a:defRPr>
            </a:lvl1pPr>
            <a:lvl2pPr marL="457200" indent="0" algn="l" defTabSz="914400" rtl="0" eaLnBrk="1" latinLnBrk="0" hangingPunct="1">
              <a:spcBef>
                <a:spcPts val="600"/>
              </a:spcBef>
              <a:buClr>
                <a:schemeClr val="accent1">
                  <a:lumMod val="50000"/>
                </a:schemeClr>
              </a:buClr>
              <a:buFont typeface="Wingdings 2" pitchFamily="18"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Font typeface="Wingdings 2" pitchFamily="18"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50000"/>
                </a:schemeClr>
              </a:buClr>
              <a:buFont typeface="Courier New"/>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Font typeface="Wingdings 2" pitchFamily="18"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9pPr>
          </a:lstStyle>
          <a:p>
            <a:pPr>
              <a:spcBef>
                <a:spcPts val="0"/>
              </a:spcBef>
            </a:pPr>
            <a:r>
              <a:rPr lang="en-US" sz="1200" i="1" dirty="0">
                <a:solidFill>
                  <a:schemeClr val="tx2"/>
                </a:solidFill>
                <a:latin typeface="Trebuchet MS" panose="020B0603020202020204" pitchFamily="34" charset="0"/>
              </a:rPr>
              <a:t>Reference:  Virginia Department of Education, IDEA  Maintenance of Effort Guidance Document, page 5-6                                      </a:t>
            </a:r>
          </a:p>
          <a:p>
            <a:endParaRPr lang="en-US" sz="1500" dirty="0"/>
          </a:p>
        </p:txBody>
      </p:sp>
    </p:spTree>
    <p:extLst>
      <p:ext uri="{BB962C8B-B14F-4D97-AF65-F5344CB8AC3E}">
        <p14:creationId xmlns:p14="http://schemas.microsoft.com/office/powerpoint/2010/main" val="3121392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EB55E-DAD1-4318-94E4-0DEB529A4843}"/>
              </a:ext>
            </a:extLst>
          </p:cNvPr>
          <p:cNvSpPr>
            <a:spLocks noGrp="1"/>
          </p:cNvSpPr>
          <p:nvPr>
            <p:ph type="ctrTitle" idx="4294967295"/>
          </p:nvPr>
        </p:nvSpPr>
        <p:spPr>
          <a:xfrm>
            <a:off x="0" y="-100012"/>
            <a:ext cx="9067800" cy="842962"/>
          </a:xfrm>
        </p:spPr>
        <p:txBody>
          <a:bodyPr>
            <a:normAutofit/>
          </a:bodyPr>
          <a:lstStyle/>
          <a:p>
            <a:pPr algn="ctr"/>
            <a:r>
              <a:rPr lang="en-US" sz="3200" b="1" dirty="0">
                <a:solidFill>
                  <a:srgbClr val="FF0000"/>
                </a:solidFill>
                <a:latin typeface="Trebuchet MS" panose="020B0603020202020204" pitchFamily="34" charset="0"/>
              </a:rPr>
              <a:t>Costly Students</a:t>
            </a:r>
            <a:endParaRPr lang="en-US" sz="3200" dirty="0">
              <a:solidFill>
                <a:srgbClr val="FF0000"/>
              </a:solidFill>
              <a:latin typeface="Trebuchet MS" panose="020B0603020202020204" pitchFamily="34" charset="0"/>
            </a:endParaRPr>
          </a:p>
        </p:txBody>
      </p:sp>
      <p:sp>
        <p:nvSpPr>
          <p:cNvPr id="4" name="Content Placeholder 3">
            <a:extLst>
              <a:ext uri="{FF2B5EF4-FFF2-40B4-BE49-F238E27FC236}">
                <a16:creationId xmlns:a16="http://schemas.microsoft.com/office/drawing/2014/main" id="{836F8C58-5FC4-426A-8BBF-29608FEB8CE1}"/>
              </a:ext>
            </a:extLst>
          </p:cNvPr>
          <p:cNvSpPr>
            <a:spLocks noGrp="1"/>
          </p:cNvSpPr>
          <p:nvPr>
            <p:ph sz="half" idx="4294967295"/>
          </p:nvPr>
        </p:nvSpPr>
        <p:spPr>
          <a:xfrm>
            <a:off x="504825" y="1051556"/>
            <a:ext cx="8058149" cy="2898764"/>
          </a:xfrm>
          <a:prstGeom prst="rect">
            <a:avLst/>
          </a:prstGeom>
        </p:spPr>
        <p:txBody>
          <a:bodyPr/>
          <a:lstStyle/>
          <a:p>
            <a:pPr marL="573088" indent="-290513">
              <a:spcBef>
                <a:spcPts val="0"/>
              </a:spcBef>
              <a:buClrTx/>
              <a:buFont typeface="Arial" panose="020B0604020202020204" pitchFamily="34" charset="0"/>
              <a:buChar char="•"/>
            </a:pPr>
            <a:r>
              <a:rPr lang="en-US" sz="1800" dirty="0">
                <a:solidFill>
                  <a:schemeClr val="tx2"/>
                </a:solidFill>
                <a:latin typeface="Trebuchet MS" panose="020B0603020202020204" pitchFamily="34" charset="0"/>
                <a:ea typeface="Times New Roman" panose="02020603050405020304" pitchFamily="18" charset="0"/>
              </a:rPr>
              <a:t>Has reached the age at which the obligation of the agency to provide </a:t>
            </a:r>
            <a:r>
              <a:rPr lang="en-US" sz="1800" dirty="0" smtClean="0">
                <a:solidFill>
                  <a:schemeClr val="tx2"/>
                </a:solidFill>
                <a:latin typeface="Trebuchet MS" panose="020B0603020202020204" pitchFamily="34" charset="0"/>
                <a:ea typeface="Times New Roman" panose="02020603050405020304" pitchFamily="18" charset="0"/>
              </a:rPr>
              <a:t>  FAPE </a:t>
            </a:r>
            <a:r>
              <a:rPr lang="en-US" sz="1800" dirty="0">
                <a:solidFill>
                  <a:schemeClr val="tx2"/>
                </a:solidFill>
                <a:latin typeface="Trebuchet MS" panose="020B0603020202020204" pitchFamily="34" charset="0"/>
                <a:ea typeface="Times New Roman" panose="02020603050405020304" pitchFamily="18" charset="0"/>
              </a:rPr>
              <a:t>to the child has terminated;  </a:t>
            </a:r>
          </a:p>
          <a:p>
            <a:pPr algn="ctr">
              <a:spcBef>
                <a:spcPts val="0"/>
              </a:spcBef>
              <a:buClrTx/>
            </a:pPr>
            <a:r>
              <a:rPr lang="en-US" sz="1800" dirty="0">
                <a:solidFill>
                  <a:schemeClr val="tx2"/>
                </a:solidFill>
                <a:latin typeface="Trebuchet MS" panose="020B0603020202020204" pitchFamily="34" charset="0"/>
                <a:ea typeface="Times New Roman" panose="02020603050405020304" pitchFamily="18" charset="0"/>
              </a:rPr>
              <a:t>   </a:t>
            </a:r>
            <a:r>
              <a:rPr lang="en-US" sz="1800" b="1" dirty="0">
                <a:solidFill>
                  <a:srgbClr val="D50032"/>
                </a:solidFill>
                <a:latin typeface="Trebuchet MS" panose="020B0603020202020204" pitchFamily="34" charset="0"/>
                <a:ea typeface="Times New Roman" panose="02020603050405020304" pitchFamily="18" charset="0"/>
              </a:rPr>
              <a:t>  or </a:t>
            </a:r>
          </a:p>
          <a:p>
            <a:pPr marL="568325" lvl="1" indent="-285750">
              <a:spcBef>
                <a:spcPts val="0"/>
              </a:spcBef>
              <a:buClrTx/>
              <a:buFont typeface="Arial" panose="020B0604020202020204" pitchFamily="34" charset="0"/>
              <a:buChar char="•"/>
            </a:pPr>
            <a:r>
              <a:rPr lang="en-US" sz="1800" dirty="0">
                <a:solidFill>
                  <a:schemeClr val="tx2"/>
                </a:solidFill>
                <a:latin typeface="Trebuchet MS" panose="020B0603020202020204" pitchFamily="34" charset="0"/>
                <a:ea typeface="Times New Roman" panose="02020603050405020304" pitchFamily="18" charset="0"/>
              </a:rPr>
              <a:t>No longer needs the program of special education.</a:t>
            </a:r>
          </a:p>
          <a:p>
            <a:pPr algn="just">
              <a:spcBef>
                <a:spcPts val="0"/>
              </a:spcBef>
              <a:buClrTx/>
            </a:pPr>
            <a:endParaRPr lang="en-US" dirty="0">
              <a:solidFill>
                <a:schemeClr val="tx2"/>
              </a:solidFill>
              <a:latin typeface="Trebuchet MS" panose="020B0603020202020204" pitchFamily="34" charset="0"/>
              <a:ea typeface="Times New Roman" panose="02020603050405020304" pitchFamily="18" charset="0"/>
            </a:endParaRPr>
          </a:p>
          <a:p>
            <a:pPr marL="573088" indent="-290513">
              <a:buClrTx/>
              <a:buFont typeface="Arial" panose="020B0604020202020204" pitchFamily="34" charset="0"/>
              <a:buChar char="•"/>
            </a:pPr>
            <a:r>
              <a:rPr lang="en-US" sz="1800" dirty="0">
                <a:solidFill>
                  <a:schemeClr val="tx2"/>
                </a:solidFill>
                <a:latin typeface="Trebuchet MS" panose="020B0603020202020204" pitchFamily="34" charset="0"/>
                <a:ea typeface="Times New Roman" panose="02020603050405020304" pitchFamily="18" charset="0"/>
              </a:rPr>
              <a:t>An exceptionally costly program means an individual program for an individual child that is at least two to three times more than the average cost for providing special education and related services in a school division.  </a:t>
            </a:r>
          </a:p>
          <a:p>
            <a:endParaRPr lang="en-US" dirty="0"/>
          </a:p>
        </p:txBody>
      </p:sp>
      <p:sp>
        <p:nvSpPr>
          <p:cNvPr id="6" name="Text Placeholder 2">
            <a:extLst>
              <a:ext uri="{FF2B5EF4-FFF2-40B4-BE49-F238E27FC236}">
                <a16:creationId xmlns:a16="http://schemas.microsoft.com/office/drawing/2014/main" id="{97B8C4EB-1691-4C9D-AF23-13FA06500873}"/>
              </a:ext>
            </a:extLst>
          </p:cNvPr>
          <p:cNvSpPr txBox="1">
            <a:spLocks/>
          </p:cNvSpPr>
          <p:nvPr/>
        </p:nvSpPr>
        <p:spPr>
          <a:xfrm>
            <a:off x="428393" y="4133850"/>
            <a:ext cx="7886700" cy="480645"/>
          </a:xfrm>
          <a:prstGeom prst="rect">
            <a:avLst/>
          </a:prstGeom>
        </p:spPr>
        <p:txBody>
          <a:bodyPr/>
          <a:lstStyle>
            <a:lvl1pPr marL="0" indent="0" algn="l" defTabSz="914400" rtl="0" eaLnBrk="1" latinLnBrk="0" hangingPunct="1">
              <a:spcBef>
                <a:spcPts val="2000"/>
              </a:spcBef>
              <a:buClr>
                <a:schemeClr val="accent1"/>
              </a:buClr>
              <a:buFont typeface="Arial"/>
              <a:buNone/>
              <a:defRPr sz="2000" kern="1200">
                <a:solidFill>
                  <a:schemeClr val="tx1">
                    <a:lumMod val="65000"/>
                    <a:lumOff val="35000"/>
                  </a:schemeClr>
                </a:solidFill>
                <a:latin typeface="+mn-lt"/>
                <a:ea typeface="+mn-ea"/>
                <a:cs typeface="+mn-cs"/>
              </a:defRPr>
            </a:lvl1pPr>
            <a:lvl2pPr marL="457200" indent="0" algn="l" defTabSz="914400" rtl="0" eaLnBrk="1" latinLnBrk="0" hangingPunct="1">
              <a:spcBef>
                <a:spcPts val="600"/>
              </a:spcBef>
              <a:buClr>
                <a:schemeClr val="accent1">
                  <a:lumMod val="50000"/>
                </a:schemeClr>
              </a:buClr>
              <a:buFont typeface="Wingdings 2" pitchFamily="18"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Font typeface="Wingdings 2" pitchFamily="18"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50000"/>
                </a:schemeClr>
              </a:buClr>
              <a:buFont typeface="Courier New"/>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Font typeface="Wingdings 2" pitchFamily="18"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9pPr>
          </a:lstStyle>
          <a:p>
            <a:pPr>
              <a:spcBef>
                <a:spcPts val="0"/>
              </a:spcBef>
            </a:pPr>
            <a:r>
              <a:rPr lang="en-US" sz="1050" i="1" dirty="0">
                <a:solidFill>
                  <a:schemeClr val="tx2"/>
                </a:solidFill>
                <a:latin typeface="Trebuchet MS" panose="020B0603020202020204" pitchFamily="34" charset="0"/>
              </a:rPr>
              <a:t>Reference:  Virginia Department of Education, IDEA Maintenance of Effort Guidance Document, page 5-6                                     </a:t>
            </a:r>
          </a:p>
          <a:p>
            <a:endParaRPr lang="en-US" sz="1500" dirty="0"/>
          </a:p>
        </p:txBody>
      </p:sp>
    </p:spTree>
    <p:extLst>
      <p:ext uri="{BB962C8B-B14F-4D97-AF65-F5344CB8AC3E}">
        <p14:creationId xmlns:p14="http://schemas.microsoft.com/office/powerpoint/2010/main" val="4007970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8F63A3B-78C7-47BE-AE5E-E10140E04643}" type="slidenum">
              <a:rPr lang="en-US" smtClean="0"/>
              <a:t>77</a:t>
            </a:fld>
            <a:endParaRPr lang="en-US" dirty="0"/>
          </a:p>
        </p:txBody>
      </p:sp>
      <p:graphicFrame>
        <p:nvGraphicFramePr>
          <p:cNvPr id="7" name="Content Placeholder 6" descr="Simplistic Example of Cost Program Services"/>
          <p:cNvGraphicFramePr>
            <a:graphicFrameLocks noGrp="1"/>
          </p:cNvGraphicFramePr>
          <p:nvPr>
            <p:ph idx="1"/>
            <p:extLst>
              <p:ext uri="{D42A27DB-BD31-4B8C-83A1-F6EECF244321}">
                <p14:modId xmlns:p14="http://schemas.microsoft.com/office/powerpoint/2010/main" val="734539573"/>
              </p:ext>
            </p:extLst>
          </p:nvPr>
        </p:nvGraphicFramePr>
        <p:xfrm>
          <a:off x="609600" y="1352550"/>
          <a:ext cx="8191502" cy="2705100"/>
        </p:xfrm>
        <a:graphic>
          <a:graphicData uri="http://schemas.openxmlformats.org/drawingml/2006/table">
            <a:tbl>
              <a:tblPr firstRow="1" bandRow="1">
                <a:effectLst>
                  <a:outerShdw blurRad="50800" dist="444500" dir="8520000" rotWithShape="0">
                    <a:prstClr val="black">
                      <a:alpha val="40000"/>
                    </a:prstClr>
                  </a:outerShdw>
                </a:effectLst>
                <a:tableStyleId>{5C22544A-7EE6-4342-B048-85BDC9FD1C3A}</a:tableStyleId>
              </a:tblPr>
              <a:tblGrid>
                <a:gridCol w="2888790">
                  <a:extLst>
                    <a:ext uri="{9D8B030D-6E8A-4147-A177-3AD203B41FA5}">
                      <a16:colId xmlns:a16="http://schemas.microsoft.com/office/drawing/2014/main" val="20000"/>
                    </a:ext>
                  </a:extLst>
                </a:gridCol>
                <a:gridCol w="2479875">
                  <a:extLst>
                    <a:ext uri="{9D8B030D-6E8A-4147-A177-3AD203B41FA5}">
                      <a16:colId xmlns:a16="http://schemas.microsoft.com/office/drawing/2014/main" val="20001"/>
                    </a:ext>
                  </a:extLst>
                </a:gridCol>
                <a:gridCol w="2822837">
                  <a:extLst>
                    <a:ext uri="{9D8B030D-6E8A-4147-A177-3AD203B41FA5}">
                      <a16:colId xmlns:a16="http://schemas.microsoft.com/office/drawing/2014/main" val="20002"/>
                    </a:ext>
                  </a:extLst>
                </a:gridCol>
              </a:tblGrid>
              <a:tr h="818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Trebuchet MS" panose="020B0603020202020204" pitchFamily="34" charset="0"/>
                        </a:rPr>
                        <a:t>2019-20</a:t>
                      </a:r>
                    </a:p>
                    <a:p>
                      <a:endParaRPr lang="en-US" sz="1500" dirty="0">
                        <a:solidFill>
                          <a:schemeClr val="tx1"/>
                        </a:solidFill>
                        <a:latin typeface="Trebuchet MS" panose="020B0603020202020204" pitchFamily="34"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500" dirty="0" smtClean="0">
                          <a:solidFill>
                            <a:schemeClr val="tx1"/>
                          </a:solidFill>
                          <a:latin typeface="Trebuchet MS" panose="020B0603020202020204" pitchFamily="34" charset="0"/>
                        </a:rPr>
                        <a:t>2020-21</a:t>
                      </a:r>
                      <a:endParaRPr lang="en-US" sz="1500" dirty="0">
                        <a:solidFill>
                          <a:schemeClr val="tx1"/>
                        </a:solidFill>
                        <a:latin typeface="Trebuchet MS" panose="020B0603020202020204" pitchFamily="34"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500" dirty="0" smtClean="0">
                          <a:solidFill>
                            <a:schemeClr val="tx1"/>
                          </a:solidFill>
                          <a:latin typeface="Trebuchet MS" panose="020B0603020202020204" pitchFamily="34" charset="0"/>
                        </a:rPr>
                        <a:t>Amount of Exception for Decreased</a:t>
                      </a:r>
                      <a:r>
                        <a:rPr lang="en-US" sz="1500" baseline="0" dirty="0" smtClean="0">
                          <a:solidFill>
                            <a:schemeClr val="tx1"/>
                          </a:solidFill>
                          <a:latin typeface="Trebuchet MS" panose="020B0603020202020204" pitchFamily="34" charset="0"/>
                        </a:rPr>
                        <a:t> Spending in FY 2020</a:t>
                      </a:r>
                      <a:endParaRPr lang="en-US" sz="1500" dirty="0">
                        <a:solidFill>
                          <a:schemeClr val="tx1"/>
                        </a:solidFill>
                        <a:latin typeface="Trebuchet MS" panose="020B0603020202020204" pitchFamily="34"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887043">
                <a:tc>
                  <a:txBody>
                    <a:bodyPr/>
                    <a:lstStyle/>
                    <a:p>
                      <a:r>
                        <a:rPr lang="en-US" sz="1500" dirty="0" smtClean="0">
                          <a:latin typeface="Trebuchet MS" panose="020B0603020202020204" pitchFamily="34" charset="0"/>
                        </a:rPr>
                        <a:t>Student</a:t>
                      </a:r>
                      <a:r>
                        <a:rPr lang="en-US" sz="1500" baseline="0" dirty="0" smtClean="0">
                          <a:latin typeface="Trebuchet MS" panose="020B0603020202020204" pitchFamily="34" charset="0"/>
                        </a:rPr>
                        <a:t> receives special services that include a one-to-one contracted interpreter that cost $50,000.00, paid for with local/state special education funds.</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smtClean="0">
                          <a:latin typeface="Trebuchet MS" panose="020B0603020202020204" pitchFamily="34" charset="0"/>
                        </a:rPr>
                        <a:t>Student left school and moved across the country. The educational interpreter is no longer need.  </a:t>
                      </a:r>
                      <a:endParaRPr lang="en-US" sz="1500" dirty="0">
                        <a:latin typeface="Trebuchet MS" panose="020B0603020202020204" pitchFamily="34"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500" dirty="0" smtClean="0">
                          <a:latin typeface="Trebuchet MS" panose="020B0603020202020204" pitchFamily="34" charset="0"/>
                        </a:rPr>
                        <a:t>$50,000.00</a:t>
                      </a:r>
                      <a:endParaRPr lang="en-US" sz="1500" dirty="0">
                        <a:latin typeface="Trebuchet MS" panose="020B0603020202020204" pitchFamily="34"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0" y="8616"/>
            <a:ext cx="9144000" cy="1077218"/>
          </a:xfrm>
          <a:prstGeom prst="rect">
            <a:avLst/>
          </a:prstGeom>
          <a:solidFill>
            <a:schemeClr val="tx1"/>
          </a:solidFill>
        </p:spPr>
        <p:txBody>
          <a:bodyPr wrap="square">
            <a:spAutoFit/>
          </a:bodyPr>
          <a:lstStyle/>
          <a:p>
            <a:pPr algn="ctr"/>
            <a:r>
              <a:rPr lang="en-US" sz="3200" b="1" dirty="0">
                <a:solidFill>
                  <a:srgbClr val="D50032"/>
                </a:solidFill>
                <a:latin typeface="Trebuchet MS" panose="020B0603020202020204" pitchFamily="34" charset="0"/>
              </a:rPr>
              <a:t>Simplistic Example of </a:t>
            </a:r>
          </a:p>
          <a:p>
            <a:pPr algn="ctr"/>
            <a:r>
              <a:rPr lang="en-US" sz="3200" b="1" dirty="0">
                <a:solidFill>
                  <a:srgbClr val="D50032"/>
                </a:solidFill>
                <a:latin typeface="Trebuchet MS" panose="020B0603020202020204" pitchFamily="34" charset="0"/>
              </a:rPr>
              <a:t>Costly Program Services</a:t>
            </a:r>
          </a:p>
        </p:txBody>
      </p:sp>
    </p:spTree>
    <p:extLst>
      <p:ext uri="{BB962C8B-B14F-4D97-AF65-F5344CB8AC3E}">
        <p14:creationId xmlns:p14="http://schemas.microsoft.com/office/powerpoint/2010/main" val="2482653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1"/>
            <a:ext cx="9144000" cy="542747"/>
          </a:xfrm>
        </p:spPr>
        <p:txBody>
          <a:bodyPr>
            <a:normAutofit/>
          </a:bodyPr>
          <a:lstStyle/>
          <a:p>
            <a:r>
              <a:rPr lang="en-US" sz="3200" b="1" dirty="0">
                <a:solidFill>
                  <a:srgbClr val="FF0000"/>
                </a:solidFill>
                <a:latin typeface="Trebuchet MS" panose="020B0603020202020204" pitchFamily="34" charset="0"/>
              </a:rPr>
              <a:t>Costly Students</a:t>
            </a:r>
          </a:p>
        </p:txBody>
      </p:sp>
      <p:sp>
        <p:nvSpPr>
          <p:cNvPr id="7" name="Content Placeholder 2">
            <a:extLst>
              <a:ext uri="{FF2B5EF4-FFF2-40B4-BE49-F238E27FC236}">
                <a16:creationId xmlns:a16="http://schemas.microsoft.com/office/drawing/2014/main" id="{25D67385-646E-254D-8D7D-D6F0F3F51249}"/>
              </a:ext>
            </a:extLst>
          </p:cNvPr>
          <p:cNvSpPr txBox="1">
            <a:spLocks/>
          </p:cNvSpPr>
          <p:nvPr/>
        </p:nvSpPr>
        <p:spPr>
          <a:xfrm>
            <a:off x="1221828" y="835258"/>
            <a:ext cx="6700345" cy="3586970"/>
          </a:xfrm>
        </p:spPr>
        <p:txBody>
          <a:bodyPr>
            <a:normAutofit/>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a:buClrTx/>
            </a:pPr>
            <a:endParaRPr lang="en-US" sz="1800" dirty="0">
              <a:solidFill>
                <a:schemeClr val="tx1"/>
              </a:solidFill>
              <a:latin typeface="Georgia" panose="02040502050405020303" pitchFamily="18" charset="0"/>
            </a:endParaRPr>
          </a:p>
        </p:txBody>
      </p:sp>
      <p:sp>
        <p:nvSpPr>
          <p:cNvPr id="3" name="Rectangle 2"/>
          <p:cNvSpPr/>
          <p:nvPr/>
        </p:nvSpPr>
        <p:spPr>
          <a:xfrm>
            <a:off x="419100" y="548815"/>
            <a:ext cx="8496300" cy="784830"/>
          </a:xfrm>
          <a:prstGeom prst="rect">
            <a:avLst/>
          </a:prstGeom>
        </p:spPr>
        <p:txBody>
          <a:bodyPr wrap="square">
            <a:spAutoFit/>
          </a:bodyPr>
          <a:lstStyle/>
          <a:p>
            <a:r>
              <a:rPr lang="en-US" sz="1500" i="1" dirty="0">
                <a:solidFill>
                  <a:schemeClr val="tx2"/>
                </a:solidFill>
                <a:latin typeface="Trebuchet MS" panose="020B0603020202020204" pitchFamily="34" charset="0"/>
                <a:ea typeface="Times New Roman" panose="02020603050405020304" pitchFamily="18" charset="0"/>
              </a:rPr>
              <a:t>Any possible exception generated by this section will be considered on an individual, case by case basis, using the information submitted through the IDEAMOE application, and reviewed by VDOE prior to approval</a:t>
            </a:r>
            <a:r>
              <a:rPr lang="en-US" sz="1500" dirty="0">
                <a:solidFill>
                  <a:schemeClr val="tx2"/>
                </a:solidFill>
                <a:latin typeface="Trebuchet MS" panose="020B0603020202020204" pitchFamily="34" charset="0"/>
                <a:ea typeface="Times New Roman" panose="02020603050405020304" pitchFamily="18" charset="0"/>
              </a:rPr>
              <a:t>.</a:t>
            </a:r>
            <a:endParaRPr lang="en-US" sz="1500" dirty="0">
              <a:solidFill>
                <a:schemeClr val="tx2"/>
              </a:solidFill>
              <a:latin typeface="Trebuchet MS" panose="020B0603020202020204" pitchFamily="34" charset="0"/>
            </a:endParaRPr>
          </a:p>
        </p:txBody>
      </p:sp>
      <p:sp>
        <p:nvSpPr>
          <p:cNvPr id="8" name="TextBox 7">
            <a:extLst>
              <a:ext uri="{FF2B5EF4-FFF2-40B4-BE49-F238E27FC236}">
                <a16:creationId xmlns:a16="http://schemas.microsoft.com/office/drawing/2014/main" id="{38C813A8-5CB1-480D-B6D2-949474A99527}"/>
              </a:ext>
            </a:extLst>
          </p:cNvPr>
          <p:cNvSpPr txBox="1"/>
          <p:nvPr/>
        </p:nvSpPr>
        <p:spPr>
          <a:xfrm>
            <a:off x="495300" y="4000214"/>
            <a:ext cx="8115300" cy="461665"/>
          </a:xfrm>
          <a:prstGeom prst="rect">
            <a:avLst/>
          </a:prstGeom>
          <a:noFill/>
        </p:spPr>
        <p:txBody>
          <a:bodyPr wrap="square">
            <a:spAutoFit/>
          </a:bodyPr>
          <a:lstStyle/>
          <a:p>
            <a:r>
              <a:rPr lang="en-US" sz="1200" i="1" dirty="0">
                <a:latin typeface="Trebuchet MS" panose="020B0603020202020204" pitchFamily="34" charset="0"/>
              </a:rPr>
              <a:t>Reference:  Virginia Department of Education, IDEA Maintenance  of Effort Application User’s Manual, page 26, Figure 23</a:t>
            </a:r>
          </a:p>
        </p:txBody>
      </p:sp>
      <p:pic>
        <p:nvPicPr>
          <p:cNvPr id="4" name="Picture 3"/>
          <p:cNvPicPr>
            <a:picLocks noChangeAspect="1"/>
          </p:cNvPicPr>
          <p:nvPr/>
        </p:nvPicPr>
        <p:blipFill>
          <a:blip r:embed="rId3"/>
          <a:stretch>
            <a:fillRect/>
          </a:stretch>
        </p:blipFill>
        <p:spPr>
          <a:xfrm>
            <a:off x="514350" y="1333645"/>
            <a:ext cx="7962900" cy="2533505"/>
          </a:xfrm>
          <a:prstGeom prst="rect">
            <a:avLst/>
          </a:prstGeom>
        </p:spPr>
      </p:pic>
    </p:spTree>
    <p:extLst>
      <p:ext uri="{BB962C8B-B14F-4D97-AF65-F5344CB8AC3E}">
        <p14:creationId xmlns:p14="http://schemas.microsoft.com/office/powerpoint/2010/main" val="1557578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1"/>
            <a:ext cx="9144000" cy="621506"/>
          </a:xfrm>
        </p:spPr>
        <p:txBody>
          <a:bodyPr>
            <a:normAutofit/>
          </a:bodyPr>
          <a:lstStyle/>
          <a:p>
            <a:pPr algn="ctr"/>
            <a:r>
              <a:rPr lang="en-US" sz="3200" b="1" dirty="0">
                <a:solidFill>
                  <a:srgbClr val="FF0000"/>
                </a:solidFill>
                <a:latin typeface="Trebuchet MS" panose="020B0603020202020204" pitchFamily="34" charset="0"/>
              </a:rPr>
              <a:t>Decrease in Costly Expense</a:t>
            </a:r>
          </a:p>
        </p:txBody>
      </p:sp>
      <p:sp>
        <p:nvSpPr>
          <p:cNvPr id="7" name="Content Placeholder 2">
            <a:extLst>
              <a:ext uri="{FF2B5EF4-FFF2-40B4-BE49-F238E27FC236}">
                <a16:creationId xmlns:a16="http://schemas.microsoft.com/office/drawing/2014/main" id="{25D67385-646E-254D-8D7D-D6F0F3F51249}"/>
              </a:ext>
            </a:extLst>
          </p:cNvPr>
          <p:cNvSpPr txBox="1">
            <a:spLocks/>
          </p:cNvSpPr>
          <p:nvPr/>
        </p:nvSpPr>
        <p:spPr>
          <a:xfrm>
            <a:off x="1221828" y="835258"/>
            <a:ext cx="6700345" cy="3586970"/>
          </a:xfrm>
        </p:spPr>
        <p:txBody>
          <a:bodyPr>
            <a:normAutofit/>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a:buClrTx/>
            </a:pPr>
            <a:endParaRPr lang="en-US" sz="1800" dirty="0">
              <a:solidFill>
                <a:schemeClr val="tx1"/>
              </a:solidFill>
              <a:latin typeface="Georgia" panose="02040502050405020303" pitchFamily="18" charset="0"/>
            </a:endParaRPr>
          </a:p>
        </p:txBody>
      </p:sp>
      <p:sp>
        <p:nvSpPr>
          <p:cNvPr id="4" name="Rectangle 3"/>
          <p:cNvSpPr/>
          <p:nvPr/>
        </p:nvSpPr>
        <p:spPr>
          <a:xfrm>
            <a:off x="762000" y="1061318"/>
            <a:ext cx="8001000" cy="2215991"/>
          </a:xfrm>
          <a:prstGeom prst="rect">
            <a:avLst/>
          </a:prstGeom>
        </p:spPr>
        <p:txBody>
          <a:bodyPr wrap="square" anchor="ctr">
            <a:spAutoFit/>
          </a:bodyPr>
          <a:lstStyle/>
          <a:p>
            <a:r>
              <a:rPr lang="en-US" b="1" dirty="0">
                <a:solidFill>
                  <a:schemeClr val="tx2"/>
                </a:solidFill>
                <a:latin typeface="Trebuchet MS" panose="020B0603020202020204" pitchFamily="34" charset="0"/>
                <a:ea typeface="Times New Roman" panose="02020603050405020304" pitchFamily="18" charset="0"/>
              </a:rPr>
              <a:t>§300.204(d) </a:t>
            </a:r>
            <a:r>
              <a:rPr lang="en-US" i="1" dirty="0">
                <a:solidFill>
                  <a:schemeClr val="tx2"/>
                </a:solidFill>
                <a:latin typeface="Trebuchet MS" panose="020B0603020202020204" pitchFamily="34" charset="0"/>
                <a:ea typeface="Times New Roman" panose="02020603050405020304" pitchFamily="18" charset="0"/>
              </a:rPr>
              <a:t>“…The termination of costly expenditures for long-term purchases, such </a:t>
            </a:r>
            <a:r>
              <a:rPr lang="en-US" i="1" dirty="0" smtClean="0">
                <a:solidFill>
                  <a:schemeClr val="tx2"/>
                </a:solidFill>
                <a:latin typeface="Trebuchet MS" panose="020B0603020202020204" pitchFamily="34" charset="0"/>
                <a:ea typeface="Times New Roman" panose="02020603050405020304" pitchFamily="18" charset="0"/>
              </a:rPr>
              <a:t>as </a:t>
            </a:r>
            <a:r>
              <a:rPr lang="en-US" i="1" dirty="0">
                <a:solidFill>
                  <a:schemeClr val="tx2"/>
                </a:solidFill>
                <a:latin typeface="Trebuchet MS" panose="020B0603020202020204" pitchFamily="34" charset="0"/>
                <a:ea typeface="Times New Roman" panose="02020603050405020304" pitchFamily="18" charset="0"/>
              </a:rPr>
              <a:t>the acquisition of equipment or the construction of school facilities.”</a:t>
            </a:r>
          </a:p>
          <a:p>
            <a:endParaRPr lang="en-US" i="1" dirty="0">
              <a:solidFill>
                <a:schemeClr val="tx2"/>
              </a:solidFill>
              <a:latin typeface="Trebuchet MS" panose="020B0603020202020204" pitchFamily="34" charset="0"/>
              <a:ea typeface="Times New Roman" panose="02020603050405020304" pitchFamily="18" charset="0"/>
            </a:endParaRPr>
          </a:p>
          <a:p>
            <a:pPr algn="just"/>
            <a:endParaRPr lang="en-US" sz="1200" dirty="0">
              <a:solidFill>
                <a:schemeClr val="tx2"/>
              </a:solidFill>
              <a:latin typeface="Trebuchet MS" panose="020B0603020202020204" pitchFamily="34" charset="0"/>
              <a:ea typeface="Times New Roman" panose="02020603050405020304" pitchFamily="18" charset="0"/>
            </a:endParaRPr>
          </a:p>
          <a:p>
            <a:pPr algn="just"/>
            <a:r>
              <a:rPr lang="en-US" dirty="0">
                <a:solidFill>
                  <a:schemeClr val="tx2"/>
                </a:solidFill>
                <a:latin typeface="Trebuchet MS" panose="020B0603020202020204" pitchFamily="34" charset="0"/>
                <a:ea typeface="Times New Roman" panose="02020603050405020304" pitchFamily="18" charset="0"/>
              </a:rPr>
              <a:t>Allowable exceptions under this section may include costs for construction projects that have ended or for equipment previously purchased for which there is no need for an additional purchase.  </a:t>
            </a:r>
          </a:p>
        </p:txBody>
      </p:sp>
      <p:sp>
        <p:nvSpPr>
          <p:cNvPr id="8" name="Text Placeholder 2">
            <a:extLst>
              <a:ext uri="{FF2B5EF4-FFF2-40B4-BE49-F238E27FC236}">
                <a16:creationId xmlns:a16="http://schemas.microsoft.com/office/drawing/2014/main" id="{BE5651E0-5D36-4E7B-A473-27113C040EC2}"/>
              </a:ext>
            </a:extLst>
          </p:cNvPr>
          <p:cNvSpPr txBox="1">
            <a:spLocks/>
          </p:cNvSpPr>
          <p:nvPr/>
        </p:nvSpPr>
        <p:spPr>
          <a:xfrm>
            <a:off x="342899" y="4010162"/>
            <a:ext cx="7579273" cy="387692"/>
          </a:xfrm>
          <a:prstGeom prst="rect">
            <a:avLst/>
          </a:prstGeom>
        </p:spPr>
        <p:txBody>
          <a:bodyPr/>
          <a:lstStyle>
            <a:lvl1pPr marL="0" indent="0" algn="l" defTabSz="914400" rtl="0" eaLnBrk="1" latinLnBrk="0" hangingPunct="1">
              <a:spcBef>
                <a:spcPts val="2000"/>
              </a:spcBef>
              <a:buClr>
                <a:schemeClr val="accent1"/>
              </a:buClr>
              <a:buFont typeface="Arial"/>
              <a:buNone/>
              <a:defRPr sz="2000" kern="1200">
                <a:solidFill>
                  <a:schemeClr val="tx1">
                    <a:lumMod val="65000"/>
                    <a:lumOff val="35000"/>
                  </a:schemeClr>
                </a:solidFill>
                <a:latin typeface="+mn-lt"/>
                <a:ea typeface="+mn-ea"/>
                <a:cs typeface="+mn-cs"/>
              </a:defRPr>
            </a:lvl1pPr>
            <a:lvl2pPr marL="457200" indent="0" algn="l" defTabSz="914400" rtl="0" eaLnBrk="1" latinLnBrk="0" hangingPunct="1">
              <a:spcBef>
                <a:spcPts val="600"/>
              </a:spcBef>
              <a:buClr>
                <a:schemeClr val="accent1">
                  <a:lumMod val="50000"/>
                </a:schemeClr>
              </a:buClr>
              <a:buFont typeface="Wingdings 2" pitchFamily="18"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Font typeface="Wingdings 2" pitchFamily="18"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50000"/>
                </a:schemeClr>
              </a:buClr>
              <a:buFont typeface="Courier New"/>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Font typeface="Wingdings 2" pitchFamily="18"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9pPr>
          </a:lstStyle>
          <a:p>
            <a:pPr>
              <a:spcBef>
                <a:spcPts val="0"/>
              </a:spcBef>
            </a:pPr>
            <a:r>
              <a:rPr lang="en-US" sz="1200" i="1" dirty="0">
                <a:solidFill>
                  <a:schemeClr val="tx2"/>
                </a:solidFill>
                <a:latin typeface="Trebuchet MS" panose="020B0603020202020204" pitchFamily="34" charset="0"/>
              </a:rPr>
              <a:t>Reference:  Virginia Department of Education, IDEA  Maintenance of Effort Guidance Document, page 6                                     </a:t>
            </a:r>
          </a:p>
          <a:p>
            <a:endParaRPr lang="en-US" sz="1500" dirty="0"/>
          </a:p>
        </p:txBody>
      </p:sp>
    </p:spTree>
    <p:extLst>
      <p:ext uri="{BB962C8B-B14F-4D97-AF65-F5344CB8AC3E}">
        <p14:creationId xmlns:p14="http://schemas.microsoft.com/office/powerpoint/2010/main" val="4116644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668458"/>
          </a:xfrm>
        </p:spPr>
        <p:txBody>
          <a:bodyPr>
            <a:noAutofit/>
          </a:bodyPr>
          <a:lstStyle/>
          <a:p>
            <a:pPr eaLnBrk="1" hangingPunct="1"/>
            <a:r>
              <a:rPr lang="en-US" altLang="en-US" sz="3200" b="1" dirty="0">
                <a:solidFill>
                  <a:srgbClr val="FF0000"/>
                </a:solidFill>
                <a:latin typeface="Trebuchet MS" panose="020B0603020202020204" pitchFamily="34" charset="0"/>
              </a:rPr>
              <a:t>State Budget Process</a:t>
            </a:r>
          </a:p>
        </p:txBody>
      </p:sp>
      <p:sp>
        <p:nvSpPr>
          <p:cNvPr id="15363" name="Content Placeholder 2"/>
          <p:cNvSpPr>
            <a:spLocks noGrp="1"/>
          </p:cNvSpPr>
          <p:nvPr>
            <p:ph idx="1"/>
          </p:nvPr>
        </p:nvSpPr>
        <p:spPr>
          <a:xfrm>
            <a:off x="419100" y="920157"/>
            <a:ext cx="8382000" cy="3635417"/>
          </a:xfrm>
        </p:spPr>
        <p:txBody>
          <a:bodyPr>
            <a:normAutofit fontScale="92500" lnSpcReduction="20000"/>
          </a:bodyPr>
          <a:lstStyle/>
          <a:p>
            <a:pPr marL="511175" indent="-511175">
              <a:buClrTx/>
              <a:buFont typeface="Wingdings" panose="05000000000000000000" pitchFamily="2" charset="2"/>
              <a:buChar char="ü"/>
              <a:tabLst>
                <a:tab pos="511175" algn="l"/>
              </a:tabLst>
            </a:pPr>
            <a:r>
              <a:rPr lang="en-US" altLang="en-US" sz="1800" dirty="0">
                <a:solidFill>
                  <a:schemeClr val="tx1"/>
                </a:solidFill>
                <a:latin typeface="Trebuchet MS" panose="020B0603020202020204" pitchFamily="34" charset="0"/>
              </a:rPr>
              <a:t>Virginia has a biennial budget cycle (i.e., two fiscal years)</a:t>
            </a:r>
          </a:p>
          <a:p>
            <a:pPr marL="511175" indent="-511175">
              <a:buClrTx/>
              <a:buFont typeface="Wingdings" panose="05000000000000000000" pitchFamily="2" charset="2"/>
              <a:buChar char="ü"/>
              <a:tabLst>
                <a:tab pos="511175" algn="l"/>
              </a:tabLst>
            </a:pPr>
            <a:r>
              <a:rPr lang="en-US" altLang="en-US" sz="1800" dirty="0">
                <a:solidFill>
                  <a:schemeClr val="tx1"/>
                </a:solidFill>
                <a:latin typeface="Trebuchet MS" panose="020B0603020202020204" pitchFamily="34" charset="0"/>
              </a:rPr>
              <a:t>Biennial budget is developed by the Governor and submitted to the General Assembly (GA) in December of odd years</a:t>
            </a:r>
          </a:p>
          <a:p>
            <a:pPr marL="511175" indent="-511175">
              <a:buClrTx/>
              <a:buFont typeface="Wingdings" panose="05000000000000000000" pitchFamily="2" charset="2"/>
              <a:buChar char="ü"/>
              <a:tabLst>
                <a:tab pos="511175" algn="l"/>
              </a:tabLst>
            </a:pPr>
            <a:r>
              <a:rPr lang="en-US" altLang="en-US" sz="1800" dirty="0">
                <a:solidFill>
                  <a:schemeClr val="tx1"/>
                </a:solidFill>
                <a:latin typeface="Trebuchet MS" panose="020B0603020202020204" pitchFamily="34" charset="0"/>
              </a:rPr>
              <a:t>Final Budget must be approved by the GA</a:t>
            </a:r>
          </a:p>
          <a:p>
            <a:pPr marL="511175" indent="-511175">
              <a:buClrTx/>
              <a:buFont typeface="Wingdings" panose="05000000000000000000" pitchFamily="2" charset="2"/>
              <a:buChar char="ü"/>
              <a:tabLst>
                <a:tab pos="511175" algn="l"/>
              </a:tabLst>
            </a:pPr>
            <a:r>
              <a:rPr lang="en-US" altLang="en-US" sz="1800" dirty="0">
                <a:solidFill>
                  <a:schemeClr val="tx1"/>
                </a:solidFill>
                <a:latin typeface="Trebuchet MS" panose="020B0603020202020204" pitchFamily="34" charset="0"/>
              </a:rPr>
              <a:t>Budget can be amended by the Governor and/or the GA </a:t>
            </a:r>
            <a:r>
              <a:rPr lang="en-US" altLang="en-US" sz="1800" dirty="0" smtClean="0">
                <a:solidFill>
                  <a:schemeClr val="tx1"/>
                </a:solidFill>
                <a:latin typeface="Trebuchet MS" panose="020B0603020202020204" pitchFamily="34" charset="0"/>
              </a:rPr>
              <a:t>during the subsequent </a:t>
            </a:r>
            <a:r>
              <a:rPr lang="en-US" altLang="en-US" sz="1800" dirty="0">
                <a:solidFill>
                  <a:schemeClr val="tx1"/>
                </a:solidFill>
                <a:latin typeface="Trebuchet MS" panose="020B0603020202020204" pitchFamily="34" charset="0"/>
              </a:rPr>
              <a:t>two years</a:t>
            </a:r>
          </a:p>
          <a:p>
            <a:pPr marL="511175" indent="-511175">
              <a:buClrTx/>
              <a:buFont typeface="Wingdings" panose="05000000000000000000" pitchFamily="2" charset="2"/>
              <a:buChar char="ü"/>
              <a:tabLst>
                <a:tab pos="511175" algn="l"/>
              </a:tabLst>
            </a:pPr>
            <a:r>
              <a:rPr lang="en-US" altLang="en-US" sz="1800" dirty="0">
                <a:solidFill>
                  <a:schemeClr val="tx1"/>
                </a:solidFill>
                <a:latin typeface="Trebuchet MS" panose="020B0603020202020204" pitchFamily="34" charset="0"/>
              </a:rPr>
              <a:t>The Standards of Quality (SOQ) funding model is updated </a:t>
            </a:r>
            <a:r>
              <a:rPr lang="en-US" altLang="en-US" sz="1800" dirty="0" smtClean="0">
                <a:solidFill>
                  <a:schemeClr val="tx1"/>
                </a:solidFill>
                <a:latin typeface="Trebuchet MS" panose="020B0603020202020204" pitchFamily="34" charset="0"/>
              </a:rPr>
              <a:t>during each </a:t>
            </a:r>
            <a:r>
              <a:rPr lang="en-US" altLang="en-US" sz="1800" dirty="0">
                <a:solidFill>
                  <a:schemeClr val="tx1"/>
                </a:solidFill>
                <a:latin typeface="Trebuchet MS" panose="020B0603020202020204" pitchFamily="34" charset="0"/>
              </a:rPr>
              <a:t>biennial budget in a process called </a:t>
            </a:r>
            <a:r>
              <a:rPr lang="en-US" altLang="en-US" sz="1800" dirty="0" smtClean="0">
                <a:solidFill>
                  <a:schemeClr val="tx1"/>
                </a:solidFill>
                <a:latin typeface="Trebuchet MS" panose="020B0603020202020204" pitchFamily="34" charset="0"/>
              </a:rPr>
              <a:t>“rebenchmarking"</a:t>
            </a:r>
            <a:endParaRPr lang="en-US" altLang="en-US" dirty="0" smtClean="0">
              <a:solidFill>
                <a:schemeClr val="tx1"/>
              </a:solidFill>
              <a:latin typeface="Trebuchet MS" panose="020B0603020202020204" pitchFamily="34" charset="0"/>
              <a:hlinkClick r:id="rId2"/>
            </a:endParaRPr>
          </a:p>
          <a:p>
            <a:pPr>
              <a:buClrTx/>
            </a:pPr>
            <a:endParaRPr lang="en-US" altLang="en-US" sz="400" dirty="0" smtClean="0">
              <a:solidFill>
                <a:schemeClr val="tx1"/>
              </a:solidFill>
              <a:latin typeface="Trebuchet MS" panose="020B0603020202020204" pitchFamily="34" charset="0"/>
              <a:hlinkClick r:id="rId2"/>
            </a:endParaRPr>
          </a:p>
          <a:p>
            <a:pPr marL="171450" indent="-171450">
              <a:buClrTx/>
              <a:buFont typeface="Wingdings" panose="05000000000000000000" pitchFamily="2" charset="2"/>
              <a:buChar char="ü"/>
            </a:pPr>
            <a:r>
              <a:rPr lang="en-US" altLang="en-US" sz="1000" dirty="0" smtClean="0">
                <a:solidFill>
                  <a:schemeClr val="tx1"/>
                </a:solidFill>
                <a:latin typeface="Trebuchet MS" panose="020B0603020202020204" pitchFamily="34" charset="0"/>
                <a:hlinkClick r:id="rId2"/>
              </a:rPr>
              <a:t>http</a:t>
            </a:r>
            <a:r>
              <a:rPr lang="en-US" altLang="en-US" dirty="0">
                <a:solidFill>
                  <a:schemeClr val="tx1"/>
                </a:solidFill>
                <a:latin typeface="Trebuchet MS" panose="020B0603020202020204" pitchFamily="34" charset="0"/>
                <a:hlinkClick r:id="rId2"/>
              </a:rPr>
              <a:t>://</a:t>
            </a:r>
            <a:r>
              <a:rPr lang="en-US" altLang="en-US" dirty="0" smtClean="0">
                <a:solidFill>
                  <a:schemeClr val="tx1"/>
                </a:solidFill>
                <a:latin typeface="Trebuchet MS" panose="020B0603020202020204" pitchFamily="34" charset="0"/>
                <a:hlinkClick r:id="rId2"/>
              </a:rPr>
              <a:t>doe.virginia.gov/school_finance/budget/calc_tools/2020-22/calc-2022-veto-apr20.xlsm</a:t>
            </a:r>
            <a:r>
              <a:rPr lang="en-US" altLang="en-US" dirty="0" smtClean="0">
                <a:solidFill>
                  <a:schemeClr val="tx1"/>
                </a:solidFill>
                <a:latin typeface="Trebuchet MS" panose="020B0603020202020204" pitchFamily="34" charset="0"/>
              </a:rPr>
              <a:t> </a:t>
            </a:r>
            <a:endParaRPr lang="en-US" altLang="en-US"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8618185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1B4F-3560-42C9-9353-083362CE3F9A}"/>
              </a:ext>
            </a:extLst>
          </p:cNvPr>
          <p:cNvSpPr>
            <a:spLocks noGrp="1"/>
          </p:cNvSpPr>
          <p:nvPr>
            <p:ph type="ctrTitle" idx="4294967295"/>
          </p:nvPr>
        </p:nvSpPr>
        <p:spPr>
          <a:xfrm>
            <a:off x="0" y="0"/>
            <a:ext cx="9144000" cy="721519"/>
          </a:xfrm>
        </p:spPr>
        <p:txBody>
          <a:bodyPr>
            <a:normAutofit/>
          </a:bodyPr>
          <a:lstStyle/>
          <a:p>
            <a:pPr algn="ctr"/>
            <a:r>
              <a:rPr lang="en-US" sz="3200" b="1" dirty="0">
                <a:solidFill>
                  <a:srgbClr val="FF0000"/>
                </a:solidFill>
                <a:latin typeface="Trebuchet MS" panose="020B0603020202020204" pitchFamily="34" charset="0"/>
              </a:rPr>
              <a:t>Decrease in Costly Expense</a:t>
            </a:r>
            <a:endParaRPr lang="en-US" sz="3200" dirty="0">
              <a:solidFill>
                <a:srgbClr val="FF0000"/>
              </a:solidFill>
              <a:latin typeface="Trebuchet MS" panose="020B0603020202020204" pitchFamily="34" charset="0"/>
            </a:endParaRPr>
          </a:p>
        </p:txBody>
      </p:sp>
      <p:sp>
        <p:nvSpPr>
          <p:cNvPr id="4" name="Content Placeholder 3">
            <a:extLst>
              <a:ext uri="{FF2B5EF4-FFF2-40B4-BE49-F238E27FC236}">
                <a16:creationId xmlns:a16="http://schemas.microsoft.com/office/drawing/2014/main" id="{A16ABB84-0754-49C6-9DBE-FB35A54F3960}"/>
              </a:ext>
            </a:extLst>
          </p:cNvPr>
          <p:cNvSpPr>
            <a:spLocks noGrp="1"/>
          </p:cNvSpPr>
          <p:nvPr>
            <p:ph sz="half" idx="4294967295"/>
          </p:nvPr>
        </p:nvSpPr>
        <p:spPr>
          <a:xfrm>
            <a:off x="533400" y="911829"/>
            <a:ext cx="8229600" cy="2764060"/>
          </a:xfrm>
          <a:prstGeom prst="rect">
            <a:avLst/>
          </a:prstGeom>
        </p:spPr>
        <p:txBody>
          <a:bodyPr/>
          <a:lstStyle/>
          <a:p>
            <a:pPr marL="214313" indent="-214313">
              <a:spcBef>
                <a:spcPts val="0"/>
              </a:spcBef>
              <a:buClrTx/>
              <a:buFont typeface="Arial" panose="020B0604020202020204" pitchFamily="34" charset="0"/>
              <a:buChar char="•"/>
            </a:pPr>
            <a:r>
              <a:rPr lang="en-US" sz="2100" dirty="0">
                <a:solidFill>
                  <a:schemeClr val="tx1"/>
                </a:solidFill>
                <a:latin typeface="Trebuchet MS" panose="020B0603020202020204" pitchFamily="34" charset="0"/>
                <a:ea typeface="Times New Roman" panose="02020603050405020304" pitchFamily="18" charset="0"/>
              </a:rPr>
              <a:t>Construction costs related to special education would generally be prorated based on the percentage of special education related costs as a percentage of the cost of the project. </a:t>
            </a:r>
          </a:p>
          <a:p>
            <a:pPr>
              <a:spcBef>
                <a:spcPts val="0"/>
              </a:spcBef>
              <a:buClrTx/>
            </a:pPr>
            <a:r>
              <a:rPr lang="en-US" sz="2100" dirty="0">
                <a:solidFill>
                  <a:schemeClr val="tx1"/>
                </a:solidFill>
                <a:latin typeface="Trebuchet MS" panose="020B0603020202020204" pitchFamily="34" charset="0"/>
                <a:ea typeface="Times New Roman" panose="02020603050405020304" pitchFamily="18" charset="0"/>
              </a:rPr>
              <a:t> </a:t>
            </a:r>
          </a:p>
          <a:p>
            <a:pPr marL="214313" indent="-214313">
              <a:spcBef>
                <a:spcPts val="0"/>
              </a:spcBef>
              <a:buClrTx/>
              <a:buFont typeface="Arial" panose="020B0604020202020204" pitchFamily="34" charset="0"/>
              <a:buChar char="•"/>
            </a:pPr>
            <a:r>
              <a:rPr lang="en-US" sz="2100" i="1" dirty="0">
                <a:solidFill>
                  <a:schemeClr val="tx1"/>
                </a:solidFill>
                <a:latin typeface="Trebuchet MS" panose="020B0603020202020204" pitchFamily="34" charset="0"/>
                <a:ea typeface="Times New Roman" panose="02020603050405020304" pitchFamily="18" charset="0"/>
              </a:rPr>
              <a:t>These possible exceptions would be considered on an individual, case-by-case basis.</a:t>
            </a:r>
            <a:endParaRPr lang="en-US" dirty="0">
              <a:solidFill>
                <a:schemeClr val="tx1"/>
              </a:solidFill>
              <a:latin typeface="Trebuchet MS" panose="020B0603020202020204" pitchFamily="34" charset="0"/>
            </a:endParaRPr>
          </a:p>
        </p:txBody>
      </p:sp>
      <p:sp>
        <p:nvSpPr>
          <p:cNvPr id="6" name="Text Placeholder 2">
            <a:extLst>
              <a:ext uri="{FF2B5EF4-FFF2-40B4-BE49-F238E27FC236}">
                <a16:creationId xmlns:a16="http://schemas.microsoft.com/office/drawing/2014/main" id="{51DB7C66-B76A-4804-AAAD-41931D4EEC60}"/>
              </a:ext>
            </a:extLst>
          </p:cNvPr>
          <p:cNvSpPr txBox="1">
            <a:spLocks/>
          </p:cNvSpPr>
          <p:nvPr/>
        </p:nvSpPr>
        <p:spPr>
          <a:xfrm>
            <a:off x="381000" y="3892189"/>
            <a:ext cx="6241952" cy="480645"/>
          </a:xfrm>
          <a:prstGeom prst="rect">
            <a:avLst/>
          </a:prstGeom>
        </p:spPr>
        <p:txBody>
          <a:bodyPr/>
          <a:lstStyle>
            <a:lvl1pPr marL="0" indent="0" algn="l" defTabSz="914400" rtl="0" eaLnBrk="1" latinLnBrk="0" hangingPunct="1">
              <a:spcBef>
                <a:spcPts val="2000"/>
              </a:spcBef>
              <a:buClr>
                <a:schemeClr val="accent1"/>
              </a:buClr>
              <a:buFont typeface="Arial"/>
              <a:buNone/>
              <a:defRPr sz="2000" kern="1200">
                <a:solidFill>
                  <a:schemeClr val="tx1">
                    <a:lumMod val="65000"/>
                    <a:lumOff val="35000"/>
                  </a:schemeClr>
                </a:solidFill>
                <a:latin typeface="+mn-lt"/>
                <a:ea typeface="+mn-ea"/>
                <a:cs typeface="+mn-cs"/>
              </a:defRPr>
            </a:lvl1pPr>
            <a:lvl2pPr marL="457200" indent="0" algn="l" defTabSz="914400" rtl="0" eaLnBrk="1" latinLnBrk="0" hangingPunct="1">
              <a:spcBef>
                <a:spcPts val="600"/>
              </a:spcBef>
              <a:buClr>
                <a:schemeClr val="accent1">
                  <a:lumMod val="50000"/>
                </a:schemeClr>
              </a:buClr>
              <a:buFont typeface="Wingdings 2" pitchFamily="18"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Font typeface="Wingdings 2" pitchFamily="18"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50000"/>
                </a:schemeClr>
              </a:buClr>
              <a:buFont typeface="Courier New"/>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Font typeface="Wingdings 2" pitchFamily="18"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9pPr>
          </a:lstStyle>
          <a:p>
            <a:pPr>
              <a:spcBef>
                <a:spcPts val="0"/>
              </a:spcBef>
            </a:pPr>
            <a:r>
              <a:rPr lang="en-US" sz="1200" i="1" dirty="0">
                <a:solidFill>
                  <a:schemeClr val="tx1"/>
                </a:solidFill>
                <a:latin typeface="Trebuchet MS" panose="020B0603020202020204" pitchFamily="34" charset="0"/>
              </a:rPr>
              <a:t>Reference:  Virginia Department of Education, IDEA Maintenance of Effort Guidance Document, page 6                                     </a:t>
            </a:r>
          </a:p>
          <a:p>
            <a:endParaRPr lang="en-US" sz="1500" dirty="0"/>
          </a:p>
        </p:txBody>
      </p:sp>
    </p:spTree>
    <p:extLst>
      <p:ext uri="{BB962C8B-B14F-4D97-AF65-F5344CB8AC3E}">
        <p14:creationId xmlns:p14="http://schemas.microsoft.com/office/powerpoint/2010/main" val="2773413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7A18F74-4C7D-461F-B29A-5A2043544E24}"/>
              </a:ext>
            </a:extLst>
          </p:cNvPr>
          <p:cNvSpPr>
            <a:spLocks noGrp="1"/>
          </p:cNvSpPr>
          <p:nvPr>
            <p:ph type="sldNum" sz="quarter" idx="4294967295"/>
          </p:nvPr>
        </p:nvSpPr>
        <p:spPr/>
        <p:txBody>
          <a:bodyPr/>
          <a:lstStyle/>
          <a:p>
            <a:fld id="{DA930A31-9CE2-E544-B5A4-9B97C83516F7}" type="slidenum">
              <a:rPr lang="en-US" smtClean="0"/>
              <a:pPr/>
              <a:t>81</a:t>
            </a:fld>
            <a:endParaRPr lang="en-US" dirty="0"/>
          </a:p>
        </p:txBody>
      </p:sp>
      <p:sp>
        <p:nvSpPr>
          <p:cNvPr id="2" name="Title 1">
            <a:extLst>
              <a:ext uri="{FF2B5EF4-FFF2-40B4-BE49-F238E27FC236}">
                <a16:creationId xmlns:a16="http://schemas.microsoft.com/office/drawing/2014/main" id="{B1A5DBB0-B202-224B-A727-B8937D1324F5}"/>
              </a:ext>
            </a:extLst>
          </p:cNvPr>
          <p:cNvSpPr>
            <a:spLocks noGrp="1"/>
          </p:cNvSpPr>
          <p:nvPr>
            <p:ph type="ctrTitle" idx="4294967295"/>
          </p:nvPr>
        </p:nvSpPr>
        <p:spPr>
          <a:xfrm>
            <a:off x="13938" y="-30472"/>
            <a:ext cx="9130061" cy="778669"/>
          </a:xfrm>
        </p:spPr>
        <p:txBody>
          <a:bodyPr>
            <a:normAutofit/>
          </a:bodyPr>
          <a:lstStyle/>
          <a:p>
            <a:r>
              <a:rPr lang="en-US" sz="3200" b="1" dirty="0">
                <a:solidFill>
                  <a:srgbClr val="FF0000"/>
                </a:solidFill>
                <a:latin typeface="Trebuchet MS" panose="020B0603020202020204" pitchFamily="34" charset="0"/>
              </a:rPr>
              <a:t>Exception – Construction Example</a:t>
            </a:r>
          </a:p>
        </p:txBody>
      </p:sp>
      <p:sp>
        <p:nvSpPr>
          <p:cNvPr id="3" name="Content Placeholder 2">
            <a:extLst>
              <a:ext uri="{FF2B5EF4-FFF2-40B4-BE49-F238E27FC236}">
                <a16:creationId xmlns:a16="http://schemas.microsoft.com/office/drawing/2014/main" id="{C2D411EE-BB6B-954F-B4DB-551B085D0F7F}"/>
              </a:ext>
            </a:extLst>
          </p:cNvPr>
          <p:cNvSpPr>
            <a:spLocks noGrp="1"/>
          </p:cNvSpPr>
          <p:nvPr>
            <p:ph sz="half" idx="4294967295"/>
          </p:nvPr>
        </p:nvSpPr>
        <p:spPr>
          <a:xfrm>
            <a:off x="533400" y="1036872"/>
            <a:ext cx="8305800" cy="3352800"/>
          </a:xfrm>
          <a:prstGeom prst="rect">
            <a:avLst/>
          </a:prstGeom>
        </p:spPr>
        <p:txBody>
          <a:bodyPr>
            <a:noAutofit/>
          </a:bodyPr>
          <a:lstStyle/>
          <a:p>
            <a:pPr>
              <a:lnSpc>
                <a:spcPct val="95000"/>
              </a:lnSpc>
            </a:pPr>
            <a:r>
              <a:rPr lang="en-US" sz="2100" dirty="0">
                <a:solidFill>
                  <a:schemeClr val="tx1"/>
                </a:solidFill>
                <a:latin typeface="Trebuchet MS" panose="020B0603020202020204" pitchFamily="34" charset="0"/>
              </a:rPr>
              <a:t>The school division expends funds for a two-year construction contract to retrofit and renovate a building for special education purposes.</a:t>
            </a:r>
          </a:p>
          <a:p>
            <a:pPr>
              <a:lnSpc>
                <a:spcPct val="95000"/>
              </a:lnSpc>
              <a:spcBef>
                <a:spcPts val="0"/>
              </a:spcBef>
            </a:pPr>
            <a:endParaRPr lang="en-US" sz="2100" dirty="0">
              <a:latin typeface="Georgia" panose="02040502050405020303" pitchFamily="18" charset="0"/>
            </a:endParaRPr>
          </a:p>
          <a:p>
            <a:pPr>
              <a:lnSpc>
                <a:spcPct val="95000"/>
              </a:lnSpc>
              <a:spcBef>
                <a:spcPts val="0"/>
              </a:spcBef>
            </a:pPr>
            <a:endParaRPr lang="en-US" sz="2100" dirty="0">
              <a:latin typeface="Georgia" panose="02040502050405020303" pitchFamily="18" charset="0"/>
            </a:endParaRPr>
          </a:p>
          <a:p>
            <a:pPr>
              <a:lnSpc>
                <a:spcPct val="95000"/>
              </a:lnSpc>
              <a:spcBef>
                <a:spcPts val="0"/>
              </a:spcBef>
            </a:pPr>
            <a:endParaRPr lang="en-US" sz="2100" dirty="0">
              <a:latin typeface="Georgia" panose="02040502050405020303" pitchFamily="18" charset="0"/>
            </a:endParaRPr>
          </a:p>
          <a:p>
            <a:pPr>
              <a:lnSpc>
                <a:spcPct val="95000"/>
              </a:lnSpc>
              <a:spcBef>
                <a:spcPts val="0"/>
              </a:spcBef>
            </a:pPr>
            <a:endParaRPr lang="en-US" sz="2100" dirty="0">
              <a:latin typeface="Georgia" panose="02040502050405020303" pitchFamily="18" charset="0"/>
            </a:endParaRPr>
          </a:p>
          <a:p>
            <a:pPr>
              <a:lnSpc>
                <a:spcPct val="95000"/>
              </a:lnSpc>
              <a:spcBef>
                <a:spcPts val="0"/>
              </a:spcBef>
            </a:pPr>
            <a:endParaRPr lang="en-US" sz="2100" dirty="0">
              <a:latin typeface="Georgia" panose="02040502050405020303" pitchFamily="18" charset="0"/>
            </a:endParaRPr>
          </a:p>
          <a:p>
            <a:pPr>
              <a:lnSpc>
                <a:spcPct val="95000"/>
              </a:lnSpc>
              <a:spcBef>
                <a:spcPts val="0"/>
              </a:spcBef>
            </a:pPr>
            <a:endParaRPr lang="en-US" sz="1050" dirty="0">
              <a:latin typeface="Georgia" panose="02040502050405020303" pitchFamily="18" charset="0"/>
            </a:endParaRPr>
          </a:p>
          <a:p>
            <a:pPr>
              <a:lnSpc>
                <a:spcPct val="95000"/>
              </a:lnSpc>
              <a:spcBef>
                <a:spcPts val="0"/>
              </a:spcBef>
            </a:pPr>
            <a:r>
              <a:rPr lang="en-US" sz="2100" dirty="0">
                <a:solidFill>
                  <a:schemeClr val="tx2"/>
                </a:solidFill>
                <a:latin typeface="Trebuchet MS" panose="020B0603020202020204" pitchFamily="34" charset="0"/>
              </a:rPr>
              <a:t>The LEA can reduce its level of effort by $100,000 </a:t>
            </a:r>
            <a:r>
              <a:rPr lang="en-US" sz="2100" dirty="0" smtClean="0">
                <a:solidFill>
                  <a:schemeClr val="tx2"/>
                </a:solidFill>
                <a:latin typeface="Trebuchet MS" panose="020B0603020202020204" pitchFamily="34" charset="0"/>
              </a:rPr>
              <a:t> </a:t>
            </a:r>
            <a:r>
              <a:rPr lang="en-US" sz="2100" dirty="0">
                <a:solidFill>
                  <a:schemeClr val="tx2"/>
                </a:solidFill>
                <a:latin typeface="Trebuchet MS" panose="020B0603020202020204" pitchFamily="34" charset="0"/>
              </a:rPr>
              <a:t>in Year three.</a:t>
            </a:r>
          </a:p>
          <a:p>
            <a:pPr>
              <a:lnSpc>
                <a:spcPct val="95000"/>
              </a:lnSpc>
              <a:spcBef>
                <a:spcPts val="12375"/>
              </a:spcBef>
            </a:pPr>
            <a:endParaRPr lang="en-US" sz="2100" dirty="0"/>
          </a:p>
          <a:p>
            <a:pPr>
              <a:lnSpc>
                <a:spcPct val="95000"/>
              </a:lnSpc>
              <a:spcBef>
                <a:spcPts val="12375"/>
              </a:spcBef>
            </a:pPr>
            <a:endParaRPr lang="en-US" sz="1575" dirty="0"/>
          </a:p>
          <a:p>
            <a:pPr>
              <a:lnSpc>
                <a:spcPct val="95000"/>
              </a:lnSpc>
              <a:spcBef>
                <a:spcPts val="0"/>
              </a:spcBef>
            </a:pPr>
            <a:endParaRPr lang="en-US" sz="1575" dirty="0"/>
          </a:p>
          <a:p>
            <a:pPr>
              <a:lnSpc>
                <a:spcPct val="95000"/>
              </a:lnSpc>
              <a:spcBef>
                <a:spcPts val="0"/>
              </a:spcBef>
            </a:pPr>
            <a:endParaRPr lang="en-US" sz="1575" dirty="0"/>
          </a:p>
        </p:txBody>
      </p:sp>
      <p:graphicFrame>
        <p:nvGraphicFramePr>
          <p:cNvPr id="4" name="Table 3" descr="The table shows an example of a long-term expenditure's cost applied across 3 years. ">
            <a:extLst>
              <a:ext uri="{FF2B5EF4-FFF2-40B4-BE49-F238E27FC236}">
                <a16:creationId xmlns:a16="http://schemas.microsoft.com/office/drawing/2014/main" id="{7F400800-372D-F34B-A22E-F31736B0E1A1}"/>
              </a:ext>
            </a:extLst>
          </p:cNvPr>
          <p:cNvGraphicFramePr>
            <a:graphicFrameLocks noGrp="1"/>
          </p:cNvGraphicFramePr>
          <p:nvPr>
            <p:extLst>
              <p:ext uri="{D42A27DB-BD31-4B8C-83A1-F6EECF244321}">
                <p14:modId xmlns:p14="http://schemas.microsoft.com/office/powerpoint/2010/main" val="3791339069"/>
              </p:ext>
            </p:extLst>
          </p:nvPr>
        </p:nvGraphicFramePr>
        <p:xfrm>
          <a:off x="666750" y="2076450"/>
          <a:ext cx="7696200" cy="1502244"/>
        </p:xfrm>
        <a:graphic>
          <a:graphicData uri="http://schemas.openxmlformats.org/drawingml/2006/table">
            <a:tbl>
              <a:tblPr firstRow="1" bandRow="1">
                <a:tableStyleId>{5C22544A-7EE6-4342-B048-85BDC9FD1C3A}</a:tableStyleId>
              </a:tblPr>
              <a:tblGrid>
                <a:gridCol w="4094286">
                  <a:extLst>
                    <a:ext uri="{9D8B030D-6E8A-4147-A177-3AD203B41FA5}">
                      <a16:colId xmlns:a16="http://schemas.microsoft.com/office/drawing/2014/main" val="20000"/>
                    </a:ext>
                  </a:extLst>
                </a:gridCol>
                <a:gridCol w="3601914">
                  <a:extLst>
                    <a:ext uri="{9D8B030D-6E8A-4147-A177-3AD203B41FA5}">
                      <a16:colId xmlns:a16="http://schemas.microsoft.com/office/drawing/2014/main" val="20001"/>
                    </a:ext>
                  </a:extLst>
                </a:gridCol>
              </a:tblGrid>
              <a:tr h="371475">
                <a:tc>
                  <a:txBody>
                    <a:bodyPr/>
                    <a:lstStyle/>
                    <a:p>
                      <a:pPr algn="ctr"/>
                      <a:r>
                        <a:rPr lang="en-US" sz="2100" b="1" i="0" baseline="0" dirty="0">
                          <a:latin typeface="Trebuchet MS" panose="020B0603020202020204" pitchFamily="34" charset="0"/>
                          <a:cs typeface="Helvetica" panose="020B0604020202020204" pitchFamily="34" charset="0"/>
                        </a:rPr>
                        <a:t>Year</a:t>
                      </a:r>
                    </a:p>
                  </a:txBody>
                  <a:tcPr marL="51435" marR="51435" marT="25718" marB="25718" anchor="ctr">
                    <a:solidFill>
                      <a:schemeClr val="accent3">
                        <a:lumMod val="75000"/>
                      </a:schemeClr>
                    </a:solidFill>
                  </a:tcPr>
                </a:tc>
                <a:tc>
                  <a:txBody>
                    <a:bodyPr/>
                    <a:lstStyle/>
                    <a:p>
                      <a:pPr algn="ctr"/>
                      <a:r>
                        <a:rPr lang="en-US" sz="2100" b="1" i="0" baseline="0" dirty="0">
                          <a:latin typeface="Trebuchet MS" panose="020B0603020202020204" pitchFamily="34" charset="0"/>
                          <a:cs typeface="Helvetica" panose="020B0604020202020204" pitchFamily="34" charset="0"/>
                        </a:rPr>
                        <a:t>Cost ($)</a:t>
                      </a:r>
                    </a:p>
                  </a:txBody>
                  <a:tcPr marL="51435" marR="51435" marT="25718" marB="25718" anchor="ctr">
                    <a:solidFill>
                      <a:schemeClr val="accent3">
                        <a:lumMod val="75000"/>
                      </a:schemeClr>
                    </a:solidFill>
                  </a:tcPr>
                </a:tc>
                <a:extLst>
                  <a:ext uri="{0D108BD9-81ED-4DB2-BD59-A6C34878D82A}">
                    <a16:rowId xmlns:a16="http://schemas.microsoft.com/office/drawing/2014/main" val="10000"/>
                  </a:ext>
                </a:extLst>
              </a:tr>
              <a:tr h="373530">
                <a:tc>
                  <a:txBody>
                    <a:bodyPr/>
                    <a:lstStyle/>
                    <a:p>
                      <a:pPr algn="ctr"/>
                      <a:r>
                        <a:rPr lang="en-US" sz="2100" b="0" i="0" baseline="0" dirty="0">
                          <a:latin typeface="Trebuchet MS" panose="020B0603020202020204" pitchFamily="34" charset="0"/>
                          <a:cs typeface="Helvetica" panose="020B0604020202020204" pitchFamily="34" charset="0"/>
                        </a:rPr>
                        <a:t>Year 1</a:t>
                      </a:r>
                    </a:p>
                  </a:txBody>
                  <a:tcPr marL="51435" marR="51435" marT="25718" marB="25718" anchor="ctr">
                    <a:solidFill>
                      <a:schemeClr val="accent2">
                        <a:lumMod val="60000"/>
                        <a:lumOff val="40000"/>
                      </a:schemeClr>
                    </a:solidFill>
                  </a:tcPr>
                </a:tc>
                <a:tc>
                  <a:txBody>
                    <a:bodyPr/>
                    <a:lstStyle/>
                    <a:p>
                      <a:pPr algn="r"/>
                      <a:r>
                        <a:rPr lang="en-US" sz="2100" b="0" i="0" baseline="0" dirty="0">
                          <a:latin typeface="Trebuchet MS" panose="020B0603020202020204" pitchFamily="34" charset="0"/>
                          <a:cs typeface="Helvetica" panose="020B0604020202020204" pitchFamily="34" charset="0"/>
                        </a:rPr>
                        <a:t>70,000</a:t>
                      </a:r>
                    </a:p>
                  </a:txBody>
                  <a:tcPr marL="205740" marR="205740" marT="25718" marB="25718" anchor="ctr">
                    <a:solidFill>
                      <a:schemeClr val="accent2">
                        <a:lumMod val="60000"/>
                        <a:lumOff val="40000"/>
                      </a:schemeClr>
                    </a:solidFill>
                  </a:tcPr>
                </a:tc>
                <a:extLst>
                  <a:ext uri="{0D108BD9-81ED-4DB2-BD59-A6C34878D82A}">
                    <a16:rowId xmlns:a16="http://schemas.microsoft.com/office/drawing/2014/main" val="10001"/>
                  </a:ext>
                </a:extLst>
              </a:tr>
              <a:tr h="378619">
                <a:tc>
                  <a:txBody>
                    <a:bodyPr/>
                    <a:lstStyle/>
                    <a:p>
                      <a:pPr algn="ctr"/>
                      <a:r>
                        <a:rPr lang="en-US" sz="2100" b="0" i="0" baseline="0" dirty="0">
                          <a:latin typeface="Trebuchet MS" panose="020B0603020202020204" pitchFamily="34" charset="0"/>
                          <a:cs typeface="Helvetica" panose="020B0604020202020204" pitchFamily="34" charset="0"/>
                        </a:rPr>
                        <a:t>Year 2</a:t>
                      </a:r>
                    </a:p>
                  </a:txBody>
                  <a:tcPr marL="51435" marR="51435" marT="25718" marB="25718" anchor="ctr">
                    <a:solidFill>
                      <a:schemeClr val="accent2">
                        <a:lumMod val="60000"/>
                        <a:lumOff val="40000"/>
                      </a:schemeClr>
                    </a:solidFill>
                  </a:tcPr>
                </a:tc>
                <a:tc>
                  <a:txBody>
                    <a:bodyPr/>
                    <a:lstStyle/>
                    <a:p>
                      <a:pPr algn="r"/>
                      <a:r>
                        <a:rPr lang="en-US" sz="2100" b="0" i="0" baseline="0" dirty="0">
                          <a:latin typeface="Trebuchet MS" panose="020B0603020202020204" pitchFamily="34" charset="0"/>
                          <a:cs typeface="Helvetica" panose="020B0604020202020204" pitchFamily="34" charset="0"/>
                        </a:rPr>
                        <a:t>100,000</a:t>
                      </a:r>
                    </a:p>
                  </a:txBody>
                  <a:tcPr marL="205740" marR="205740" marT="25718" marB="25718" anchor="ctr">
                    <a:solidFill>
                      <a:schemeClr val="accent2">
                        <a:lumMod val="60000"/>
                        <a:lumOff val="40000"/>
                      </a:schemeClr>
                    </a:solidFill>
                  </a:tcPr>
                </a:tc>
                <a:extLst>
                  <a:ext uri="{0D108BD9-81ED-4DB2-BD59-A6C34878D82A}">
                    <a16:rowId xmlns:a16="http://schemas.microsoft.com/office/drawing/2014/main" val="10002"/>
                  </a:ext>
                </a:extLst>
              </a:tr>
              <a:tr h="378619">
                <a:tc>
                  <a:txBody>
                    <a:bodyPr/>
                    <a:lstStyle/>
                    <a:p>
                      <a:pPr algn="ctr"/>
                      <a:r>
                        <a:rPr lang="en-US" sz="2100" b="0" i="0" baseline="0" dirty="0">
                          <a:latin typeface="Trebuchet MS" panose="020B0603020202020204" pitchFamily="34" charset="0"/>
                          <a:cs typeface="Helvetica" panose="020B0604020202020204" pitchFamily="34" charset="0"/>
                        </a:rPr>
                        <a:t>Year 3</a:t>
                      </a:r>
                    </a:p>
                  </a:txBody>
                  <a:tcPr marL="51435" marR="51435" marT="25718" marB="25718" anchor="ctr">
                    <a:solidFill>
                      <a:schemeClr val="accent2">
                        <a:lumMod val="60000"/>
                        <a:lumOff val="40000"/>
                      </a:schemeClr>
                    </a:solidFill>
                  </a:tcPr>
                </a:tc>
                <a:tc>
                  <a:txBody>
                    <a:bodyPr/>
                    <a:lstStyle/>
                    <a:p>
                      <a:pPr algn="r"/>
                      <a:r>
                        <a:rPr lang="en-US" sz="2100" b="0" i="0" baseline="0" dirty="0">
                          <a:latin typeface="Trebuchet MS" panose="020B0603020202020204" pitchFamily="34" charset="0"/>
                          <a:cs typeface="Helvetica" panose="020B0604020202020204" pitchFamily="34" charset="0"/>
                        </a:rPr>
                        <a:t>N/A</a:t>
                      </a:r>
                    </a:p>
                  </a:txBody>
                  <a:tcPr marL="257175" marR="205740" marT="25718" marB="25718" anchor="ctr">
                    <a:solidFill>
                      <a:schemeClr val="accent2">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931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1"/>
            <a:ext cx="9144000" cy="740663"/>
          </a:xfrm>
        </p:spPr>
        <p:txBody>
          <a:bodyPr>
            <a:normAutofit/>
          </a:bodyPr>
          <a:lstStyle/>
          <a:p>
            <a:pPr algn="ctr"/>
            <a:r>
              <a:rPr lang="en-US" sz="3200" b="1" dirty="0">
                <a:solidFill>
                  <a:srgbClr val="FF0000"/>
                </a:solidFill>
                <a:latin typeface="Trebuchet MS" panose="020B0603020202020204" pitchFamily="34" charset="0"/>
              </a:rPr>
              <a:t>Adjustment to Local Fiscal Effort</a:t>
            </a:r>
          </a:p>
        </p:txBody>
      </p:sp>
      <p:sp>
        <p:nvSpPr>
          <p:cNvPr id="7" name="Content Placeholder 2">
            <a:extLst>
              <a:ext uri="{FF2B5EF4-FFF2-40B4-BE49-F238E27FC236}">
                <a16:creationId xmlns:a16="http://schemas.microsoft.com/office/drawing/2014/main" id="{25D67385-646E-254D-8D7D-D6F0F3F51249}"/>
              </a:ext>
            </a:extLst>
          </p:cNvPr>
          <p:cNvSpPr txBox="1">
            <a:spLocks/>
          </p:cNvSpPr>
          <p:nvPr/>
        </p:nvSpPr>
        <p:spPr>
          <a:xfrm>
            <a:off x="1221828" y="835258"/>
            <a:ext cx="6700345" cy="3586970"/>
          </a:xfrm>
        </p:spPr>
        <p:txBody>
          <a:bodyPr>
            <a:normAutofit/>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a:buClrTx/>
            </a:pPr>
            <a:endParaRPr lang="en-US" sz="1800" dirty="0">
              <a:solidFill>
                <a:schemeClr val="tx1"/>
              </a:solidFill>
              <a:latin typeface="Georgia" panose="02040502050405020303" pitchFamily="18" charset="0"/>
            </a:endParaRPr>
          </a:p>
        </p:txBody>
      </p:sp>
      <p:sp>
        <p:nvSpPr>
          <p:cNvPr id="8" name="TextBox 7">
            <a:extLst>
              <a:ext uri="{FF2B5EF4-FFF2-40B4-BE49-F238E27FC236}">
                <a16:creationId xmlns:a16="http://schemas.microsoft.com/office/drawing/2014/main" id="{83733302-2CF7-4261-B3B0-261893659320}"/>
              </a:ext>
            </a:extLst>
          </p:cNvPr>
          <p:cNvSpPr txBox="1"/>
          <p:nvPr/>
        </p:nvSpPr>
        <p:spPr>
          <a:xfrm>
            <a:off x="704850" y="1214254"/>
            <a:ext cx="7734300" cy="2192908"/>
          </a:xfrm>
          <a:prstGeom prst="rect">
            <a:avLst/>
          </a:prstGeom>
          <a:noFill/>
        </p:spPr>
        <p:txBody>
          <a:bodyPr wrap="square">
            <a:spAutoFit/>
          </a:bodyPr>
          <a:lstStyle/>
          <a:p>
            <a:pPr>
              <a:lnSpc>
                <a:spcPct val="100000"/>
              </a:lnSpc>
            </a:pPr>
            <a:r>
              <a:rPr lang="en-US" dirty="0">
                <a:solidFill>
                  <a:schemeClr val="tx2"/>
                </a:solidFill>
                <a:latin typeface="Trebuchet MS" panose="020B0603020202020204" pitchFamily="34" charset="0"/>
              </a:rPr>
              <a:t>Adjustment to local fiscal effort in certain fiscal years: 34 CFR §300.205 </a:t>
            </a:r>
          </a:p>
          <a:p>
            <a:pPr>
              <a:lnSpc>
                <a:spcPct val="100000"/>
              </a:lnSpc>
            </a:pPr>
            <a:endParaRPr lang="en-US" dirty="0">
              <a:solidFill>
                <a:schemeClr val="tx2"/>
              </a:solidFill>
              <a:latin typeface="Trebuchet MS" panose="020B0603020202020204" pitchFamily="34" charset="0"/>
            </a:endParaRPr>
          </a:p>
          <a:p>
            <a:pPr>
              <a:lnSpc>
                <a:spcPct val="100000"/>
              </a:lnSpc>
            </a:pPr>
            <a:endParaRPr lang="en-US" sz="1050" dirty="0">
              <a:solidFill>
                <a:schemeClr val="tx2"/>
              </a:solidFill>
              <a:latin typeface="Trebuchet MS" panose="020B0603020202020204" pitchFamily="34" charset="0"/>
            </a:endParaRPr>
          </a:p>
          <a:p>
            <a:pPr>
              <a:lnSpc>
                <a:spcPct val="100000"/>
              </a:lnSpc>
            </a:pPr>
            <a:r>
              <a:rPr lang="en-US" dirty="0">
                <a:solidFill>
                  <a:schemeClr val="tx2"/>
                </a:solidFill>
                <a:latin typeface="Trebuchet MS" panose="020B0603020202020204" pitchFamily="34" charset="0"/>
              </a:rPr>
              <a:t>“</a:t>
            </a:r>
            <a:r>
              <a:rPr lang="mr-IN" dirty="0">
                <a:solidFill>
                  <a:schemeClr val="tx2"/>
                </a:solidFill>
                <a:latin typeface="Trebuchet MS" panose="020B0603020202020204" pitchFamily="34" charset="0"/>
              </a:rPr>
              <a:t>…</a:t>
            </a:r>
            <a:r>
              <a:rPr lang="en-US" dirty="0">
                <a:solidFill>
                  <a:schemeClr val="tx2"/>
                </a:solidFill>
                <a:latin typeface="Trebuchet MS" panose="020B0603020202020204" pitchFamily="34" charset="0"/>
              </a:rPr>
              <a:t>for any fiscal year for which the allocation received by an LEA under §300.705 exceeds the amount the LEA received for the previous fiscal year, the LEA may reduce the level of expenditures otherwise required by §300.203(a) by not more than 50 percent of the amount of that excess</a:t>
            </a:r>
            <a:r>
              <a:rPr lang="mr-IN" dirty="0">
                <a:solidFill>
                  <a:schemeClr val="tx2"/>
                </a:solidFill>
                <a:latin typeface="Trebuchet MS" panose="020B0603020202020204" pitchFamily="34" charset="0"/>
              </a:rPr>
              <a:t>…</a:t>
            </a:r>
            <a:r>
              <a:rPr lang="en-US" dirty="0">
                <a:solidFill>
                  <a:schemeClr val="tx2"/>
                </a:solidFill>
                <a:latin typeface="Trebuchet MS" panose="020B0603020202020204" pitchFamily="34" charset="0"/>
              </a:rPr>
              <a:t>.”</a:t>
            </a:r>
          </a:p>
        </p:txBody>
      </p:sp>
      <p:sp>
        <p:nvSpPr>
          <p:cNvPr id="9" name="Text Placeholder 2">
            <a:extLst>
              <a:ext uri="{FF2B5EF4-FFF2-40B4-BE49-F238E27FC236}">
                <a16:creationId xmlns:a16="http://schemas.microsoft.com/office/drawing/2014/main" id="{0A0FBE1B-CD99-4668-8684-6DE11CDC2329}"/>
              </a:ext>
            </a:extLst>
          </p:cNvPr>
          <p:cNvSpPr txBox="1">
            <a:spLocks/>
          </p:cNvSpPr>
          <p:nvPr/>
        </p:nvSpPr>
        <p:spPr>
          <a:xfrm>
            <a:off x="114300" y="3909755"/>
            <a:ext cx="7315200" cy="500109"/>
          </a:xfrm>
          <a:prstGeom prst="rect">
            <a:avLst/>
          </a:prstGeom>
        </p:spPr>
        <p:txBody>
          <a:bodyPr/>
          <a:lstStyle>
            <a:lvl1pPr marL="0" indent="0" algn="l" defTabSz="914400" rtl="0" eaLnBrk="1" latinLnBrk="0" hangingPunct="1">
              <a:spcBef>
                <a:spcPts val="2000"/>
              </a:spcBef>
              <a:buClr>
                <a:schemeClr val="accent1"/>
              </a:buClr>
              <a:buFont typeface="Arial"/>
              <a:buNone/>
              <a:defRPr sz="2000" kern="1200">
                <a:solidFill>
                  <a:schemeClr val="tx1">
                    <a:lumMod val="65000"/>
                    <a:lumOff val="35000"/>
                  </a:schemeClr>
                </a:solidFill>
                <a:latin typeface="+mn-lt"/>
                <a:ea typeface="+mn-ea"/>
                <a:cs typeface="+mn-cs"/>
              </a:defRPr>
            </a:lvl1pPr>
            <a:lvl2pPr marL="457200" indent="0" algn="l" defTabSz="914400" rtl="0" eaLnBrk="1" latinLnBrk="0" hangingPunct="1">
              <a:spcBef>
                <a:spcPts val="600"/>
              </a:spcBef>
              <a:buClr>
                <a:schemeClr val="accent1">
                  <a:lumMod val="50000"/>
                </a:schemeClr>
              </a:buClr>
              <a:buFont typeface="Wingdings 2" pitchFamily="18"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Font typeface="Wingdings 2" pitchFamily="18"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50000"/>
                </a:schemeClr>
              </a:buClr>
              <a:buFont typeface="Courier New"/>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Font typeface="Wingdings 2" pitchFamily="18"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9pPr>
          </a:lstStyle>
          <a:p>
            <a:r>
              <a:rPr lang="en-US" sz="1200" i="1" dirty="0">
                <a:solidFill>
                  <a:schemeClr val="tx2"/>
                </a:solidFill>
                <a:latin typeface="Trebuchet MS" panose="020B0603020202020204" pitchFamily="34" charset="0"/>
              </a:rPr>
              <a:t>Reference:  Virginia Department of Education, IDEA Maintenance of Effort Guidance Document, page 6</a:t>
            </a:r>
          </a:p>
          <a:p>
            <a:endParaRPr lang="en-US" sz="1500" dirty="0"/>
          </a:p>
        </p:txBody>
      </p:sp>
    </p:spTree>
    <p:extLst>
      <p:ext uri="{BB962C8B-B14F-4D97-AF65-F5344CB8AC3E}">
        <p14:creationId xmlns:p14="http://schemas.microsoft.com/office/powerpoint/2010/main" val="1380202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81"/>
            <a:ext cx="9144000" cy="1120069"/>
          </a:xfrm>
        </p:spPr>
        <p:txBody>
          <a:bodyPr>
            <a:noAutofit/>
          </a:bodyPr>
          <a:lstStyle/>
          <a:p>
            <a:r>
              <a:rPr lang="en-US" sz="3200" b="1" dirty="0">
                <a:solidFill>
                  <a:srgbClr val="FF0000"/>
                </a:solidFill>
                <a:latin typeface="Trebuchet MS" panose="020B0603020202020204" pitchFamily="34" charset="0"/>
              </a:rPr>
              <a:t>Adjustment to </a:t>
            </a:r>
            <a:br>
              <a:rPr lang="en-US" sz="3200" b="1" dirty="0">
                <a:solidFill>
                  <a:srgbClr val="FF0000"/>
                </a:solidFill>
                <a:latin typeface="Trebuchet MS" panose="020B0603020202020204" pitchFamily="34" charset="0"/>
              </a:rPr>
            </a:br>
            <a:r>
              <a:rPr lang="en-US" sz="3200" b="1" dirty="0">
                <a:solidFill>
                  <a:srgbClr val="FF0000"/>
                </a:solidFill>
                <a:latin typeface="Trebuchet MS" panose="020B0603020202020204" pitchFamily="34" charset="0"/>
              </a:rPr>
              <a:t>Local </a:t>
            </a:r>
            <a:r>
              <a:rPr lang="en-US" sz="3200" b="1" dirty="0" smtClean="0">
                <a:solidFill>
                  <a:srgbClr val="FF0000"/>
                </a:solidFill>
                <a:latin typeface="Trebuchet MS" panose="020B0603020202020204" pitchFamily="34" charset="0"/>
              </a:rPr>
              <a:t>Fiscal Effort </a:t>
            </a:r>
            <a:endParaRPr lang="en-US" sz="3200" b="1" dirty="0">
              <a:solidFill>
                <a:srgbClr val="FF0000"/>
              </a:solidFill>
              <a:latin typeface="Trebuchet MS" panose="020B0603020202020204" pitchFamily="34" charset="0"/>
            </a:endParaRPr>
          </a:p>
        </p:txBody>
      </p:sp>
      <p:sp>
        <p:nvSpPr>
          <p:cNvPr id="3" name="Rectangle 2"/>
          <p:cNvSpPr/>
          <p:nvPr/>
        </p:nvSpPr>
        <p:spPr>
          <a:xfrm>
            <a:off x="778728" y="1390650"/>
            <a:ext cx="7848600" cy="2416046"/>
          </a:xfrm>
          <a:prstGeom prst="rect">
            <a:avLst/>
          </a:prstGeom>
        </p:spPr>
        <p:txBody>
          <a:bodyPr wrap="square">
            <a:spAutoFit/>
          </a:bodyPr>
          <a:lstStyle/>
          <a:p>
            <a:r>
              <a:rPr lang="en-US" altLang="en-US" sz="1500" dirty="0">
                <a:latin typeface="Trebuchet MS" panose="020B0603020202020204" pitchFamily="34" charset="0"/>
              </a:rPr>
              <a:t>In any fiscal year that a school division/SOP IDEA allocation exceeds the amount the school division/SOP received for the previous fiscal year, under certain circumstances:</a:t>
            </a:r>
          </a:p>
          <a:p>
            <a:pPr marL="257175" indent="-257175">
              <a:buFont typeface="+mj-lt"/>
              <a:buAutoNum type="arabicParenR"/>
            </a:pPr>
            <a:endParaRPr lang="en-US" altLang="en-US" sz="1500" dirty="0">
              <a:latin typeface="Trebuchet MS" panose="020B0603020202020204" pitchFamily="34" charset="0"/>
            </a:endParaRPr>
          </a:p>
          <a:p>
            <a:pPr marL="800088" lvl="1" indent="-342900">
              <a:buFont typeface="+mj-lt"/>
              <a:buAutoNum type="arabicParenR"/>
            </a:pPr>
            <a:r>
              <a:rPr lang="en-US" altLang="en-US" sz="1500" dirty="0">
                <a:latin typeface="Trebuchet MS" panose="020B0603020202020204" pitchFamily="34" charset="0"/>
              </a:rPr>
              <a:t>the LEA may reduce the level of local, or State and local, expenditures otherwise required to meet MOE by up to 50 percent of the amount of the excess</a:t>
            </a:r>
          </a:p>
          <a:p>
            <a:pPr marL="800088" lvl="1" indent="-342900">
              <a:buFont typeface="+mj-lt"/>
              <a:buAutoNum type="arabicParenR"/>
            </a:pPr>
            <a:endParaRPr lang="en-US" altLang="en-US" sz="1500" dirty="0">
              <a:latin typeface="Trebuchet MS" panose="020B0603020202020204" pitchFamily="34" charset="0"/>
            </a:endParaRPr>
          </a:p>
          <a:p>
            <a:pPr marL="800088" lvl="1" indent="-342900">
              <a:buFont typeface="+mj-lt"/>
              <a:buAutoNum type="arabicParenR"/>
            </a:pPr>
            <a:r>
              <a:rPr lang="en-US" altLang="en-US" sz="1500" dirty="0">
                <a:latin typeface="Trebuchet MS" panose="020B0603020202020204" pitchFamily="34" charset="0"/>
              </a:rPr>
              <a:t>as long as the LEA uses the freed up local funds for activities that could be supported under </a:t>
            </a:r>
            <a:r>
              <a:rPr lang="en-US" sz="1500" dirty="0">
                <a:solidFill>
                  <a:schemeClr val="tx2"/>
                </a:solidFill>
                <a:latin typeface="Trebuchet MS" panose="020B0603020202020204" pitchFamily="34" charset="0"/>
              </a:rPr>
              <a:t>Every Student Succeeds Act of 2015 (ESSA)</a:t>
            </a:r>
            <a:r>
              <a:rPr lang="en-US" altLang="en-US" sz="1500" dirty="0">
                <a:latin typeface="Trebuchet MS" panose="020B0603020202020204" pitchFamily="34" charset="0"/>
              </a:rPr>
              <a:t> ESEA¹ ² </a:t>
            </a:r>
            <a:endParaRPr lang="en-US" sz="1500" dirty="0">
              <a:solidFill>
                <a:schemeClr val="tx2"/>
              </a:solidFill>
              <a:latin typeface="Trebuchet MS" panose="020B0603020202020204" pitchFamily="34" charset="0"/>
            </a:endParaRPr>
          </a:p>
          <a:p>
            <a:pPr marL="800080" lvl="1" indent="-342892">
              <a:buFont typeface="+mj-lt"/>
              <a:buAutoNum type="arabicParenR"/>
            </a:pPr>
            <a:endParaRPr lang="en-US" altLang="en-US" sz="1600" dirty="0">
              <a:latin typeface="Trebuchet MS" panose="020B0603020202020204" pitchFamily="34" charset="0"/>
            </a:endParaRPr>
          </a:p>
        </p:txBody>
      </p:sp>
      <p:sp>
        <p:nvSpPr>
          <p:cNvPr id="4" name="Rectangle 3"/>
          <p:cNvSpPr/>
          <p:nvPr/>
        </p:nvSpPr>
        <p:spPr>
          <a:xfrm>
            <a:off x="266700" y="3943350"/>
            <a:ext cx="6172200" cy="400110"/>
          </a:xfrm>
          <a:prstGeom prst="rect">
            <a:avLst/>
          </a:prstGeom>
        </p:spPr>
        <p:txBody>
          <a:bodyPr wrap="square">
            <a:spAutoFit/>
          </a:bodyPr>
          <a:lstStyle/>
          <a:p>
            <a:pPr>
              <a:defRPr/>
            </a:pPr>
            <a:r>
              <a:rPr lang="en-US" sz="1000" dirty="0">
                <a:latin typeface="Trebuchet MS" panose="020B0603020202020204" pitchFamily="34" charset="0"/>
              </a:rPr>
              <a:t>¹section 613(a)(2)(C) of IDEA</a:t>
            </a:r>
          </a:p>
          <a:p>
            <a:pPr>
              <a:defRPr/>
            </a:pPr>
            <a:r>
              <a:rPr lang="en-US" sz="1000" dirty="0">
                <a:latin typeface="Trebuchet MS" panose="020B0603020202020204" pitchFamily="34" charset="0"/>
              </a:rPr>
              <a:t>²https://www2.ed.gov/policy/speced/leg/arp/arp-idea-fact-sheet.pdf</a:t>
            </a:r>
          </a:p>
        </p:txBody>
      </p:sp>
    </p:spTree>
    <p:extLst>
      <p:ext uri="{BB962C8B-B14F-4D97-AF65-F5344CB8AC3E}">
        <p14:creationId xmlns:p14="http://schemas.microsoft.com/office/powerpoint/2010/main" val="339855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68F9-E3D0-4E85-A80B-EBBAC2D959A8}"/>
              </a:ext>
            </a:extLst>
          </p:cNvPr>
          <p:cNvSpPr>
            <a:spLocks noGrp="1"/>
          </p:cNvSpPr>
          <p:nvPr>
            <p:ph type="ctrTitle" idx="4294967295"/>
          </p:nvPr>
        </p:nvSpPr>
        <p:spPr>
          <a:xfrm>
            <a:off x="0" y="1"/>
            <a:ext cx="9144000" cy="766322"/>
          </a:xfrm>
        </p:spPr>
        <p:txBody>
          <a:bodyPr>
            <a:normAutofit/>
          </a:bodyPr>
          <a:lstStyle/>
          <a:p>
            <a:pPr algn="ctr"/>
            <a:r>
              <a:rPr lang="en-US" sz="3200" b="1" dirty="0">
                <a:solidFill>
                  <a:srgbClr val="FF0000"/>
                </a:solidFill>
                <a:latin typeface="Trebuchet MS" panose="020B0603020202020204" pitchFamily="34" charset="0"/>
              </a:rPr>
              <a:t>Adjustment to Local </a:t>
            </a:r>
            <a:r>
              <a:rPr lang="en-US" sz="3200" b="1" dirty="0" smtClean="0">
                <a:solidFill>
                  <a:srgbClr val="FF0000"/>
                </a:solidFill>
                <a:latin typeface="Trebuchet MS" panose="020B0603020202020204" pitchFamily="34" charset="0"/>
              </a:rPr>
              <a:t>Fiscal Effort</a:t>
            </a:r>
            <a:endParaRPr lang="en-US" sz="3200" dirty="0">
              <a:solidFill>
                <a:srgbClr val="FF0000"/>
              </a:solidFill>
              <a:latin typeface="Trebuchet MS" panose="020B0603020202020204" pitchFamily="34" charset="0"/>
            </a:endParaRPr>
          </a:p>
        </p:txBody>
      </p:sp>
      <p:sp>
        <p:nvSpPr>
          <p:cNvPr id="4" name="Content Placeholder 3">
            <a:extLst>
              <a:ext uri="{FF2B5EF4-FFF2-40B4-BE49-F238E27FC236}">
                <a16:creationId xmlns:a16="http://schemas.microsoft.com/office/drawing/2014/main" id="{91B1C7F6-EE88-4CBB-AD17-D8225125B830}"/>
              </a:ext>
            </a:extLst>
          </p:cNvPr>
          <p:cNvSpPr>
            <a:spLocks noGrp="1"/>
          </p:cNvSpPr>
          <p:nvPr>
            <p:ph sz="half" idx="4294967295"/>
          </p:nvPr>
        </p:nvSpPr>
        <p:spPr>
          <a:xfrm>
            <a:off x="152400" y="903483"/>
            <a:ext cx="8648700" cy="3005578"/>
          </a:xfrm>
          <a:prstGeom prst="rect">
            <a:avLst/>
          </a:prstGeom>
        </p:spPr>
        <p:txBody>
          <a:bodyPr/>
          <a:lstStyle/>
          <a:p>
            <a:pPr marL="257175" indent="-257175">
              <a:buClrTx/>
              <a:buFont typeface="+mj-lt"/>
              <a:buAutoNum type="arabicParenR" startAt="3"/>
            </a:pPr>
            <a:endParaRPr lang="en-US" sz="1350" dirty="0">
              <a:solidFill>
                <a:schemeClr val="tx2"/>
              </a:solidFill>
              <a:latin typeface="Trebuchet MS" panose="020B0603020202020204" pitchFamily="34" charset="0"/>
            </a:endParaRPr>
          </a:p>
          <a:p>
            <a:pPr marL="800088" lvl="1" indent="-342900">
              <a:buClr>
                <a:schemeClr val="tx2"/>
              </a:buClr>
              <a:buFont typeface="+mj-lt"/>
              <a:buAutoNum type="arabicParenR" startAt="3"/>
            </a:pPr>
            <a:r>
              <a:rPr lang="en-US" altLang="en-US" sz="1500" dirty="0">
                <a:solidFill>
                  <a:schemeClr val="tx1"/>
                </a:solidFill>
                <a:latin typeface="Trebuchet MS" panose="020B0603020202020204" pitchFamily="34" charset="0"/>
              </a:rPr>
              <a:t>the LEA will need to provide evidence/demonstrate how these funds were spent</a:t>
            </a:r>
          </a:p>
          <a:p>
            <a:pPr marL="714363" lvl="1" indent="-257175">
              <a:buFont typeface="+mj-lt"/>
              <a:buAutoNum type="arabicParenR" startAt="3"/>
            </a:pPr>
            <a:endParaRPr lang="en-US" altLang="en-US" sz="1350" dirty="0">
              <a:latin typeface="Trebuchet MS" panose="020B0603020202020204" pitchFamily="34" charset="0"/>
            </a:endParaRPr>
          </a:p>
          <a:p>
            <a:pPr marL="800088" lvl="1" indent="-342900">
              <a:buClr>
                <a:schemeClr val="tx2"/>
              </a:buClr>
              <a:buFont typeface="+mj-lt"/>
              <a:buAutoNum type="arabicParenR" startAt="3"/>
            </a:pPr>
            <a:r>
              <a:rPr lang="en-US" sz="1500" dirty="0">
                <a:solidFill>
                  <a:schemeClr val="tx2"/>
                </a:solidFill>
                <a:latin typeface="Trebuchet MS" panose="020B0603020202020204" pitchFamily="34" charset="0"/>
              </a:rPr>
              <a:t>The funds must supplement and not supplant the activity costs in the year of the reduction</a:t>
            </a:r>
          </a:p>
          <a:p>
            <a:pPr marL="457188" lvl="1" indent="0">
              <a:buClr>
                <a:schemeClr val="tx2"/>
              </a:buClr>
              <a:buNone/>
            </a:pPr>
            <a:endParaRPr lang="en-US" sz="1500" dirty="0">
              <a:solidFill>
                <a:schemeClr val="tx2"/>
              </a:solidFill>
              <a:latin typeface="Trebuchet MS" panose="020B0603020202020204" pitchFamily="34" charset="0"/>
            </a:endParaRPr>
          </a:p>
          <a:p>
            <a:pPr marL="771525" lvl="1" indent="-257175">
              <a:buClrTx/>
              <a:buFont typeface="+mj-lt"/>
              <a:buAutoNum type="arabicParenR" startAt="5"/>
              <a:tabLst>
                <a:tab pos="773906" algn="l"/>
              </a:tabLst>
            </a:pPr>
            <a:r>
              <a:rPr lang="en-US" sz="1500" dirty="0">
                <a:solidFill>
                  <a:schemeClr val="tx2"/>
                </a:solidFill>
                <a:latin typeface="Trebuchet MS" panose="020B0603020202020204" pitchFamily="34" charset="0"/>
              </a:rPr>
              <a:t>	Divisions that</a:t>
            </a:r>
            <a:r>
              <a:rPr lang="en-US" sz="1500" b="1" i="1" dirty="0">
                <a:solidFill>
                  <a:schemeClr val="tx2"/>
                </a:solidFill>
                <a:latin typeface="Trebuchet MS" panose="020B0603020202020204" pitchFamily="34" charset="0"/>
              </a:rPr>
              <a:t> voluntarily </a:t>
            </a:r>
            <a:r>
              <a:rPr lang="en-US" sz="1500" dirty="0">
                <a:solidFill>
                  <a:schemeClr val="tx2"/>
                </a:solidFill>
                <a:latin typeface="Trebuchet MS" panose="020B0603020202020204" pitchFamily="34" charset="0"/>
              </a:rPr>
              <a:t>take up to 15% for Coordinated Early Intervening Services (CEIS) may take that amount as an exception under this </a:t>
            </a:r>
            <a:r>
              <a:rPr lang="en-US" sz="1500" dirty="0" smtClean="0">
                <a:solidFill>
                  <a:schemeClr val="tx2"/>
                </a:solidFill>
                <a:latin typeface="Trebuchet MS" panose="020B0603020202020204" pitchFamily="34" charset="0"/>
              </a:rPr>
              <a:t>provision. Funds expended for voluntary CEIS reduce the maximum amount that may be reduced. </a:t>
            </a:r>
            <a:endParaRPr lang="en-US" sz="1500" dirty="0">
              <a:solidFill>
                <a:schemeClr val="tx2"/>
              </a:solidFill>
              <a:latin typeface="Trebuchet MS" panose="020B0603020202020204" pitchFamily="34" charset="0"/>
            </a:endParaRPr>
          </a:p>
          <a:p>
            <a:endParaRPr lang="en-US" dirty="0"/>
          </a:p>
          <a:p>
            <a:endParaRPr lang="en-US" dirty="0"/>
          </a:p>
          <a:p>
            <a:endParaRPr lang="en-US" dirty="0"/>
          </a:p>
        </p:txBody>
      </p:sp>
      <p:sp>
        <p:nvSpPr>
          <p:cNvPr id="6" name="Text Placeholder 2">
            <a:extLst>
              <a:ext uri="{FF2B5EF4-FFF2-40B4-BE49-F238E27FC236}">
                <a16:creationId xmlns:a16="http://schemas.microsoft.com/office/drawing/2014/main" id="{FF4FD3A4-0406-4D77-9BA4-C95486FCE25B}"/>
              </a:ext>
            </a:extLst>
          </p:cNvPr>
          <p:cNvSpPr txBox="1">
            <a:spLocks/>
          </p:cNvSpPr>
          <p:nvPr/>
        </p:nvSpPr>
        <p:spPr>
          <a:xfrm>
            <a:off x="266700" y="3909061"/>
            <a:ext cx="6471850" cy="352675"/>
          </a:xfrm>
          <a:prstGeom prst="rect">
            <a:avLst/>
          </a:prstGeom>
        </p:spPr>
        <p:txBody>
          <a:bodyPr/>
          <a:lstStyle>
            <a:lvl1pPr marL="0" indent="0" algn="l" defTabSz="914400" rtl="0" eaLnBrk="1" latinLnBrk="0" hangingPunct="1">
              <a:spcBef>
                <a:spcPts val="2000"/>
              </a:spcBef>
              <a:buClr>
                <a:schemeClr val="accent1"/>
              </a:buClr>
              <a:buFont typeface="Arial"/>
              <a:buNone/>
              <a:defRPr sz="2000" kern="1200">
                <a:solidFill>
                  <a:schemeClr val="tx1">
                    <a:lumMod val="65000"/>
                    <a:lumOff val="35000"/>
                  </a:schemeClr>
                </a:solidFill>
                <a:latin typeface="+mn-lt"/>
                <a:ea typeface="+mn-ea"/>
                <a:cs typeface="+mn-cs"/>
              </a:defRPr>
            </a:lvl1pPr>
            <a:lvl2pPr marL="457200" indent="0" algn="l" defTabSz="914400" rtl="0" eaLnBrk="1" latinLnBrk="0" hangingPunct="1">
              <a:spcBef>
                <a:spcPts val="600"/>
              </a:spcBef>
              <a:buClr>
                <a:schemeClr val="accent1">
                  <a:lumMod val="50000"/>
                </a:schemeClr>
              </a:buClr>
              <a:buFont typeface="Wingdings 2" pitchFamily="18"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Font typeface="Wingdings 2" pitchFamily="18"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50000"/>
                </a:schemeClr>
              </a:buClr>
              <a:buFont typeface="Courier New"/>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Font typeface="Wingdings 2" pitchFamily="18"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9pPr>
          </a:lstStyle>
          <a:p>
            <a:r>
              <a:rPr lang="en-US" sz="1200" i="1" dirty="0">
                <a:solidFill>
                  <a:schemeClr val="tx2"/>
                </a:solidFill>
                <a:latin typeface="Trebuchet MS" panose="020B0603020202020204" pitchFamily="34" charset="0"/>
              </a:rPr>
              <a:t>Reference:  Virginia Department of Education, IDEA  Maintenance of Effort Guidance Document, page 6</a:t>
            </a:r>
          </a:p>
          <a:p>
            <a:endParaRPr lang="en-US" sz="1500" dirty="0"/>
          </a:p>
        </p:txBody>
      </p:sp>
    </p:spTree>
    <p:extLst>
      <p:ext uri="{BB962C8B-B14F-4D97-AF65-F5344CB8AC3E}">
        <p14:creationId xmlns:p14="http://schemas.microsoft.com/office/powerpoint/2010/main" val="3946927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A4B132E-B246-415D-B3D1-A4249A2B390F}"/>
              </a:ext>
            </a:extLst>
          </p:cNvPr>
          <p:cNvSpPr>
            <a:spLocks noGrp="1"/>
          </p:cNvSpPr>
          <p:nvPr>
            <p:ph type="sldNum" sz="quarter" idx="4294967295"/>
          </p:nvPr>
        </p:nvSpPr>
        <p:spPr/>
        <p:txBody>
          <a:bodyPr/>
          <a:lstStyle/>
          <a:p>
            <a:fld id="{DA930A31-9CE2-E544-B5A4-9B97C83516F7}" type="slidenum">
              <a:rPr lang="en-US" smtClean="0"/>
              <a:pPr/>
              <a:t>85</a:t>
            </a:fld>
            <a:endParaRPr lang="en-US" dirty="0"/>
          </a:p>
        </p:txBody>
      </p:sp>
      <p:sp>
        <p:nvSpPr>
          <p:cNvPr id="2" name="Title 1">
            <a:extLst>
              <a:ext uri="{FF2B5EF4-FFF2-40B4-BE49-F238E27FC236}">
                <a16:creationId xmlns:a16="http://schemas.microsoft.com/office/drawing/2014/main" id="{1A2A2FEA-43F4-5247-8C0D-9220380461C0}"/>
              </a:ext>
            </a:extLst>
          </p:cNvPr>
          <p:cNvSpPr>
            <a:spLocks noGrp="1"/>
          </p:cNvSpPr>
          <p:nvPr>
            <p:ph type="ctrTitle" idx="4294967295"/>
          </p:nvPr>
        </p:nvSpPr>
        <p:spPr>
          <a:xfrm>
            <a:off x="0" y="-100012"/>
            <a:ext cx="9144000" cy="750094"/>
          </a:xfrm>
        </p:spPr>
        <p:txBody>
          <a:bodyPr>
            <a:normAutofit/>
          </a:bodyPr>
          <a:lstStyle/>
          <a:p>
            <a:r>
              <a:rPr lang="en-US" sz="3200" b="1" dirty="0">
                <a:solidFill>
                  <a:srgbClr val="FF0000"/>
                </a:solidFill>
                <a:latin typeface="Trebuchet MS" panose="020B0603020202020204" pitchFamily="34" charset="0"/>
              </a:rPr>
              <a:t>Adjustment Example</a:t>
            </a:r>
          </a:p>
        </p:txBody>
      </p:sp>
      <p:graphicFrame>
        <p:nvGraphicFramePr>
          <p:cNvPr id="13" name="Content Placeholder 12" descr="The table shows an example of calculating an adjustment for an LEA. Description: The table shows the adjustment/ calculation and dollar amount.&#10;">
            <a:extLst>
              <a:ext uri="{FF2B5EF4-FFF2-40B4-BE49-F238E27FC236}">
                <a16:creationId xmlns:a16="http://schemas.microsoft.com/office/drawing/2014/main" id="{5C210489-8B8B-504C-A350-8578196EC7FD}"/>
              </a:ext>
            </a:extLst>
          </p:cNvPr>
          <p:cNvGraphicFramePr>
            <a:graphicFrameLocks noGrp="1"/>
          </p:cNvGraphicFramePr>
          <p:nvPr>
            <p:ph sz="half" idx="4294967295"/>
            <p:extLst>
              <p:ext uri="{D42A27DB-BD31-4B8C-83A1-F6EECF244321}">
                <p14:modId xmlns:p14="http://schemas.microsoft.com/office/powerpoint/2010/main" val="1546032059"/>
              </p:ext>
            </p:extLst>
          </p:nvPr>
        </p:nvGraphicFramePr>
        <p:xfrm>
          <a:off x="484496" y="933450"/>
          <a:ext cx="8267700" cy="2609326"/>
        </p:xfrm>
        <a:graphic>
          <a:graphicData uri="http://schemas.openxmlformats.org/drawingml/2006/table">
            <a:tbl>
              <a:tblPr firstRow="1" bandRow="1">
                <a:tableStyleId>{E8B1032C-EA38-4F05-BA0D-38AFFFC7BED3}</a:tableStyleId>
              </a:tblPr>
              <a:tblGrid>
                <a:gridCol w="5665496">
                  <a:extLst>
                    <a:ext uri="{9D8B030D-6E8A-4147-A177-3AD203B41FA5}">
                      <a16:colId xmlns:a16="http://schemas.microsoft.com/office/drawing/2014/main" val="1651321810"/>
                    </a:ext>
                  </a:extLst>
                </a:gridCol>
                <a:gridCol w="2602204">
                  <a:extLst>
                    <a:ext uri="{9D8B030D-6E8A-4147-A177-3AD203B41FA5}">
                      <a16:colId xmlns:a16="http://schemas.microsoft.com/office/drawing/2014/main" val="2722737591"/>
                    </a:ext>
                  </a:extLst>
                </a:gridCol>
              </a:tblGrid>
              <a:tr h="419882">
                <a:tc>
                  <a:txBody>
                    <a:bodyPr/>
                    <a:lstStyle/>
                    <a:p>
                      <a:pPr algn="l"/>
                      <a:r>
                        <a:rPr lang="en-US" sz="1600" b="1" spc="100" baseline="0" dirty="0">
                          <a:solidFill>
                            <a:schemeClr val="bg1"/>
                          </a:solidFill>
                          <a:latin typeface="Trebuchet MS" panose="020B0603020202020204" pitchFamily="34" charset="0"/>
                          <a:cs typeface="Helvetica" panose="020B0604020202020204" pitchFamily="34" charset="0"/>
                        </a:rPr>
                        <a:t>Adjustment Calculation</a:t>
                      </a:r>
                    </a:p>
                  </a:txBody>
                  <a:tcPr marL="56249" marR="56249" marT="25718" marB="25718" anchor="ctr">
                    <a:solidFill>
                      <a:schemeClr val="tx2">
                        <a:lumMod val="50000"/>
                        <a:lumOff val="50000"/>
                      </a:schemeClr>
                    </a:solidFill>
                  </a:tcPr>
                </a:tc>
                <a:tc>
                  <a:txBody>
                    <a:bodyPr/>
                    <a:lstStyle/>
                    <a:p>
                      <a:pPr algn="r"/>
                      <a:r>
                        <a:rPr lang="en-US" sz="1600" dirty="0">
                          <a:solidFill>
                            <a:schemeClr val="bg1"/>
                          </a:solidFill>
                          <a:latin typeface="Trebuchet MS" panose="020B0603020202020204" pitchFamily="34" charset="0"/>
                          <a:cs typeface="Helvetica" panose="020B0604020202020204" pitchFamily="34" charset="0"/>
                        </a:rPr>
                        <a:t>Dollar amount</a:t>
                      </a:r>
                      <a:endParaRPr lang="en-US" sz="1600" b="1" dirty="0">
                        <a:solidFill>
                          <a:schemeClr val="bg1"/>
                        </a:solidFill>
                        <a:latin typeface="Trebuchet MS" panose="020B0603020202020204" pitchFamily="34" charset="0"/>
                        <a:cs typeface="Helvetica" panose="020B0604020202020204" pitchFamily="34" charset="0"/>
                      </a:endParaRPr>
                    </a:p>
                  </a:txBody>
                  <a:tcPr marL="56249" marR="56249" marT="25718" marB="25718" anchor="ctr">
                    <a:solidFill>
                      <a:schemeClr val="bg2">
                        <a:lumMod val="50000"/>
                      </a:schemeClr>
                    </a:solidFill>
                  </a:tcPr>
                </a:tc>
                <a:extLst>
                  <a:ext uri="{0D108BD9-81ED-4DB2-BD59-A6C34878D82A}">
                    <a16:rowId xmlns:a16="http://schemas.microsoft.com/office/drawing/2014/main" val="2060780472"/>
                  </a:ext>
                </a:extLst>
              </a:tr>
              <a:tr h="547361">
                <a:tc>
                  <a:txBody>
                    <a:bodyPr/>
                    <a:lstStyle/>
                    <a:p>
                      <a:pPr algn="l"/>
                      <a:r>
                        <a:rPr lang="en-US" sz="1800" dirty="0">
                          <a:solidFill>
                            <a:schemeClr val="tx2"/>
                          </a:solidFill>
                          <a:latin typeface="Trebuchet MS" panose="020B0603020202020204" pitchFamily="34" charset="0"/>
                          <a:cs typeface="Helvetica" panose="020B0604020202020204" pitchFamily="34" charset="0"/>
                        </a:rPr>
                        <a:t>FFY 2017 Section 611 Allocation</a:t>
                      </a:r>
                      <a:endParaRPr lang="en-US" sz="1800" b="0" dirty="0">
                        <a:solidFill>
                          <a:schemeClr val="tx2"/>
                        </a:solidFill>
                        <a:latin typeface="Trebuchet MS" panose="020B0603020202020204" pitchFamily="34" charset="0"/>
                        <a:cs typeface="Helvetica" panose="020B0604020202020204" pitchFamily="34" charset="0"/>
                      </a:endParaRPr>
                    </a:p>
                  </a:txBody>
                  <a:tcPr marL="56249" marR="56249" marT="25718" marB="25718" anchor="ctr">
                    <a:solidFill>
                      <a:schemeClr val="accent2">
                        <a:lumMod val="60000"/>
                        <a:lumOff val="40000"/>
                      </a:schemeClr>
                    </a:solidFill>
                  </a:tcPr>
                </a:tc>
                <a:tc>
                  <a:txBody>
                    <a:bodyPr/>
                    <a:lstStyle/>
                    <a:p>
                      <a:pPr algn="r"/>
                      <a:r>
                        <a:rPr lang="en-US" sz="2100" dirty="0">
                          <a:solidFill>
                            <a:schemeClr val="tx2"/>
                          </a:solidFill>
                          <a:latin typeface="Trebuchet MS" panose="020B0603020202020204" pitchFamily="34" charset="0"/>
                          <a:cs typeface="Helvetica" panose="020B0604020202020204" pitchFamily="34" charset="0"/>
                        </a:rPr>
                        <a:t>800,000</a:t>
                      </a:r>
                      <a:endParaRPr lang="en-US" sz="2100" b="0" dirty="0">
                        <a:solidFill>
                          <a:schemeClr val="tx2"/>
                        </a:solidFill>
                        <a:latin typeface="Trebuchet MS" panose="020B0603020202020204" pitchFamily="34" charset="0"/>
                        <a:cs typeface="Helvetica" panose="020B0604020202020204" pitchFamily="34" charset="0"/>
                      </a:endParaRPr>
                    </a:p>
                  </a:txBody>
                  <a:tcPr marL="56249" marR="56249" marT="25718" marB="25718" anchor="ctr">
                    <a:solidFill>
                      <a:schemeClr val="accent2">
                        <a:lumMod val="60000"/>
                        <a:lumOff val="40000"/>
                      </a:schemeClr>
                    </a:solidFill>
                  </a:tcPr>
                </a:tc>
                <a:extLst>
                  <a:ext uri="{0D108BD9-81ED-4DB2-BD59-A6C34878D82A}">
                    <a16:rowId xmlns:a16="http://schemas.microsoft.com/office/drawing/2014/main" val="1294029935"/>
                  </a:ext>
                </a:extLst>
              </a:tr>
              <a:tr h="547361">
                <a:tc>
                  <a:txBody>
                    <a:bodyPr/>
                    <a:lstStyle/>
                    <a:p>
                      <a:pPr algn="l"/>
                      <a:r>
                        <a:rPr lang="en-US" sz="1800" dirty="0">
                          <a:solidFill>
                            <a:schemeClr val="tx2"/>
                          </a:solidFill>
                          <a:latin typeface="Trebuchet MS" panose="020B0603020202020204" pitchFamily="34" charset="0"/>
                          <a:cs typeface="Helvetica" panose="020B0604020202020204" pitchFamily="34" charset="0"/>
                        </a:rPr>
                        <a:t>FFY 2018 Section 611 Allocation</a:t>
                      </a:r>
                    </a:p>
                  </a:txBody>
                  <a:tcPr marL="56249" marR="56249" marT="25718" marB="25718" anchor="ctr">
                    <a:solidFill>
                      <a:schemeClr val="accent2">
                        <a:lumMod val="60000"/>
                        <a:lumOff val="40000"/>
                      </a:schemeClr>
                    </a:solidFill>
                  </a:tcPr>
                </a:tc>
                <a:tc>
                  <a:txBody>
                    <a:bodyPr/>
                    <a:lstStyle/>
                    <a:p>
                      <a:pPr algn="r"/>
                      <a:r>
                        <a:rPr lang="en-US" sz="2100" dirty="0">
                          <a:solidFill>
                            <a:schemeClr val="tx2"/>
                          </a:solidFill>
                          <a:latin typeface="Trebuchet MS" panose="020B0603020202020204" pitchFamily="34" charset="0"/>
                          <a:cs typeface="Helvetica" panose="020B0604020202020204" pitchFamily="34" charset="0"/>
                        </a:rPr>
                        <a:t>900,000</a:t>
                      </a:r>
                    </a:p>
                  </a:txBody>
                  <a:tcPr marL="56249" marR="56249" marT="25718" marB="25718" anchor="ctr">
                    <a:solidFill>
                      <a:schemeClr val="accent2">
                        <a:lumMod val="60000"/>
                        <a:lumOff val="40000"/>
                      </a:schemeClr>
                    </a:solidFill>
                  </a:tcPr>
                </a:tc>
                <a:extLst>
                  <a:ext uri="{0D108BD9-81ED-4DB2-BD59-A6C34878D82A}">
                    <a16:rowId xmlns:a16="http://schemas.microsoft.com/office/drawing/2014/main" val="1474289638"/>
                  </a:ext>
                </a:extLst>
              </a:tr>
              <a:tr h="547361">
                <a:tc>
                  <a:txBody>
                    <a:bodyPr/>
                    <a:lstStyle/>
                    <a:p>
                      <a:pPr algn="l"/>
                      <a:r>
                        <a:rPr lang="en-US" sz="1800" dirty="0">
                          <a:solidFill>
                            <a:schemeClr val="tx2"/>
                          </a:solidFill>
                          <a:latin typeface="Trebuchet MS" panose="020B0603020202020204" pitchFamily="34" charset="0"/>
                          <a:cs typeface="Helvetica" panose="020B0604020202020204" pitchFamily="34" charset="0"/>
                        </a:rPr>
                        <a:t>Difference ($900,000 – $800,000)</a:t>
                      </a:r>
                    </a:p>
                  </a:txBody>
                  <a:tcPr marL="56249" marR="56249" marT="25718" marB="25718" anchor="ctr">
                    <a:solidFill>
                      <a:schemeClr val="accent2">
                        <a:lumMod val="60000"/>
                        <a:lumOff val="40000"/>
                      </a:schemeClr>
                    </a:solidFill>
                  </a:tcPr>
                </a:tc>
                <a:tc>
                  <a:txBody>
                    <a:bodyPr/>
                    <a:lstStyle/>
                    <a:p>
                      <a:pPr algn="r"/>
                      <a:r>
                        <a:rPr lang="en-US" sz="2100" dirty="0">
                          <a:solidFill>
                            <a:schemeClr val="tx2"/>
                          </a:solidFill>
                          <a:latin typeface="Trebuchet MS" panose="020B0603020202020204" pitchFamily="34" charset="0"/>
                          <a:cs typeface="Helvetica" panose="020B0604020202020204" pitchFamily="34" charset="0"/>
                        </a:rPr>
                        <a:t>100,000</a:t>
                      </a:r>
                    </a:p>
                  </a:txBody>
                  <a:tcPr marL="56249" marR="56249" marT="25718" marB="25718" anchor="ctr">
                    <a:solidFill>
                      <a:schemeClr val="accent2">
                        <a:lumMod val="60000"/>
                        <a:lumOff val="40000"/>
                      </a:schemeClr>
                    </a:solidFill>
                  </a:tcPr>
                </a:tc>
                <a:extLst>
                  <a:ext uri="{0D108BD9-81ED-4DB2-BD59-A6C34878D82A}">
                    <a16:rowId xmlns:a16="http://schemas.microsoft.com/office/drawing/2014/main" val="1456406618"/>
                  </a:ext>
                </a:extLst>
              </a:tr>
              <a:tr h="547361">
                <a:tc>
                  <a:txBody>
                    <a:bodyPr/>
                    <a:lstStyle/>
                    <a:p>
                      <a:pPr algn="l"/>
                      <a:r>
                        <a:rPr lang="en-US" sz="1800" dirty="0">
                          <a:solidFill>
                            <a:schemeClr val="tx2"/>
                          </a:solidFill>
                          <a:latin typeface="Trebuchet MS" panose="020B0603020202020204" pitchFamily="34" charset="0"/>
                          <a:cs typeface="Helvetica" panose="020B0604020202020204" pitchFamily="34" charset="0"/>
                        </a:rPr>
                        <a:t>50% of the increase ($100,000 x 50%)</a:t>
                      </a:r>
                    </a:p>
                  </a:txBody>
                  <a:tcPr marL="56249" marR="56249" marT="25718" marB="25718" anchor="ctr">
                    <a:solidFill>
                      <a:schemeClr val="accent2">
                        <a:lumMod val="60000"/>
                        <a:lumOff val="40000"/>
                      </a:schemeClr>
                    </a:solidFill>
                  </a:tcPr>
                </a:tc>
                <a:tc>
                  <a:txBody>
                    <a:bodyPr/>
                    <a:lstStyle/>
                    <a:p>
                      <a:pPr algn="r"/>
                      <a:r>
                        <a:rPr lang="en-US" sz="2100" dirty="0">
                          <a:solidFill>
                            <a:schemeClr val="tx2"/>
                          </a:solidFill>
                          <a:latin typeface="Trebuchet MS" panose="020B0603020202020204" pitchFamily="34" charset="0"/>
                          <a:cs typeface="Helvetica" panose="020B0604020202020204" pitchFamily="34" charset="0"/>
                        </a:rPr>
                        <a:t>50,000</a:t>
                      </a:r>
                    </a:p>
                  </a:txBody>
                  <a:tcPr marL="56249" marR="56249" marT="25718" marB="25718" anchor="ctr">
                    <a:solidFill>
                      <a:schemeClr val="accent2">
                        <a:lumMod val="60000"/>
                        <a:lumOff val="40000"/>
                      </a:schemeClr>
                    </a:solidFill>
                  </a:tcPr>
                </a:tc>
                <a:extLst>
                  <a:ext uri="{0D108BD9-81ED-4DB2-BD59-A6C34878D82A}">
                    <a16:rowId xmlns:a16="http://schemas.microsoft.com/office/drawing/2014/main" val="1585002413"/>
                  </a:ext>
                </a:extLst>
              </a:tr>
            </a:tbl>
          </a:graphicData>
        </a:graphic>
      </p:graphicFrame>
      <p:sp>
        <p:nvSpPr>
          <p:cNvPr id="19" name="Content Placeholder 18">
            <a:extLst>
              <a:ext uri="{FF2B5EF4-FFF2-40B4-BE49-F238E27FC236}">
                <a16:creationId xmlns:a16="http://schemas.microsoft.com/office/drawing/2014/main" id="{E2EA9527-128A-EA47-9FB7-3D390F06B8FB}"/>
              </a:ext>
            </a:extLst>
          </p:cNvPr>
          <p:cNvSpPr>
            <a:spLocks noGrp="1"/>
          </p:cNvSpPr>
          <p:nvPr>
            <p:ph type="body" idx="4294967295"/>
          </p:nvPr>
        </p:nvSpPr>
        <p:spPr>
          <a:xfrm>
            <a:off x="495300" y="3676650"/>
            <a:ext cx="8191500" cy="884753"/>
          </a:xfrm>
          <a:prstGeom prst="rect">
            <a:avLst/>
          </a:prstGeom>
        </p:spPr>
        <p:txBody>
          <a:bodyPr/>
          <a:lstStyle/>
          <a:p>
            <a:r>
              <a:rPr lang="en-US" sz="1800" dirty="0">
                <a:solidFill>
                  <a:schemeClr val="tx2"/>
                </a:solidFill>
                <a:latin typeface="Trebuchet MS" panose="020B0603020202020204" pitchFamily="34" charset="0"/>
              </a:rPr>
              <a:t>The LEA can reduce its level of effort up to $50,000 in </a:t>
            </a:r>
            <a:r>
              <a:rPr lang="en-US" sz="1800" dirty="0" smtClean="0">
                <a:solidFill>
                  <a:schemeClr val="tx2"/>
                </a:solidFill>
                <a:latin typeface="Trebuchet MS" panose="020B0603020202020204" pitchFamily="34" charset="0"/>
              </a:rPr>
              <a:t>FFY </a:t>
            </a:r>
            <a:r>
              <a:rPr lang="en-US" sz="1800" dirty="0">
                <a:solidFill>
                  <a:schemeClr val="tx2"/>
                </a:solidFill>
                <a:latin typeface="Trebuchet MS" panose="020B0603020202020204" pitchFamily="34" charset="0"/>
              </a:rPr>
              <a:t>2018 (SFY 2019) as if all other conditions are met </a:t>
            </a:r>
            <a:r>
              <a:rPr lang="en-US" sz="1800" dirty="0" smtClean="0">
                <a:solidFill>
                  <a:schemeClr val="tx2"/>
                </a:solidFill>
                <a:latin typeface="Trebuchet MS" panose="020B0603020202020204" pitchFamily="34" charset="0"/>
              </a:rPr>
              <a:t>in </a:t>
            </a:r>
            <a:r>
              <a:rPr lang="en-US" sz="1800" dirty="0">
                <a:solidFill>
                  <a:schemeClr val="tx2"/>
                </a:solidFill>
                <a:latin typeface="Trebuchet MS" panose="020B0603020202020204" pitchFamily="34" charset="0"/>
              </a:rPr>
              <a:t>that year.</a:t>
            </a:r>
          </a:p>
        </p:txBody>
      </p:sp>
    </p:spTree>
    <p:extLst>
      <p:ext uri="{BB962C8B-B14F-4D97-AF65-F5344CB8AC3E}">
        <p14:creationId xmlns:p14="http://schemas.microsoft.com/office/powerpoint/2010/main" val="2672253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A4B132E-B246-415D-B3D1-A4249A2B390F}"/>
              </a:ext>
            </a:extLst>
          </p:cNvPr>
          <p:cNvSpPr>
            <a:spLocks noGrp="1"/>
          </p:cNvSpPr>
          <p:nvPr>
            <p:ph type="sldNum" sz="quarter" idx="4294967295"/>
          </p:nvPr>
        </p:nvSpPr>
        <p:spPr/>
        <p:txBody>
          <a:bodyPr/>
          <a:lstStyle/>
          <a:p>
            <a:fld id="{DA930A31-9CE2-E544-B5A4-9B97C83516F7}" type="slidenum">
              <a:rPr lang="en-US" smtClean="0"/>
              <a:pPr/>
              <a:t>86</a:t>
            </a:fld>
            <a:endParaRPr lang="en-US" dirty="0"/>
          </a:p>
        </p:txBody>
      </p:sp>
      <p:sp>
        <p:nvSpPr>
          <p:cNvPr id="2" name="Title 1">
            <a:extLst>
              <a:ext uri="{FF2B5EF4-FFF2-40B4-BE49-F238E27FC236}">
                <a16:creationId xmlns:a16="http://schemas.microsoft.com/office/drawing/2014/main" id="{1A2A2FEA-43F4-5247-8C0D-9220380461C0}"/>
              </a:ext>
            </a:extLst>
          </p:cNvPr>
          <p:cNvSpPr>
            <a:spLocks noGrp="1"/>
          </p:cNvSpPr>
          <p:nvPr>
            <p:ph type="ctrTitle" idx="4294967295"/>
          </p:nvPr>
        </p:nvSpPr>
        <p:spPr>
          <a:xfrm>
            <a:off x="0" y="-100012"/>
            <a:ext cx="9144000" cy="750094"/>
          </a:xfrm>
        </p:spPr>
        <p:txBody>
          <a:bodyPr>
            <a:normAutofit/>
          </a:bodyPr>
          <a:lstStyle/>
          <a:p>
            <a:r>
              <a:rPr lang="en-US" sz="3200" b="1" dirty="0" smtClean="0">
                <a:solidFill>
                  <a:srgbClr val="FF0000"/>
                </a:solidFill>
                <a:latin typeface="Trebuchet MS" panose="020B0603020202020204" pitchFamily="34" charset="0"/>
              </a:rPr>
              <a:t>CEIS Adjustment Example </a:t>
            </a:r>
            <a:endParaRPr lang="en-US" sz="3200" b="1" dirty="0">
              <a:solidFill>
                <a:srgbClr val="FF0000"/>
              </a:solidFill>
              <a:latin typeface="Trebuchet MS" panose="020B0603020202020204" pitchFamily="34" charset="0"/>
            </a:endParaRPr>
          </a:p>
        </p:txBody>
      </p:sp>
      <p:sp>
        <p:nvSpPr>
          <p:cNvPr id="19" name="Content Placeholder 18">
            <a:extLst>
              <a:ext uri="{FF2B5EF4-FFF2-40B4-BE49-F238E27FC236}">
                <a16:creationId xmlns:a16="http://schemas.microsoft.com/office/drawing/2014/main" id="{E2EA9527-128A-EA47-9FB7-3D390F06B8FB}"/>
              </a:ext>
            </a:extLst>
          </p:cNvPr>
          <p:cNvSpPr>
            <a:spLocks noGrp="1"/>
          </p:cNvSpPr>
          <p:nvPr>
            <p:ph type="body" idx="4294967295"/>
          </p:nvPr>
        </p:nvSpPr>
        <p:spPr>
          <a:xfrm>
            <a:off x="495300" y="3676650"/>
            <a:ext cx="8191500" cy="884753"/>
          </a:xfrm>
          <a:prstGeom prst="rect">
            <a:avLst/>
          </a:prstGeom>
        </p:spPr>
        <p:txBody>
          <a:bodyPr/>
          <a:lstStyle/>
          <a:p>
            <a:r>
              <a:rPr lang="en-US" sz="1800" dirty="0">
                <a:solidFill>
                  <a:schemeClr val="tx2"/>
                </a:solidFill>
                <a:latin typeface="Trebuchet MS" panose="020B0603020202020204" pitchFamily="34" charset="0"/>
              </a:rPr>
              <a:t>The LEA can reduce its level of effort up to $50,000 in </a:t>
            </a:r>
            <a:r>
              <a:rPr lang="en-US" sz="1800" dirty="0" smtClean="0">
                <a:solidFill>
                  <a:schemeClr val="tx2"/>
                </a:solidFill>
                <a:latin typeface="Trebuchet MS" panose="020B0603020202020204" pitchFamily="34" charset="0"/>
              </a:rPr>
              <a:t>FFY </a:t>
            </a:r>
            <a:r>
              <a:rPr lang="en-US" sz="1800" dirty="0">
                <a:solidFill>
                  <a:schemeClr val="tx2"/>
                </a:solidFill>
                <a:latin typeface="Trebuchet MS" panose="020B0603020202020204" pitchFamily="34" charset="0"/>
              </a:rPr>
              <a:t>2018 (SFY 2019) as if all other conditions are met </a:t>
            </a:r>
            <a:r>
              <a:rPr lang="en-US" sz="1800" dirty="0" smtClean="0">
                <a:solidFill>
                  <a:schemeClr val="tx2"/>
                </a:solidFill>
                <a:latin typeface="Trebuchet MS" panose="020B0603020202020204" pitchFamily="34" charset="0"/>
              </a:rPr>
              <a:t>in </a:t>
            </a:r>
            <a:r>
              <a:rPr lang="en-US" sz="1800" dirty="0">
                <a:solidFill>
                  <a:schemeClr val="tx2"/>
                </a:solidFill>
                <a:latin typeface="Trebuchet MS" panose="020B0603020202020204" pitchFamily="34" charset="0"/>
              </a:rPr>
              <a:t>that year.</a:t>
            </a:r>
          </a:p>
        </p:txBody>
      </p:sp>
      <p:pic>
        <p:nvPicPr>
          <p:cNvPr id="4" name="Picture 3"/>
          <p:cNvPicPr>
            <a:picLocks noChangeAspect="1"/>
          </p:cNvPicPr>
          <p:nvPr/>
        </p:nvPicPr>
        <p:blipFill>
          <a:blip r:embed="rId3"/>
          <a:stretch>
            <a:fillRect/>
          </a:stretch>
        </p:blipFill>
        <p:spPr>
          <a:xfrm>
            <a:off x="704850" y="704849"/>
            <a:ext cx="7734300" cy="2971801"/>
          </a:xfrm>
          <a:prstGeom prst="rect">
            <a:avLst/>
          </a:prstGeom>
        </p:spPr>
      </p:pic>
    </p:spTree>
    <p:extLst>
      <p:ext uri="{BB962C8B-B14F-4D97-AF65-F5344CB8AC3E}">
        <p14:creationId xmlns:p14="http://schemas.microsoft.com/office/powerpoint/2010/main" val="1576319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3254"/>
          </a:xfrm>
        </p:spPr>
        <p:txBody>
          <a:bodyPr>
            <a:noAutofit/>
          </a:bodyPr>
          <a:lstStyle/>
          <a:p>
            <a:r>
              <a:rPr lang="en-US" altLang="en-US" sz="3200" b="1" dirty="0">
                <a:solidFill>
                  <a:srgbClr val="FF0000"/>
                </a:solidFill>
                <a:latin typeface="Trebuchet MS" panose="020B0603020202020204" pitchFamily="34" charset="0"/>
              </a:rPr>
              <a:t>Conditions Forbidding LEAs From Using the MOE Adjustment Option</a:t>
            </a:r>
            <a:endParaRPr lang="en-US" sz="3200" b="1" dirty="0">
              <a:solidFill>
                <a:srgbClr val="FF0000"/>
              </a:solidFill>
              <a:latin typeface="Trebuchet MS" panose="020B0603020202020204" pitchFamily="34" charset="0"/>
            </a:endParaRPr>
          </a:p>
        </p:txBody>
      </p:sp>
      <p:sp>
        <p:nvSpPr>
          <p:cNvPr id="3" name="Rectangle 2"/>
          <p:cNvSpPr/>
          <p:nvPr/>
        </p:nvSpPr>
        <p:spPr>
          <a:xfrm>
            <a:off x="381000" y="1110811"/>
            <a:ext cx="8496300" cy="2554545"/>
          </a:xfrm>
          <a:prstGeom prst="rect">
            <a:avLst/>
          </a:prstGeom>
        </p:spPr>
        <p:txBody>
          <a:bodyPr wrap="square">
            <a:spAutoFit/>
          </a:bodyPr>
          <a:lstStyle/>
          <a:p>
            <a:pPr marL="342892" indent="-342892">
              <a:buFont typeface="+mj-lt"/>
              <a:buAutoNum type="arabicParenR"/>
            </a:pPr>
            <a:r>
              <a:rPr lang="en-US" altLang="en-US" sz="1600" dirty="0">
                <a:latin typeface="Trebuchet MS" panose="020B0603020202020204" pitchFamily="34" charset="0"/>
              </a:rPr>
              <a:t>An LEA may not take this reduction if the SEA determines the LEA is unable to establish and maintain programs of FAPE, or the SEA has taken action against the LEA under section 616 of IDEA¹</a:t>
            </a:r>
          </a:p>
          <a:p>
            <a:pPr marL="342892" indent="-342892">
              <a:buFont typeface="+mj-lt"/>
              <a:buAutoNum type="arabicParenR"/>
            </a:pPr>
            <a:endParaRPr lang="en-US" altLang="en-US" sz="1600" dirty="0">
              <a:latin typeface="Trebuchet MS" panose="020B0603020202020204" pitchFamily="34" charset="0"/>
            </a:endParaRPr>
          </a:p>
          <a:p>
            <a:pPr marL="342892" indent="-342892">
              <a:buFont typeface="+mj-lt"/>
              <a:buAutoNum type="arabicParenR"/>
            </a:pPr>
            <a:r>
              <a:rPr lang="en-US" altLang="en-US" sz="1600" dirty="0">
                <a:latin typeface="Trebuchet MS" panose="020B0603020202020204" pitchFamily="34" charset="0"/>
              </a:rPr>
              <a:t>An SEA must prohibit an LEA from taking the MOE reduction if the LEA’s Local Determination is </a:t>
            </a:r>
            <a:r>
              <a:rPr lang="en-US" altLang="en-US" sz="1600" i="1" dirty="0">
                <a:latin typeface="Trebuchet MS" panose="020B0603020202020204" pitchFamily="34" charset="0"/>
              </a:rPr>
              <a:t>Needs Assistance, Needs Intervention, or Needs Substantial Intervention¹</a:t>
            </a:r>
          </a:p>
          <a:p>
            <a:pPr marL="342892" indent="-342892">
              <a:buFont typeface="+mj-lt"/>
              <a:buAutoNum type="arabicParenR"/>
            </a:pPr>
            <a:endParaRPr lang="en-US" altLang="en-US" sz="1600" dirty="0">
              <a:latin typeface="Trebuchet MS" panose="020B0603020202020204" pitchFamily="34" charset="0"/>
            </a:endParaRPr>
          </a:p>
          <a:p>
            <a:pPr marL="342892" indent="-342892">
              <a:buFont typeface="+mj-lt"/>
              <a:buAutoNum type="arabicParenR"/>
            </a:pPr>
            <a:r>
              <a:rPr lang="en-US" altLang="en-US" sz="1600" dirty="0">
                <a:latin typeface="Trebuchet MS" panose="020B0603020202020204" pitchFamily="34" charset="0"/>
              </a:rPr>
              <a:t>An LEA that is required to budget 15% under CCEIS due to significant disproportionality will not be able to take advantage of the MOE adjustment option¹</a:t>
            </a:r>
          </a:p>
        </p:txBody>
      </p:sp>
      <p:sp>
        <p:nvSpPr>
          <p:cNvPr id="4" name="Rectangle 3"/>
          <p:cNvSpPr/>
          <p:nvPr/>
        </p:nvSpPr>
        <p:spPr>
          <a:xfrm>
            <a:off x="228600" y="4070480"/>
            <a:ext cx="6335486" cy="246221"/>
          </a:xfrm>
          <a:prstGeom prst="rect">
            <a:avLst/>
          </a:prstGeom>
        </p:spPr>
        <p:txBody>
          <a:bodyPr wrap="square">
            <a:spAutoFit/>
          </a:bodyPr>
          <a:lstStyle/>
          <a:p>
            <a:pPr>
              <a:defRPr/>
            </a:pPr>
            <a:r>
              <a:rPr lang="en-US" sz="1000" dirty="0">
                <a:latin typeface="Trebuchet MS" panose="020B0603020202020204" pitchFamily="34" charset="0"/>
              </a:rPr>
              <a:t>¹https://www2.ed.gov/policy/speced/leg/arp/arp-idea-fact-sheet.pdf</a:t>
            </a:r>
          </a:p>
        </p:txBody>
      </p:sp>
    </p:spTree>
    <p:extLst>
      <p:ext uri="{BB962C8B-B14F-4D97-AF65-F5344CB8AC3E}">
        <p14:creationId xmlns:p14="http://schemas.microsoft.com/office/powerpoint/2010/main" val="3697594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067800" cy="842963"/>
          </a:xfrm>
        </p:spPr>
        <p:txBody>
          <a:bodyPr/>
          <a:lstStyle/>
          <a:p>
            <a:pPr algn="ctr"/>
            <a:r>
              <a:rPr lang="en-US" sz="3200" b="1" dirty="0" smtClean="0">
                <a:solidFill>
                  <a:srgbClr val="FF0000"/>
                </a:solidFill>
                <a:latin typeface="Trebuchet MS" panose="020B0603020202020204" pitchFamily="34" charset="0"/>
              </a:rPr>
              <a:t>MOE Non-Compliance</a:t>
            </a:r>
            <a:endParaRPr lang="en-US" sz="3200" b="1" dirty="0">
              <a:solidFill>
                <a:srgbClr val="FF0000"/>
              </a:solidFill>
              <a:latin typeface="Trebuchet MS" panose="020B0603020202020204" pitchFamily="34" charset="0"/>
            </a:endParaRPr>
          </a:p>
        </p:txBody>
      </p:sp>
      <p:sp>
        <p:nvSpPr>
          <p:cNvPr id="4" name="Content Placeholder 3"/>
          <p:cNvSpPr>
            <a:spLocks noGrp="1"/>
          </p:cNvSpPr>
          <p:nvPr>
            <p:ph sz="half" idx="2"/>
          </p:nvPr>
        </p:nvSpPr>
        <p:spPr>
          <a:xfrm>
            <a:off x="4836319" y="1421607"/>
            <a:ext cx="2919776" cy="1535906"/>
          </a:xfrm>
        </p:spPr>
        <p:txBody>
          <a:bodyPr/>
          <a:lstStyle/>
          <a:p>
            <a:pPr marL="257175" indent="-257175">
              <a:buClrTx/>
              <a:buFont typeface="Arial" panose="020B0604020202020204" pitchFamily="34" charset="0"/>
              <a:buChar char="•"/>
            </a:pPr>
            <a:r>
              <a:rPr lang="en-US" sz="2100" dirty="0">
                <a:latin typeface="Trebuchet MS" panose="020B0603020202020204" pitchFamily="34" charset="0"/>
              </a:rPr>
              <a:t>What Happens in Non-Compliance</a:t>
            </a:r>
          </a:p>
          <a:p>
            <a:pPr marL="257175" indent="-257175">
              <a:buClrTx/>
              <a:buFont typeface="Arial" panose="020B0604020202020204" pitchFamily="34" charset="0"/>
              <a:buChar char="•"/>
            </a:pPr>
            <a:r>
              <a:rPr lang="en-US" sz="2100" dirty="0">
                <a:latin typeface="Trebuchet MS" panose="020B0603020202020204" pitchFamily="34" charset="0"/>
              </a:rPr>
              <a:t>Verification</a:t>
            </a:r>
          </a:p>
          <a:p>
            <a:endParaRPr lang="en-US" dirty="0"/>
          </a:p>
        </p:txBody>
      </p:sp>
    </p:spTree>
    <p:extLst>
      <p:ext uri="{BB962C8B-B14F-4D97-AF65-F5344CB8AC3E}">
        <p14:creationId xmlns:p14="http://schemas.microsoft.com/office/powerpoint/2010/main" val="39542543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862C8-DB1A-4E64-9322-37F3A6ECAF3B}"/>
              </a:ext>
            </a:extLst>
          </p:cNvPr>
          <p:cNvSpPr>
            <a:spLocks noGrp="1"/>
          </p:cNvSpPr>
          <p:nvPr>
            <p:ph type="sldNum" sz="quarter" idx="4294967295"/>
          </p:nvPr>
        </p:nvSpPr>
        <p:spPr/>
        <p:txBody>
          <a:bodyPr/>
          <a:lstStyle/>
          <a:p>
            <a:endParaRPr lang="en-US" dirty="0"/>
          </a:p>
        </p:txBody>
      </p:sp>
      <p:sp>
        <p:nvSpPr>
          <p:cNvPr id="2" name="Title 1">
            <a:extLst>
              <a:ext uri="{FF2B5EF4-FFF2-40B4-BE49-F238E27FC236}">
                <a16:creationId xmlns:a16="http://schemas.microsoft.com/office/drawing/2014/main" id="{F239A26A-09C9-D941-AC3D-2E34CB3CE7E0}"/>
              </a:ext>
            </a:extLst>
          </p:cNvPr>
          <p:cNvSpPr>
            <a:spLocks noGrp="1"/>
          </p:cNvSpPr>
          <p:nvPr>
            <p:ph type="title" idx="4294967295"/>
          </p:nvPr>
        </p:nvSpPr>
        <p:spPr>
          <a:xfrm>
            <a:off x="0" y="2"/>
            <a:ext cx="9144000" cy="1200148"/>
          </a:xfrm>
        </p:spPr>
        <p:txBody>
          <a:bodyPr>
            <a:noAutofit/>
          </a:bodyPr>
          <a:lstStyle/>
          <a:p>
            <a:pPr algn="ctr"/>
            <a:r>
              <a:rPr lang="en-US" sz="3200" b="1" dirty="0">
                <a:solidFill>
                  <a:srgbClr val="FF0000"/>
                </a:solidFill>
                <a:latin typeface="Trebuchet MS" panose="020B0603020202020204" pitchFamily="34" charset="0"/>
              </a:rPr>
              <a:t>Applied the Exceptions But the Division is Still In Non-Compliance, What’s Next?</a:t>
            </a:r>
          </a:p>
        </p:txBody>
      </p:sp>
      <p:sp>
        <p:nvSpPr>
          <p:cNvPr id="7" name="Content Placeholder 2">
            <a:extLst>
              <a:ext uri="{FF2B5EF4-FFF2-40B4-BE49-F238E27FC236}">
                <a16:creationId xmlns:a16="http://schemas.microsoft.com/office/drawing/2014/main" id="{25D67385-646E-254D-8D7D-D6F0F3F51249}"/>
              </a:ext>
            </a:extLst>
          </p:cNvPr>
          <p:cNvSpPr txBox="1">
            <a:spLocks/>
          </p:cNvSpPr>
          <p:nvPr/>
        </p:nvSpPr>
        <p:spPr>
          <a:xfrm>
            <a:off x="1221828" y="835258"/>
            <a:ext cx="6700345" cy="3586970"/>
          </a:xfrm>
        </p:spPr>
        <p:txBody>
          <a:bodyPr>
            <a:normAutofit/>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a:buClrTx/>
            </a:pPr>
            <a:endParaRPr lang="en-US" sz="1800" dirty="0">
              <a:solidFill>
                <a:schemeClr val="tx1"/>
              </a:solidFill>
              <a:latin typeface="Georgia" panose="02040502050405020303" pitchFamily="18" charset="0"/>
            </a:endParaRPr>
          </a:p>
        </p:txBody>
      </p:sp>
      <p:sp>
        <p:nvSpPr>
          <p:cNvPr id="6" name="Content Placeholder 2">
            <a:extLst>
              <a:ext uri="{FF2B5EF4-FFF2-40B4-BE49-F238E27FC236}">
                <a16:creationId xmlns:a16="http://schemas.microsoft.com/office/drawing/2014/main" id="{F26170F0-B0ED-461F-B175-B459307E1CF6}"/>
              </a:ext>
            </a:extLst>
          </p:cNvPr>
          <p:cNvSpPr txBox="1">
            <a:spLocks/>
          </p:cNvSpPr>
          <p:nvPr/>
        </p:nvSpPr>
        <p:spPr>
          <a:xfrm>
            <a:off x="457200" y="1276957"/>
            <a:ext cx="8382000" cy="3143250"/>
          </a:xfrm>
          <a:prstGeom prst="rect">
            <a:avLst/>
          </a:prstGeom>
        </p:spPr>
        <p:txBody>
          <a:bodyPr>
            <a:noAutofit/>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marL="342900" indent="-342900">
              <a:lnSpc>
                <a:spcPct val="95000"/>
              </a:lnSpc>
              <a:spcBef>
                <a:spcPts val="750"/>
              </a:spcBef>
              <a:spcAft>
                <a:spcPts val="375"/>
              </a:spcAft>
              <a:buClrTx/>
              <a:buFont typeface="Arial" panose="020B0604020202020204" pitchFamily="34" charset="0"/>
              <a:buChar char="•"/>
            </a:pPr>
            <a:r>
              <a:rPr lang="en-US" sz="1800" dirty="0">
                <a:solidFill>
                  <a:schemeClr val="tx1"/>
                </a:solidFill>
                <a:latin typeface="Trebuchet MS" panose="020B0603020202020204" pitchFamily="34" charset="0"/>
              </a:rPr>
              <a:t>VDOE must repay federal government the amount by which the school division failed to maintain effort (34 CFR §300.203(d)).</a:t>
            </a:r>
          </a:p>
          <a:p>
            <a:pPr marL="342900" indent="-342900">
              <a:lnSpc>
                <a:spcPct val="95000"/>
              </a:lnSpc>
              <a:spcBef>
                <a:spcPts val="750"/>
              </a:spcBef>
              <a:spcAft>
                <a:spcPts val="375"/>
              </a:spcAft>
              <a:buClrTx/>
              <a:buFont typeface="Arial" panose="020B0604020202020204" pitchFamily="34" charset="0"/>
              <a:buChar char="•"/>
            </a:pPr>
            <a:r>
              <a:rPr lang="en-US" sz="1800" dirty="0">
                <a:solidFill>
                  <a:schemeClr val="tx1"/>
                </a:solidFill>
                <a:latin typeface="Trebuchet MS" panose="020B0603020202020204" pitchFamily="34" charset="0"/>
              </a:rPr>
              <a:t>VDOE will require the school division to repay the state.</a:t>
            </a:r>
          </a:p>
          <a:p>
            <a:pPr marL="342900" indent="-342900">
              <a:lnSpc>
                <a:spcPct val="95000"/>
              </a:lnSpc>
              <a:spcBef>
                <a:spcPts val="750"/>
              </a:spcBef>
              <a:spcAft>
                <a:spcPts val="375"/>
              </a:spcAft>
              <a:buClrTx/>
              <a:buFont typeface="Arial" panose="020B0604020202020204" pitchFamily="34" charset="0"/>
              <a:buChar char="•"/>
            </a:pPr>
            <a:r>
              <a:rPr lang="en-US" sz="1800" dirty="0">
                <a:solidFill>
                  <a:schemeClr val="tx1"/>
                </a:solidFill>
                <a:latin typeface="Trebuchet MS" panose="020B0603020202020204" pitchFamily="34" charset="0"/>
              </a:rPr>
              <a:t>Payback must be made from nonfederal funds </a:t>
            </a:r>
          </a:p>
          <a:p>
            <a:pPr marL="342900" indent="-342900">
              <a:lnSpc>
                <a:spcPct val="95000"/>
              </a:lnSpc>
              <a:spcBef>
                <a:spcPts val="750"/>
              </a:spcBef>
              <a:spcAft>
                <a:spcPts val="375"/>
              </a:spcAft>
              <a:buClrTx/>
              <a:buFont typeface="Arial" panose="020B0604020202020204" pitchFamily="34" charset="0"/>
              <a:buChar char="•"/>
            </a:pPr>
            <a:r>
              <a:rPr lang="en-US" sz="1800" dirty="0">
                <a:solidFill>
                  <a:schemeClr val="tx1"/>
                </a:solidFill>
                <a:latin typeface="Trebuchet MS" panose="020B0603020202020204" pitchFamily="34" charset="0"/>
              </a:rPr>
              <a:t>A school division will not receive an IDEA subgrant if it does not budget at least as much as expended in the most recent year it </a:t>
            </a:r>
            <a:r>
              <a:rPr lang="en-US" sz="1800" u="sng" dirty="0">
                <a:solidFill>
                  <a:schemeClr val="tx1"/>
                </a:solidFill>
                <a:latin typeface="Trebuchet MS" panose="020B0603020202020204" pitchFamily="34" charset="0"/>
              </a:rPr>
              <a:t>met MOE </a:t>
            </a:r>
            <a:r>
              <a:rPr lang="en-US" sz="1800" dirty="0">
                <a:solidFill>
                  <a:schemeClr val="tx1"/>
                </a:solidFill>
                <a:latin typeface="Trebuchet MS" panose="020B0603020202020204" pitchFamily="34" charset="0"/>
              </a:rPr>
              <a:t>–i.e., the amount that was paid back does not reduce how much must be budgeted to meet the eligibility standard.</a:t>
            </a:r>
          </a:p>
        </p:txBody>
      </p:sp>
      <p:sp>
        <p:nvSpPr>
          <p:cNvPr id="8" name="Text Placeholder 2">
            <a:extLst>
              <a:ext uri="{FF2B5EF4-FFF2-40B4-BE49-F238E27FC236}">
                <a16:creationId xmlns:a16="http://schemas.microsoft.com/office/drawing/2014/main" id="{647EBBCC-6B68-444E-9304-C89AC8BE0CD0}"/>
              </a:ext>
            </a:extLst>
          </p:cNvPr>
          <p:cNvSpPr txBox="1">
            <a:spLocks/>
          </p:cNvSpPr>
          <p:nvPr/>
        </p:nvSpPr>
        <p:spPr>
          <a:xfrm>
            <a:off x="152400" y="4172173"/>
            <a:ext cx="7658100" cy="500109"/>
          </a:xfrm>
          <a:prstGeom prst="rect">
            <a:avLst/>
          </a:prstGeom>
        </p:spPr>
        <p:txBody>
          <a:bodyPr/>
          <a:lstStyle>
            <a:lvl1pPr marL="0" indent="0" algn="l" defTabSz="914400" rtl="0" eaLnBrk="1" latinLnBrk="0" hangingPunct="1">
              <a:spcBef>
                <a:spcPts val="2000"/>
              </a:spcBef>
              <a:buClr>
                <a:schemeClr val="accent1"/>
              </a:buClr>
              <a:buFont typeface="Arial"/>
              <a:buNone/>
              <a:defRPr sz="2000" kern="1200">
                <a:solidFill>
                  <a:schemeClr val="tx1">
                    <a:lumMod val="65000"/>
                    <a:lumOff val="35000"/>
                  </a:schemeClr>
                </a:solidFill>
                <a:latin typeface="+mn-lt"/>
                <a:ea typeface="+mn-ea"/>
                <a:cs typeface="+mn-cs"/>
              </a:defRPr>
            </a:lvl1pPr>
            <a:lvl2pPr marL="457200" indent="0" algn="l" defTabSz="914400" rtl="0" eaLnBrk="1" latinLnBrk="0" hangingPunct="1">
              <a:spcBef>
                <a:spcPts val="600"/>
              </a:spcBef>
              <a:buClr>
                <a:schemeClr val="accent1">
                  <a:lumMod val="50000"/>
                </a:schemeClr>
              </a:buClr>
              <a:buFont typeface="Wingdings 2" pitchFamily="18"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Font typeface="Wingdings 2" pitchFamily="18"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50000"/>
                </a:schemeClr>
              </a:buClr>
              <a:buFont typeface="Courier New"/>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Font typeface="Wingdings 2" pitchFamily="18"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50000"/>
                </a:schemeClr>
              </a:buClr>
              <a:buFont typeface="Wingdings 2" pitchFamily="18" charset="2"/>
              <a:buNone/>
              <a:defRPr lang="en-US" sz="900"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Font typeface="Wingdings 2" pitchFamily="18" charset="2"/>
              <a:buNone/>
              <a:defRPr lang="en-US" sz="900" kern="1200">
                <a:solidFill>
                  <a:schemeClr val="tx1">
                    <a:lumMod val="65000"/>
                    <a:lumOff val="35000"/>
                  </a:schemeClr>
                </a:solidFill>
                <a:latin typeface="+mn-lt"/>
                <a:ea typeface="+mn-ea"/>
                <a:cs typeface="+mn-cs"/>
              </a:defRPr>
            </a:lvl9pPr>
          </a:lstStyle>
          <a:p>
            <a:r>
              <a:rPr lang="en-US" sz="1200" i="1" dirty="0">
                <a:latin typeface="Trebuchet MS" panose="020B0603020202020204" pitchFamily="34" charset="0"/>
              </a:rPr>
              <a:t>Reference:  Virginia Department of Education, IDEA Maintenance of Effort Guidance Document, page 6</a:t>
            </a:r>
          </a:p>
          <a:p>
            <a:endParaRPr lang="en-US" sz="1500" dirty="0"/>
          </a:p>
        </p:txBody>
      </p:sp>
    </p:spTree>
    <p:extLst>
      <p:ext uri="{BB962C8B-B14F-4D97-AF65-F5344CB8AC3E}">
        <p14:creationId xmlns:p14="http://schemas.microsoft.com/office/powerpoint/2010/main" val="36636008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729816"/>
          </a:xfrm>
        </p:spPr>
        <p:txBody>
          <a:bodyPr>
            <a:normAutofit/>
          </a:bodyPr>
          <a:lstStyle/>
          <a:p>
            <a:pPr algn="l"/>
            <a:r>
              <a:rPr lang="en-US" sz="3200" b="1" dirty="0" smtClean="0">
                <a:solidFill>
                  <a:srgbClr val="0EC7F2"/>
                </a:solidFill>
                <a:effectLst>
                  <a:outerShdw blurRad="38100" dist="38100" dir="2700000" algn="tl">
                    <a:srgbClr val="000000">
                      <a:alpha val="43137"/>
                    </a:srgbClr>
                  </a:outerShdw>
                </a:effectLst>
                <a:latin typeface="Trebuchet MS" panose="020B0603020202020204" pitchFamily="34" charset="0"/>
              </a:rPr>
              <a:t>SECTION TWO – IDEA PART B FUNDS </a:t>
            </a:r>
            <a:endParaRPr lang="en-US" sz="3200" b="1" dirty="0">
              <a:solidFill>
                <a:srgbClr val="0EC7F2"/>
              </a:solidFill>
              <a:effectLst>
                <a:outerShdw blurRad="38100" dist="38100" dir="2700000" algn="tl">
                  <a:srgbClr val="000000">
                    <a:alpha val="43137"/>
                  </a:srgbClr>
                </a:outerShdw>
              </a:effectLst>
              <a:latin typeface="Trebuchet MS" panose="020B0603020202020204" pitchFamily="34" charset="0"/>
            </a:endParaRPr>
          </a:p>
        </p:txBody>
      </p:sp>
      <p:sp>
        <p:nvSpPr>
          <p:cNvPr id="3" name="TextBox 2"/>
          <p:cNvSpPr txBox="1"/>
          <p:nvPr/>
        </p:nvSpPr>
        <p:spPr>
          <a:xfrm>
            <a:off x="381000" y="863629"/>
            <a:ext cx="4724400" cy="3693319"/>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800100" lvl="1" indent="-342900">
              <a:buFont typeface="Wingdings" panose="05000000000000000000" pitchFamily="2" charset="2"/>
              <a:buChar char="ü"/>
            </a:pPr>
            <a:r>
              <a:rPr lang="en-US" dirty="0" smtClean="0">
                <a:latin typeface="Trebuchet MS" panose="020B0603020202020204" pitchFamily="34" charset="0"/>
              </a:rPr>
              <a:t>IDEA </a:t>
            </a:r>
            <a:r>
              <a:rPr lang="en-US" dirty="0">
                <a:latin typeface="Trebuchet MS" panose="020B0603020202020204" pitchFamily="34" charset="0"/>
              </a:rPr>
              <a:t>PART B </a:t>
            </a:r>
            <a:r>
              <a:rPr lang="en-US" dirty="0" smtClean="0">
                <a:latin typeface="Trebuchet MS" panose="020B0603020202020204" pitchFamily="34" charset="0"/>
              </a:rPr>
              <a:t>Federal Funds</a:t>
            </a:r>
          </a:p>
          <a:p>
            <a:pPr marL="800100" lvl="1" indent="-342900">
              <a:buFont typeface="Wingdings" panose="05000000000000000000" pitchFamily="2" charset="2"/>
              <a:buChar char="ü"/>
            </a:pPr>
            <a:endParaRPr lang="en-US" dirty="0">
              <a:latin typeface="Trebuchet MS" panose="020B0603020202020204" pitchFamily="34" charset="0"/>
            </a:endParaRPr>
          </a:p>
          <a:p>
            <a:pPr marL="800100" lvl="1" indent="-342900">
              <a:buFont typeface="Wingdings" panose="05000000000000000000" pitchFamily="2" charset="2"/>
              <a:buChar char="ü"/>
            </a:pPr>
            <a:r>
              <a:rPr lang="en-US" dirty="0">
                <a:latin typeface="Trebuchet MS" panose="020B0603020202020204" pitchFamily="34" charset="0"/>
              </a:rPr>
              <a:t>IDEA PART B </a:t>
            </a:r>
            <a:r>
              <a:rPr lang="en-US" dirty="0" smtClean="0">
                <a:latin typeface="Trebuchet MS" panose="020B0603020202020204" pitchFamily="34" charset="0"/>
              </a:rPr>
              <a:t>Federal Regulatory Overview </a:t>
            </a:r>
          </a:p>
          <a:p>
            <a:pPr marL="800100" lvl="1" indent="-342900">
              <a:buFont typeface="Wingdings" panose="05000000000000000000" pitchFamily="2" charset="2"/>
              <a:buChar char="ü"/>
            </a:pPr>
            <a:endParaRPr lang="en-US" dirty="0">
              <a:latin typeface="Trebuchet MS" panose="020B0603020202020204" pitchFamily="34" charset="0"/>
            </a:endParaRPr>
          </a:p>
          <a:p>
            <a:pPr marL="800100" lvl="1" indent="-342900">
              <a:buFont typeface="Wingdings" panose="05000000000000000000" pitchFamily="2" charset="2"/>
              <a:buChar char="ü"/>
            </a:pPr>
            <a:r>
              <a:rPr lang="en-US" dirty="0">
                <a:latin typeface="Trebuchet MS" panose="020B0603020202020204" pitchFamily="34" charset="0"/>
              </a:rPr>
              <a:t>IDEA PART </a:t>
            </a:r>
            <a:r>
              <a:rPr lang="en-US" dirty="0" smtClean="0">
                <a:latin typeface="Trebuchet MS" panose="020B0603020202020204" pitchFamily="34" charset="0"/>
              </a:rPr>
              <a:t>B Federal Funding:  A </a:t>
            </a:r>
            <a:r>
              <a:rPr lang="en-US" dirty="0">
                <a:latin typeface="Trebuchet MS" panose="020B0603020202020204" pitchFamily="34" charset="0"/>
              </a:rPr>
              <a:t>F</a:t>
            </a:r>
            <a:r>
              <a:rPr lang="en-US" dirty="0" smtClean="0">
                <a:latin typeface="Trebuchet MS" panose="020B0603020202020204" pitchFamily="34" charset="0"/>
              </a:rPr>
              <a:t>ew Facts</a:t>
            </a:r>
          </a:p>
          <a:p>
            <a:pPr marL="800100" lvl="1" indent="-342900">
              <a:buFont typeface="Wingdings" panose="05000000000000000000" pitchFamily="2" charset="2"/>
              <a:buChar char="ü"/>
            </a:pPr>
            <a:endParaRPr lang="en-US" dirty="0">
              <a:latin typeface="Trebuchet MS" panose="020B0603020202020204" pitchFamily="34" charset="0"/>
            </a:endParaRPr>
          </a:p>
          <a:p>
            <a:pPr marL="800100" lvl="1" indent="-342900">
              <a:buFont typeface="Wingdings" panose="05000000000000000000" pitchFamily="2" charset="2"/>
              <a:buChar char="ü"/>
            </a:pPr>
            <a:r>
              <a:rPr lang="en-US" dirty="0" smtClean="0">
                <a:latin typeface="Trebuchet MS" panose="020B0603020202020204" pitchFamily="34" charset="0"/>
              </a:rPr>
              <a:t>IDEA PART B Allocation Timeline</a:t>
            </a:r>
          </a:p>
          <a:p>
            <a:pPr marL="742950" lvl="1" indent="-285750">
              <a:buFont typeface="Wingdings" panose="05000000000000000000" pitchFamily="2" charset="2"/>
              <a:buChar char="ü"/>
            </a:pPr>
            <a:endParaRPr lang="en-US" dirty="0" smtClean="0">
              <a:latin typeface="Trebuchet MS" panose="020B0603020202020204" pitchFamily="34" charset="0"/>
            </a:endParaRPr>
          </a:p>
          <a:p>
            <a:pPr marL="800100" lvl="1" indent="-342900">
              <a:buFont typeface="Wingdings" panose="05000000000000000000" pitchFamily="2" charset="2"/>
              <a:buChar char="ü"/>
            </a:pPr>
            <a:r>
              <a:rPr lang="en-US" dirty="0">
                <a:latin typeface="Trebuchet MS" panose="020B0603020202020204" pitchFamily="34" charset="0"/>
              </a:rPr>
              <a:t>IDEA PART B </a:t>
            </a:r>
            <a:r>
              <a:rPr lang="en-US" dirty="0" smtClean="0">
                <a:latin typeface="Trebuchet MS" panose="020B0603020202020204" pitchFamily="34" charset="0"/>
              </a:rPr>
              <a:t>Allocation Amounts</a:t>
            </a:r>
          </a:p>
          <a:p>
            <a:pPr lvl="1"/>
            <a:endParaRPr lang="en-US" dirty="0" smtClean="0">
              <a:latin typeface="Trebuchet MS" panose="020B0603020202020204" pitchFamily="34" charset="0"/>
            </a:endParaRPr>
          </a:p>
        </p:txBody>
      </p:sp>
      <p:pic>
        <p:nvPicPr>
          <p:cNvPr id="6" name="Picture 5"/>
          <p:cNvPicPr/>
          <p:nvPr/>
        </p:nvPicPr>
        <p:blipFill>
          <a:blip r:embed="rId2"/>
          <a:stretch>
            <a:fillRect/>
          </a:stretch>
        </p:blipFill>
        <p:spPr>
          <a:xfrm>
            <a:off x="5512527" y="1140823"/>
            <a:ext cx="3056708" cy="2952206"/>
          </a:xfrm>
          <a:prstGeom prst="ellipse">
            <a:avLst/>
          </a:prstGeom>
          <a:ln>
            <a:noFill/>
          </a:ln>
          <a:effectLst>
            <a:softEdge rad="112500"/>
          </a:effectLst>
        </p:spPr>
      </p:pic>
    </p:spTree>
    <p:extLst>
      <p:ext uri="{BB962C8B-B14F-4D97-AF65-F5344CB8AC3E}">
        <p14:creationId xmlns:p14="http://schemas.microsoft.com/office/powerpoint/2010/main" val="31186271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1093-A88F-4294-A100-268A76715276}"/>
              </a:ext>
            </a:extLst>
          </p:cNvPr>
          <p:cNvSpPr>
            <a:spLocks noGrp="1"/>
          </p:cNvSpPr>
          <p:nvPr>
            <p:ph type="title"/>
          </p:nvPr>
        </p:nvSpPr>
        <p:spPr>
          <a:xfrm>
            <a:off x="0" y="0"/>
            <a:ext cx="9144000" cy="800100"/>
          </a:xfrm>
        </p:spPr>
        <p:txBody>
          <a:bodyPr>
            <a:normAutofit/>
          </a:bodyPr>
          <a:lstStyle/>
          <a:p>
            <a:pPr algn="ctr"/>
            <a:r>
              <a:rPr lang="en-US" sz="3200" b="1" dirty="0" smtClean="0">
                <a:solidFill>
                  <a:srgbClr val="FF0000"/>
                </a:solidFill>
                <a:latin typeface="Trebuchet MS" panose="020B0603020202020204" pitchFamily="34" charset="0"/>
              </a:rPr>
              <a:t>MOE Summary </a:t>
            </a:r>
            <a:endParaRPr lang="en-US" sz="3200" b="1" dirty="0">
              <a:solidFill>
                <a:srgbClr val="FF0000"/>
              </a:solidFill>
              <a:latin typeface="Trebuchet MS" panose="020B0603020202020204" pitchFamily="34" charset="0"/>
            </a:endParaRPr>
          </a:p>
        </p:txBody>
      </p:sp>
      <p:sp>
        <p:nvSpPr>
          <p:cNvPr id="3" name="Content Placeholder 2"/>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CE690A57-7588-478E-80B8-82783FD5118C}"/>
              </a:ext>
            </a:extLst>
          </p:cNvPr>
          <p:cNvSpPr>
            <a:spLocks noGrp="1"/>
          </p:cNvSpPr>
          <p:nvPr>
            <p:ph sz="half" idx="4294967295"/>
          </p:nvPr>
        </p:nvSpPr>
        <p:spPr>
          <a:xfrm>
            <a:off x="304800" y="1085850"/>
            <a:ext cx="8648700" cy="3110499"/>
          </a:xfrm>
          <a:prstGeom prst="rect">
            <a:avLst/>
          </a:prstGeom>
        </p:spPr>
        <p:txBody>
          <a:bodyPr/>
          <a:lstStyle/>
          <a:p>
            <a:pPr marL="257175" indent="-257175">
              <a:spcBef>
                <a:spcPts val="900"/>
              </a:spcBef>
              <a:buClrTx/>
              <a:buFont typeface="Arial" panose="020B0604020202020204" pitchFamily="34" charset="0"/>
              <a:buChar char="•"/>
            </a:pPr>
            <a:r>
              <a:rPr lang="en-US" sz="1500" dirty="0">
                <a:solidFill>
                  <a:schemeClr val="tx2"/>
                </a:solidFill>
                <a:latin typeface="Trebuchet MS" panose="020B0603020202020204" pitchFamily="34" charset="0"/>
              </a:rPr>
              <a:t>Use the Resources </a:t>
            </a:r>
          </a:p>
          <a:p>
            <a:pPr marL="257175" indent="-257175">
              <a:spcBef>
                <a:spcPts val="900"/>
              </a:spcBef>
              <a:buClrTx/>
              <a:buFont typeface="Arial" panose="020B0604020202020204" pitchFamily="34" charset="0"/>
              <a:buChar char="•"/>
            </a:pPr>
            <a:r>
              <a:rPr lang="en-US" sz="1500" dirty="0">
                <a:solidFill>
                  <a:schemeClr val="tx2"/>
                </a:solidFill>
                <a:latin typeface="Trebuchet MS" panose="020B0603020202020204" pitchFamily="34" charset="0"/>
              </a:rPr>
              <a:t>Collaborate </a:t>
            </a:r>
          </a:p>
          <a:p>
            <a:pPr marL="257175" indent="-257175">
              <a:spcBef>
                <a:spcPts val="900"/>
              </a:spcBef>
              <a:buClrTx/>
              <a:buFont typeface="Arial" panose="020B0604020202020204" pitchFamily="34" charset="0"/>
              <a:buChar char="•"/>
            </a:pPr>
            <a:r>
              <a:rPr lang="en-US" sz="1500" dirty="0">
                <a:solidFill>
                  <a:schemeClr val="tx2"/>
                </a:solidFill>
                <a:latin typeface="Trebuchet MS" panose="020B0603020202020204" pitchFamily="34" charset="0"/>
              </a:rPr>
              <a:t>Categorize local and state expenditure</a:t>
            </a:r>
          </a:p>
          <a:p>
            <a:pPr marL="257175" indent="-257175">
              <a:spcBef>
                <a:spcPts val="900"/>
              </a:spcBef>
              <a:buClrTx/>
              <a:buFont typeface="Arial" panose="020B0604020202020204" pitchFamily="34" charset="0"/>
              <a:buChar char="•"/>
            </a:pPr>
            <a:r>
              <a:rPr lang="en-US" sz="1500" dirty="0">
                <a:solidFill>
                  <a:schemeClr val="tx2"/>
                </a:solidFill>
                <a:latin typeface="Trebuchet MS" panose="020B0603020202020204" pitchFamily="34" charset="0"/>
              </a:rPr>
              <a:t>The IDEA MOE APP will pre-populate and calculate much of the information if entered correctly</a:t>
            </a:r>
          </a:p>
          <a:p>
            <a:pPr marL="257175" indent="-257175">
              <a:spcBef>
                <a:spcPts val="900"/>
              </a:spcBef>
              <a:buClrTx/>
              <a:buFont typeface="Arial" panose="020B0604020202020204" pitchFamily="34" charset="0"/>
              <a:buChar char="•"/>
            </a:pPr>
            <a:r>
              <a:rPr lang="en-US" sz="1500" dirty="0">
                <a:solidFill>
                  <a:schemeClr val="tx2"/>
                </a:solidFill>
                <a:latin typeface="Trebuchet MS" panose="020B0603020202020204" pitchFamily="34" charset="0"/>
              </a:rPr>
              <a:t>Strive to pass all four of the test methods but at least one </a:t>
            </a:r>
          </a:p>
          <a:p>
            <a:pPr marL="257175" indent="-257175">
              <a:spcBef>
                <a:spcPts val="900"/>
              </a:spcBef>
              <a:buClrTx/>
              <a:buFont typeface="Arial" panose="020B0604020202020204" pitchFamily="34" charset="0"/>
              <a:buChar char="•"/>
            </a:pPr>
            <a:r>
              <a:rPr lang="en-US" sz="1500" dirty="0">
                <a:solidFill>
                  <a:schemeClr val="tx2"/>
                </a:solidFill>
                <a:latin typeface="Trebuchet MS" panose="020B0603020202020204" pitchFamily="34" charset="0"/>
              </a:rPr>
              <a:t>Use exceptions if needed </a:t>
            </a:r>
          </a:p>
          <a:p>
            <a:pPr marL="257175" indent="-257175">
              <a:spcBef>
                <a:spcPts val="900"/>
              </a:spcBef>
              <a:buClrTx/>
              <a:buFont typeface="Arial" panose="020B0604020202020204" pitchFamily="34" charset="0"/>
              <a:buChar char="•"/>
            </a:pPr>
            <a:r>
              <a:rPr lang="en-US" sz="1500" dirty="0">
                <a:solidFill>
                  <a:schemeClr val="tx2"/>
                </a:solidFill>
                <a:latin typeface="Trebuchet MS" panose="020B0603020202020204" pitchFamily="34" charset="0"/>
              </a:rPr>
              <a:t>Plan to ensure the division budgets and expends enough local and state dollars to maintain eligibility and compliance</a:t>
            </a:r>
          </a:p>
          <a:p>
            <a:pPr marL="257175" indent="-257175">
              <a:spcBef>
                <a:spcPts val="900"/>
              </a:spcBef>
              <a:buClrTx/>
              <a:buFont typeface="Arial" panose="020B0604020202020204" pitchFamily="34" charset="0"/>
              <a:buChar char="•"/>
            </a:pPr>
            <a:r>
              <a:rPr lang="en-US" sz="1500" dirty="0">
                <a:solidFill>
                  <a:schemeClr val="tx2"/>
                </a:solidFill>
                <a:latin typeface="Trebuchet MS" panose="020B0603020202020204" pitchFamily="34" charset="0"/>
              </a:rPr>
              <a:t>Verification Process – make sure you understand</a:t>
            </a:r>
          </a:p>
          <a:p>
            <a:pPr>
              <a:spcBef>
                <a:spcPts val="450"/>
              </a:spcBef>
            </a:pPr>
            <a:endParaRPr lang="en-US" dirty="0"/>
          </a:p>
          <a:p>
            <a:pPr>
              <a:spcBef>
                <a:spcPts val="450"/>
              </a:spcBef>
            </a:pPr>
            <a:endParaRPr lang="en-US" dirty="0"/>
          </a:p>
          <a:p>
            <a:pPr>
              <a:spcBef>
                <a:spcPts val="450"/>
              </a:spcBef>
            </a:pPr>
            <a:endParaRPr lang="en-US" dirty="0"/>
          </a:p>
        </p:txBody>
      </p:sp>
    </p:spTree>
    <p:extLst>
      <p:ext uri="{BB962C8B-B14F-4D97-AF65-F5344CB8AC3E}">
        <p14:creationId xmlns:p14="http://schemas.microsoft.com/office/powerpoint/2010/main" val="2131708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9067800" cy="572037"/>
          </a:xfrm>
        </p:spPr>
        <p:txBody>
          <a:bodyPr rtlCol="0">
            <a:noAutofit/>
          </a:bodyPr>
          <a:lstStyle/>
          <a:p>
            <a:pPr>
              <a:defRPr/>
            </a:pPr>
            <a:r>
              <a:rPr lang="en-US" sz="3600" b="1" dirty="0">
                <a:solidFill>
                  <a:srgbClr val="FFFF00"/>
                </a:solidFill>
                <a:latin typeface="Trebuchet MS" panose="020B0603020202020204" pitchFamily="34" charset="0"/>
              </a:rPr>
              <a:t>MOE is Not Excess Cost</a:t>
            </a:r>
            <a:endParaRPr sz="3600" b="1" dirty="0">
              <a:solidFill>
                <a:srgbClr val="FFFF00"/>
              </a:solidFill>
              <a:latin typeface="Trebuchet MS" panose="020B0603020202020204" pitchFamily="34" charset="0"/>
            </a:endParaRPr>
          </a:p>
        </p:txBody>
      </p:sp>
      <p:grpSp>
        <p:nvGrpSpPr>
          <p:cNvPr id="10" name="Group 9"/>
          <p:cNvGrpSpPr/>
          <p:nvPr/>
        </p:nvGrpSpPr>
        <p:grpSpPr>
          <a:xfrm>
            <a:off x="1226976" y="2380455"/>
            <a:ext cx="7116924" cy="1590476"/>
            <a:chOff x="1595887" y="3581519"/>
            <a:chExt cx="6374919" cy="2120634"/>
          </a:xfrm>
          <a:effectLst>
            <a:glow rad="63500">
              <a:schemeClr val="accent1">
                <a:satMod val="175000"/>
                <a:alpha val="40000"/>
              </a:schemeClr>
            </a:glow>
            <a:outerShdw blurRad="50800" dist="38100" dir="5400000" algn="t" rotWithShape="0">
              <a:prstClr val="black">
                <a:alpha val="40000"/>
              </a:prstClr>
            </a:outerShdw>
          </a:effectLst>
        </p:grpSpPr>
        <p:sp>
          <p:nvSpPr>
            <p:cNvPr id="11" name="Freeform 10"/>
            <p:cNvSpPr/>
            <p:nvPr/>
          </p:nvSpPr>
          <p:spPr>
            <a:xfrm>
              <a:off x="2565956" y="3581519"/>
              <a:ext cx="4399195" cy="843400"/>
            </a:xfrm>
            <a:custGeom>
              <a:avLst/>
              <a:gdLst>
                <a:gd name="connsiteX0" fmla="*/ 0 w 4399195"/>
                <a:gd name="connsiteY0" fmla="*/ 84340 h 843400"/>
                <a:gd name="connsiteX1" fmla="*/ 84340 w 4399195"/>
                <a:gd name="connsiteY1" fmla="*/ 0 h 843400"/>
                <a:gd name="connsiteX2" fmla="*/ 4314855 w 4399195"/>
                <a:gd name="connsiteY2" fmla="*/ 0 h 843400"/>
                <a:gd name="connsiteX3" fmla="*/ 4399195 w 4399195"/>
                <a:gd name="connsiteY3" fmla="*/ 84340 h 843400"/>
                <a:gd name="connsiteX4" fmla="*/ 4399195 w 4399195"/>
                <a:gd name="connsiteY4" fmla="*/ 759060 h 843400"/>
                <a:gd name="connsiteX5" fmla="*/ 4314855 w 4399195"/>
                <a:gd name="connsiteY5" fmla="*/ 843400 h 843400"/>
                <a:gd name="connsiteX6" fmla="*/ 84340 w 4399195"/>
                <a:gd name="connsiteY6" fmla="*/ 843400 h 843400"/>
                <a:gd name="connsiteX7" fmla="*/ 0 w 4399195"/>
                <a:gd name="connsiteY7" fmla="*/ 759060 h 843400"/>
                <a:gd name="connsiteX8" fmla="*/ 0 w 4399195"/>
                <a:gd name="connsiteY8" fmla="*/ 84340 h 8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195" h="843400">
                  <a:moveTo>
                    <a:pt x="0" y="84340"/>
                  </a:moveTo>
                  <a:cubicBezTo>
                    <a:pt x="0" y="37760"/>
                    <a:pt x="37760" y="0"/>
                    <a:pt x="84340" y="0"/>
                  </a:cubicBezTo>
                  <a:lnTo>
                    <a:pt x="4314855" y="0"/>
                  </a:lnTo>
                  <a:cubicBezTo>
                    <a:pt x="4361435" y="0"/>
                    <a:pt x="4399195" y="37760"/>
                    <a:pt x="4399195" y="84340"/>
                  </a:cubicBezTo>
                  <a:lnTo>
                    <a:pt x="4399195" y="759060"/>
                  </a:lnTo>
                  <a:cubicBezTo>
                    <a:pt x="4399195" y="805640"/>
                    <a:pt x="4361435" y="843400"/>
                    <a:pt x="4314855" y="843400"/>
                  </a:cubicBezTo>
                  <a:lnTo>
                    <a:pt x="84340" y="843400"/>
                  </a:lnTo>
                  <a:cubicBezTo>
                    <a:pt x="37760" y="843400"/>
                    <a:pt x="0" y="805640"/>
                    <a:pt x="0" y="759060"/>
                  </a:cubicBezTo>
                  <a:lnTo>
                    <a:pt x="0" y="84340"/>
                  </a:lnTo>
                  <a:close/>
                </a:path>
              </a:pathLst>
            </a:custGeom>
            <a:solidFill>
              <a:schemeClr val="tx1"/>
            </a:solidFill>
            <a:effectLst>
              <a:outerShdw blurRad="50800" dist="38100" dir="2700000" algn="tl" rotWithShape="0">
                <a:prstClr val="black">
                  <a:alpha val="40000"/>
                </a:prstClr>
              </a:outerShdw>
            </a:effectLst>
            <a:scene3d>
              <a:camera prst="orthographicFront"/>
              <a:lightRig rig="chilly" dir="t"/>
            </a:scene3d>
            <a:sp3d prstMaterial="translucentPowder">
              <a:bevelT w="127000" h="25400"/>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537" tIns="98537" rIns="98537" bIns="98537" numCol="1" spcCol="1270" anchor="ctr" anchorCtr="0">
              <a:noAutofit/>
            </a:bodyPr>
            <a:lstStyle/>
            <a:p>
              <a:pPr algn="ctr" defTabSz="933450">
                <a:lnSpc>
                  <a:spcPct val="90000"/>
                </a:lnSpc>
                <a:spcBef>
                  <a:spcPct val="0"/>
                </a:spcBef>
                <a:spcAft>
                  <a:spcPct val="35000"/>
                </a:spcAft>
              </a:pPr>
              <a:r>
                <a:rPr lang="en-US" sz="2100" b="1" dirty="0">
                  <a:ln>
                    <a:solidFill>
                      <a:schemeClr val="tx1"/>
                    </a:solidFill>
                  </a:ln>
                  <a:solidFill>
                    <a:schemeClr val="bg1"/>
                  </a:solidFill>
                  <a:latin typeface="Trebuchet MS" panose="020B0603020202020204" pitchFamily="34" charset="0"/>
                </a:rPr>
                <a:t>Federal Requirement </a:t>
              </a:r>
            </a:p>
          </p:txBody>
        </p:sp>
        <p:sp>
          <p:nvSpPr>
            <p:cNvPr id="13" name="Freeform 12"/>
            <p:cNvSpPr/>
            <p:nvPr/>
          </p:nvSpPr>
          <p:spPr>
            <a:xfrm>
              <a:off x="5238858" y="5051717"/>
              <a:ext cx="2731948" cy="633093"/>
            </a:xfrm>
            <a:custGeom>
              <a:avLst/>
              <a:gdLst>
                <a:gd name="connsiteX0" fmla="*/ 0 w 2731948"/>
                <a:gd name="connsiteY0" fmla="*/ 63309 h 633093"/>
                <a:gd name="connsiteX1" fmla="*/ 63309 w 2731948"/>
                <a:gd name="connsiteY1" fmla="*/ 0 h 633093"/>
                <a:gd name="connsiteX2" fmla="*/ 2668639 w 2731948"/>
                <a:gd name="connsiteY2" fmla="*/ 0 h 633093"/>
                <a:gd name="connsiteX3" fmla="*/ 2731948 w 2731948"/>
                <a:gd name="connsiteY3" fmla="*/ 63309 h 633093"/>
                <a:gd name="connsiteX4" fmla="*/ 2731948 w 2731948"/>
                <a:gd name="connsiteY4" fmla="*/ 569784 h 633093"/>
                <a:gd name="connsiteX5" fmla="*/ 2668639 w 2731948"/>
                <a:gd name="connsiteY5" fmla="*/ 633093 h 633093"/>
                <a:gd name="connsiteX6" fmla="*/ 63309 w 2731948"/>
                <a:gd name="connsiteY6" fmla="*/ 633093 h 633093"/>
                <a:gd name="connsiteX7" fmla="*/ 0 w 2731948"/>
                <a:gd name="connsiteY7" fmla="*/ 569784 h 633093"/>
                <a:gd name="connsiteX8" fmla="*/ 0 w 2731948"/>
                <a:gd name="connsiteY8" fmla="*/ 63309 h 63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1948" h="633093">
                  <a:moveTo>
                    <a:pt x="0" y="63309"/>
                  </a:moveTo>
                  <a:cubicBezTo>
                    <a:pt x="0" y="28344"/>
                    <a:pt x="28344" y="0"/>
                    <a:pt x="63309" y="0"/>
                  </a:cubicBezTo>
                  <a:lnTo>
                    <a:pt x="2668639" y="0"/>
                  </a:lnTo>
                  <a:cubicBezTo>
                    <a:pt x="2703604" y="0"/>
                    <a:pt x="2731948" y="28344"/>
                    <a:pt x="2731948" y="63309"/>
                  </a:cubicBezTo>
                  <a:lnTo>
                    <a:pt x="2731948" y="569784"/>
                  </a:lnTo>
                  <a:cubicBezTo>
                    <a:pt x="2731948" y="604749"/>
                    <a:pt x="2703604" y="633093"/>
                    <a:pt x="2668639" y="633093"/>
                  </a:cubicBezTo>
                  <a:lnTo>
                    <a:pt x="63309" y="633093"/>
                  </a:lnTo>
                  <a:cubicBezTo>
                    <a:pt x="28344" y="633093"/>
                    <a:pt x="0" y="604749"/>
                    <a:pt x="0" y="569784"/>
                  </a:cubicBezTo>
                  <a:lnTo>
                    <a:pt x="0" y="63309"/>
                  </a:lnTo>
                  <a:close/>
                </a:path>
              </a:pathLst>
            </a:custGeom>
            <a:solidFill>
              <a:srgbClr val="FFC72C"/>
            </a:solidFill>
            <a:scene3d>
              <a:camera prst="orthographicFront"/>
              <a:lightRig rig="chilly" dir="t"/>
            </a:scene3d>
            <a:sp3d prstMaterial="translucentPowder">
              <a:bevelT w="127000" h="25400"/>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917" tIns="93917" rIns="93917" bIns="93917" numCol="1" spcCol="1270" anchor="ctr" anchorCtr="0">
              <a:noAutofit/>
            </a:bodyPr>
            <a:lstStyle/>
            <a:p>
              <a:pPr algn="ctr" defTabSz="933450">
                <a:lnSpc>
                  <a:spcPct val="90000"/>
                </a:lnSpc>
                <a:spcBef>
                  <a:spcPct val="0"/>
                </a:spcBef>
                <a:spcAft>
                  <a:spcPct val="35000"/>
                </a:spcAft>
              </a:pPr>
              <a:r>
                <a:rPr lang="en-US" sz="2100" b="1" dirty="0">
                  <a:ln>
                    <a:solidFill>
                      <a:schemeClr val="tx1"/>
                    </a:solidFill>
                  </a:ln>
                  <a:solidFill>
                    <a:schemeClr val="tx1"/>
                  </a:solidFill>
                  <a:latin typeface="Trebuchet MS" panose="020B0603020202020204" pitchFamily="34" charset="0"/>
                </a:rPr>
                <a:t>Excess Cost </a:t>
              </a:r>
            </a:p>
          </p:txBody>
        </p:sp>
        <p:sp>
          <p:nvSpPr>
            <p:cNvPr id="14" name="Freeform 13"/>
            <p:cNvSpPr/>
            <p:nvPr/>
          </p:nvSpPr>
          <p:spPr>
            <a:xfrm rot="19134" flipH="1">
              <a:off x="4238783" y="4995196"/>
              <a:ext cx="967262" cy="689773"/>
            </a:xfrm>
            <a:custGeom>
              <a:avLst/>
              <a:gdLst>
                <a:gd name="connsiteX0" fmla="*/ 0 w 967261"/>
                <a:gd name="connsiteY0" fmla="*/ 157782 h 631127"/>
                <a:gd name="connsiteX1" fmla="*/ 651698 w 967261"/>
                <a:gd name="connsiteY1" fmla="*/ 157782 h 631127"/>
                <a:gd name="connsiteX2" fmla="*/ 651698 w 967261"/>
                <a:gd name="connsiteY2" fmla="*/ 0 h 631127"/>
                <a:gd name="connsiteX3" fmla="*/ 967261 w 967261"/>
                <a:gd name="connsiteY3" fmla="*/ 315564 h 631127"/>
                <a:gd name="connsiteX4" fmla="*/ 651698 w 967261"/>
                <a:gd name="connsiteY4" fmla="*/ 631127 h 631127"/>
                <a:gd name="connsiteX5" fmla="*/ 651698 w 967261"/>
                <a:gd name="connsiteY5" fmla="*/ 473345 h 631127"/>
                <a:gd name="connsiteX6" fmla="*/ 0 w 967261"/>
                <a:gd name="connsiteY6" fmla="*/ 473345 h 631127"/>
                <a:gd name="connsiteX7" fmla="*/ 0 w 967261"/>
                <a:gd name="connsiteY7" fmla="*/ 157782 h 6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261" h="631127">
                  <a:moveTo>
                    <a:pt x="967261" y="473345"/>
                  </a:moveTo>
                  <a:lnTo>
                    <a:pt x="315563" y="473345"/>
                  </a:lnTo>
                  <a:lnTo>
                    <a:pt x="315563" y="631127"/>
                  </a:lnTo>
                  <a:lnTo>
                    <a:pt x="0" y="315563"/>
                  </a:lnTo>
                  <a:lnTo>
                    <a:pt x="315563" y="0"/>
                  </a:lnTo>
                  <a:lnTo>
                    <a:pt x="315563" y="157782"/>
                  </a:lnTo>
                  <a:lnTo>
                    <a:pt x="967261" y="157782"/>
                  </a:lnTo>
                  <a:lnTo>
                    <a:pt x="967261" y="473345"/>
                  </a:lnTo>
                  <a:close/>
                </a:path>
              </a:pathLst>
            </a:custGeom>
            <a:solidFill>
              <a:srgbClr val="E20D38"/>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142003" tIns="94669" rIns="142004" bIns="94669" numCol="1" spcCol="1270" anchor="ctr" anchorCtr="0">
              <a:noAutofit/>
            </a:bodyPr>
            <a:lstStyle/>
            <a:p>
              <a:pPr algn="ctr" defTabSz="733425">
                <a:lnSpc>
                  <a:spcPct val="90000"/>
                </a:lnSpc>
                <a:spcBef>
                  <a:spcPct val="0"/>
                </a:spcBef>
                <a:spcAft>
                  <a:spcPct val="35000"/>
                </a:spcAft>
              </a:pPr>
              <a:endParaRPr lang="en-US" sz="1650">
                <a:ln>
                  <a:solidFill>
                    <a:schemeClr val="tx1"/>
                  </a:solidFill>
                </a:ln>
              </a:endParaRPr>
            </a:p>
          </p:txBody>
        </p:sp>
        <p:sp>
          <p:nvSpPr>
            <p:cNvPr id="12" name="Freeform 11"/>
            <p:cNvSpPr/>
            <p:nvPr/>
          </p:nvSpPr>
          <p:spPr>
            <a:xfrm>
              <a:off x="2763454" y="4424919"/>
              <a:ext cx="526213" cy="650874"/>
            </a:xfrm>
            <a:custGeom>
              <a:avLst/>
              <a:gdLst>
                <a:gd name="connsiteX0" fmla="*/ 0 w 825436"/>
                <a:gd name="connsiteY0" fmla="*/ 495338 h 908056"/>
                <a:gd name="connsiteX1" fmla="*/ 206359 w 825436"/>
                <a:gd name="connsiteY1" fmla="*/ 495338 h 908056"/>
                <a:gd name="connsiteX2" fmla="*/ 206359 w 825436"/>
                <a:gd name="connsiteY2" fmla="*/ 0 h 908056"/>
                <a:gd name="connsiteX3" fmla="*/ 619077 w 825436"/>
                <a:gd name="connsiteY3" fmla="*/ 0 h 908056"/>
                <a:gd name="connsiteX4" fmla="*/ 619077 w 825436"/>
                <a:gd name="connsiteY4" fmla="*/ 495338 h 908056"/>
                <a:gd name="connsiteX5" fmla="*/ 825436 w 825436"/>
                <a:gd name="connsiteY5" fmla="*/ 495338 h 908056"/>
                <a:gd name="connsiteX6" fmla="*/ 412718 w 825436"/>
                <a:gd name="connsiteY6" fmla="*/ 908056 h 908056"/>
                <a:gd name="connsiteX7" fmla="*/ 0 w 825436"/>
                <a:gd name="connsiteY7" fmla="*/ 495338 h 90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436" h="908056">
                  <a:moveTo>
                    <a:pt x="0" y="495338"/>
                  </a:moveTo>
                  <a:lnTo>
                    <a:pt x="206359" y="495338"/>
                  </a:lnTo>
                  <a:lnTo>
                    <a:pt x="206359" y="0"/>
                  </a:lnTo>
                  <a:lnTo>
                    <a:pt x="619077" y="0"/>
                  </a:lnTo>
                  <a:lnTo>
                    <a:pt x="619077" y="495338"/>
                  </a:lnTo>
                  <a:lnTo>
                    <a:pt x="825436" y="495338"/>
                  </a:lnTo>
                  <a:lnTo>
                    <a:pt x="412718" y="908056"/>
                  </a:lnTo>
                  <a:lnTo>
                    <a:pt x="0" y="495338"/>
                  </a:lnTo>
                  <a:close/>
                </a:path>
              </a:pathLst>
            </a:custGeom>
            <a:solidFill>
              <a:srgbClr val="E20D38"/>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185723" tIns="136208" rIns="185723" bIns="136208" numCol="1" spcCol="1270" anchor="ctr" anchorCtr="0">
              <a:noAutofit/>
            </a:bodyPr>
            <a:lstStyle/>
            <a:p>
              <a:pPr algn="ctr" defTabSz="733425">
                <a:lnSpc>
                  <a:spcPct val="90000"/>
                </a:lnSpc>
                <a:spcBef>
                  <a:spcPct val="0"/>
                </a:spcBef>
                <a:spcAft>
                  <a:spcPct val="35000"/>
                </a:spcAft>
              </a:pPr>
              <a:endParaRPr lang="en-US" sz="1650">
                <a:ln w="0">
                  <a:solidFill>
                    <a:schemeClr val="tx1"/>
                  </a:solidFill>
                </a:ln>
                <a:solidFill>
                  <a:schemeClr val="tx1"/>
                </a:solidFill>
                <a:effectLst>
                  <a:outerShdw blurRad="38100" dist="19050" dir="2700000" algn="tl" rotWithShape="0">
                    <a:schemeClr val="dk1">
                      <a:alpha val="40000"/>
                    </a:schemeClr>
                  </a:outerShdw>
                </a:effectLst>
              </a:endParaRPr>
            </a:p>
          </p:txBody>
        </p:sp>
        <p:sp>
          <p:nvSpPr>
            <p:cNvPr id="15" name="Freeform 14"/>
            <p:cNvSpPr/>
            <p:nvPr/>
          </p:nvSpPr>
          <p:spPr>
            <a:xfrm>
              <a:off x="1595887" y="5075793"/>
              <a:ext cx="2576197" cy="626360"/>
            </a:xfrm>
            <a:custGeom>
              <a:avLst/>
              <a:gdLst>
                <a:gd name="connsiteX0" fmla="*/ 0 w 2576197"/>
                <a:gd name="connsiteY0" fmla="*/ 62636 h 626360"/>
                <a:gd name="connsiteX1" fmla="*/ 62636 w 2576197"/>
                <a:gd name="connsiteY1" fmla="*/ 0 h 626360"/>
                <a:gd name="connsiteX2" fmla="*/ 2513561 w 2576197"/>
                <a:gd name="connsiteY2" fmla="*/ 0 h 626360"/>
                <a:gd name="connsiteX3" fmla="*/ 2576197 w 2576197"/>
                <a:gd name="connsiteY3" fmla="*/ 62636 h 626360"/>
                <a:gd name="connsiteX4" fmla="*/ 2576197 w 2576197"/>
                <a:gd name="connsiteY4" fmla="*/ 563724 h 626360"/>
                <a:gd name="connsiteX5" fmla="*/ 2513561 w 2576197"/>
                <a:gd name="connsiteY5" fmla="*/ 626360 h 626360"/>
                <a:gd name="connsiteX6" fmla="*/ 62636 w 2576197"/>
                <a:gd name="connsiteY6" fmla="*/ 626360 h 626360"/>
                <a:gd name="connsiteX7" fmla="*/ 0 w 2576197"/>
                <a:gd name="connsiteY7" fmla="*/ 563724 h 626360"/>
                <a:gd name="connsiteX8" fmla="*/ 0 w 2576197"/>
                <a:gd name="connsiteY8" fmla="*/ 62636 h 62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197" h="626360">
                  <a:moveTo>
                    <a:pt x="0" y="62636"/>
                  </a:moveTo>
                  <a:cubicBezTo>
                    <a:pt x="0" y="28043"/>
                    <a:pt x="28043" y="0"/>
                    <a:pt x="62636" y="0"/>
                  </a:cubicBezTo>
                  <a:lnTo>
                    <a:pt x="2513561" y="0"/>
                  </a:lnTo>
                  <a:cubicBezTo>
                    <a:pt x="2548154" y="0"/>
                    <a:pt x="2576197" y="28043"/>
                    <a:pt x="2576197" y="62636"/>
                  </a:cubicBezTo>
                  <a:lnTo>
                    <a:pt x="2576197" y="563724"/>
                  </a:lnTo>
                  <a:cubicBezTo>
                    <a:pt x="2576197" y="598317"/>
                    <a:pt x="2548154" y="626360"/>
                    <a:pt x="2513561" y="626360"/>
                  </a:cubicBezTo>
                  <a:lnTo>
                    <a:pt x="62636" y="626360"/>
                  </a:lnTo>
                  <a:cubicBezTo>
                    <a:pt x="28043" y="626360"/>
                    <a:pt x="0" y="598317"/>
                    <a:pt x="0" y="563724"/>
                  </a:cubicBezTo>
                  <a:lnTo>
                    <a:pt x="0" y="62636"/>
                  </a:lnTo>
                  <a:close/>
                </a:path>
              </a:pathLst>
            </a:custGeom>
            <a:solidFill>
              <a:srgbClr val="0EC7F2"/>
            </a:solidFill>
            <a:scene3d>
              <a:camera prst="orthographicFront"/>
              <a:lightRig rig="chilly" dir="t"/>
            </a:scene3d>
            <a:sp3d prstMaterial="translucentPowder">
              <a:bevelT w="127000" h="25400"/>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769" tIns="93769" rIns="93769" bIns="93769" numCol="1" spcCol="1270" anchor="ctr" anchorCtr="0">
              <a:noAutofit/>
            </a:bodyPr>
            <a:lstStyle/>
            <a:p>
              <a:pPr algn="ctr" defTabSz="933450">
                <a:lnSpc>
                  <a:spcPct val="90000"/>
                </a:lnSpc>
                <a:spcBef>
                  <a:spcPct val="0"/>
                </a:spcBef>
                <a:spcAft>
                  <a:spcPct val="35000"/>
                </a:spcAft>
              </a:pPr>
              <a:r>
                <a:rPr lang="en-US" sz="2100" b="1" dirty="0">
                  <a:ln>
                    <a:solidFill>
                      <a:schemeClr val="tx1"/>
                    </a:solidFill>
                  </a:ln>
                  <a:solidFill>
                    <a:schemeClr val="tx1"/>
                  </a:solidFill>
                  <a:latin typeface="Trebuchet MS" panose="020B0603020202020204" pitchFamily="34" charset="0"/>
                </a:rPr>
                <a:t>MOE</a:t>
              </a:r>
            </a:p>
          </p:txBody>
        </p:sp>
      </p:grpSp>
      <p:sp>
        <p:nvSpPr>
          <p:cNvPr id="3" name="Rectangle 2"/>
          <p:cNvSpPr/>
          <p:nvPr/>
        </p:nvSpPr>
        <p:spPr>
          <a:xfrm>
            <a:off x="412113" y="672295"/>
            <a:ext cx="8610600" cy="1708160"/>
          </a:xfrm>
          <a:prstGeom prst="rect">
            <a:avLst/>
          </a:prstGeom>
        </p:spPr>
        <p:txBody>
          <a:bodyPr wrap="square">
            <a:spAutoFit/>
          </a:bodyPr>
          <a:lstStyle/>
          <a:p>
            <a:pPr marL="342900" indent="-342900">
              <a:buFont typeface="+mj-lt"/>
              <a:buAutoNum type="arabicParenR"/>
            </a:pPr>
            <a:r>
              <a:rPr lang="en-US" altLang="en-US" sz="1500" dirty="0">
                <a:latin typeface="Trebuchet MS" panose="020B0603020202020204" pitchFamily="34" charset="0"/>
              </a:rPr>
              <a:t>There are more differences between the MOE and the Excess Cost than similarities. The primary similarity is that both are required by Federal Regulations to ensure sufficient funding for special education programs</a:t>
            </a:r>
          </a:p>
          <a:p>
            <a:pPr marL="342900" indent="-342900">
              <a:buFont typeface="+mj-lt"/>
              <a:buAutoNum type="arabicParenR"/>
            </a:pPr>
            <a:endParaRPr lang="en-US" altLang="en-US" sz="1500" dirty="0">
              <a:latin typeface="Trebuchet MS" panose="020B0603020202020204" pitchFamily="34" charset="0"/>
            </a:endParaRPr>
          </a:p>
          <a:p>
            <a:pPr marL="342900" indent="-342900">
              <a:buFont typeface="+mj-lt"/>
              <a:buAutoNum type="arabicParenR"/>
            </a:pPr>
            <a:r>
              <a:rPr lang="en-US" altLang="en-US" sz="1500" dirty="0">
                <a:latin typeface="Trebuchet MS" panose="020B0603020202020204" pitchFamily="34" charset="0"/>
              </a:rPr>
              <a:t>The Excess Cost calculation includes the divisions most recent MOE data submission. However, for the Excess Cost calculation the MOE data has to be categorized by Elementary (K-7) and Secondary (8-12) grade levels </a:t>
            </a:r>
          </a:p>
        </p:txBody>
      </p:sp>
      <p:sp>
        <p:nvSpPr>
          <p:cNvPr id="18" name="Rectangle 17"/>
          <p:cNvSpPr/>
          <p:nvPr/>
        </p:nvSpPr>
        <p:spPr>
          <a:xfrm>
            <a:off x="99358" y="4040579"/>
            <a:ext cx="6235183" cy="415498"/>
          </a:xfrm>
          <a:prstGeom prst="rect">
            <a:avLst/>
          </a:prstGeom>
        </p:spPr>
        <p:txBody>
          <a:bodyPr wrap="square">
            <a:spAutoFit/>
          </a:bodyPr>
          <a:lstStyle/>
          <a:p>
            <a:r>
              <a:rPr lang="en-US" sz="1050" i="1" u="sng" dirty="0">
                <a:latin typeface="Trebuchet MS" panose="020B0603020202020204" pitchFamily="34" charset="0"/>
              </a:rPr>
              <a:t>Reference</a:t>
            </a:r>
            <a:r>
              <a:rPr lang="en-US" sz="1050" i="1" u="sng" dirty="0">
                <a:latin typeface="Trebuchet MS" panose="020B0603020202020204" pitchFamily="34" charset="0"/>
                <a:hlinkClick r:id="rId3"/>
              </a:rPr>
              <a:t>:  Key Differences between IDEA Local Education Agency Maintenance of Effort and Excess Cost Requirements, Center for IDEA Fiscal Reporting, WestEd</a:t>
            </a:r>
            <a:r>
              <a:rPr lang="en-US" sz="1050" i="1" dirty="0">
                <a:latin typeface="Trebuchet MS" panose="020B0603020202020204" pitchFamily="34" charset="0"/>
                <a:hlinkClick r:id="rId3"/>
              </a:rPr>
              <a:t> </a:t>
            </a:r>
            <a:endParaRPr lang="en-US" sz="1050" dirty="0"/>
          </a:p>
        </p:txBody>
      </p:sp>
      <p:sp>
        <p:nvSpPr>
          <p:cNvPr id="17" name="Freeform 16"/>
          <p:cNvSpPr/>
          <p:nvPr/>
        </p:nvSpPr>
        <p:spPr>
          <a:xfrm>
            <a:off x="6433798" y="3034790"/>
            <a:ext cx="500401" cy="488156"/>
          </a:xfrm>
          <a:custGeom>
            <a:avLst/>
            <a:gdLst>
              <a:gd name="connsiteX0" fmla="*/ 0 w 825436"/>
              <a:gd name="connsiteY0" fmla="*/ 495338 h 908056"/>
              <a:gd name="connsiteX1" fmla="*/ 206359 w 825436"/>
              <a:gd name="connsiteY1" fmla="*/ 495338 h 908056"/>
              <a:gd name="connsiteX2" fmla="*/ 206359 w 825436"/>
              <a:gd name="connsiteY2" fmla="*/ 0 h 908056"/>
              <a:gd name="connsiteX3" fmla="*/ 619077 w 825436"/>
              <a:gd name="connsiteY3" fmla="*/ 0 h 908056"/>
              <a:gd name="connsiteX4" fmla="*/ 619077 w 825436"/>
              <a:gd name="connsiteY4" fmla="*/ 495338 h 908056"/>
              <a:gd name="connsiteX5" fmla="*/ 825436 w 825436"/>
              <a:gd name="connsiteY5" fmla="*/ 495338 h 908056"/>
              <a:gd name="connsiteX6" fmla="*/ 412718 w 825436"/>
              <a:gd name="connsiteY6" fmla="*/ 908056 h 908056"/>
              <a:gd name="connsiteX7" fmla="*/ 0 w 825436"/>
              <a:gd name="connsiteY7" fmla="*/ 495338 h 90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436" h="908056">
                <a:moveTo>
                  <a:pt x="0" y="495338"/>
                </a:moveTo>
                <a:lnTo>
                  <a:pt x="206359" y="495338"/>
                </a:lnTo>
                <a:lnTo>
                  <a:pt x="206359" y="0"/>
                </a:lnTo>
                <a:lnTo>
                  <a:pt x="619077" y="0"/>
                </a:lnTo>
                <a:lnTo>
                  <a:pt x="619077" y="495338"/>
                </a:lnTo>
                <a:lnTo>
                  <a:pt x="825436" y="495338"/>
                </a:lnTo>
                <a:lnTo>
                  <a:pt x="412718" y="908056"/>
                </a:lnTo>
                <a:lnTo>
                  <a:pt x="0" y="495338"/>
                </a:lnTo>
                <a:close/>
              </a:path>
            </a:pathLst>
          </a:custGeom>
          <a:solidFill>
            <a:srgbClr val="E20D38"/>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185723" tIns="136208" rIns="185723" bIns="136208" numCol="1" spcCol="1270" anchor="ctr" anchorCtr="0">
            <a:noAutofit/>
          </a:bodyPr>
          <a:lstStyle/>
          <a:p>
            <a:pPr algn="ctr" defTabSz="733425">
              <a:lnSpc>
                <a:spcPct val="90000"/>
              </a:lnSpc>
              <a:spcBef>
                <a:spcPct val="0"/>
              </a:spcBef>
              <a:spcAft>
                <a:spcPct val="35000"/>
              </a:spcAft>
            </a:pPr>
            <a:endParaRPr lang="en-US" sz="1650">
              <a:ln w="0">
                <a:solidFill>
                  <a:schemeClr val="tx1"/>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7630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729816"/>
          </a:xfrm>
        </p:spPr>
        <p:txBody>
          <a:bodyPr>
            <a:normAutofit/>
          </a:bodyPr>
          <a:lstStyle/>
          <a:p>
            <a:r>
              <a:rPr lang="en-US" sz="3200" b="1" dirty="0" smtClean="0">
                <a:solidFill>
                  <a:srgbClr val="FFFF00"/>
                </a:solidFill>
                <a:latin typeface="Trebuchet MS" panose="020B0603020202020204" pitchFamily="34" charset="0"/>
              </a:rPr>
              <a:t>MOE and Excess </a:t>
            </a:r>
            <a:r>
              <a:rPr lang="en-US" sz="3200" b="1" dirty="0">
                <a:solidFill>
                  <a:srgbClr val="FFFF00"/>
                </a:solidFill>
                <a:latin typeface="Trebuchet MS" panose="020B0603020202020204" pitchFamily="34" charset="0"/>
              </a:rPr>
              <a:t>Cost </a:t>
            </a:r>
            <a:r>
              <a:rPr lang="en-US" sz="3200" b="1" dirty="0" smtClean="0">
                <a:solidFill>
                  <a:srgbClr val="FFFF00"/>
                </a:solidFill>
                <a:latin typeface="Trebuchet MS" panose="020B0603020202020204" pitchFamily="34" charset="0"/>
              </a:rPr>
              <a:t>Basic Comparison </a:t>
            </a:r>
            <a:endParaRPr lang="en-US" sz="3200" b="1" dirty="0">
              <a:solidFill>
                <a:srgbClr val="FFFF00"/>
              </a:solidFill>
              <a:latin typeface="Trebuchet MS" panose="020B0603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43623628"/>
              </p:ext>
            </p:extLst>
          </p:nvPr>
        </p:nvGraphicFramePr>
        <p:xfrm>
          <a:off x="358140" y="792439"/>
          <a:ext cx="8442959" cy="2838449"/>
        </p:xfrm>
        <a:graphic>
          <a:graphicData uri="http://schemas.openxmlformats.org/drawingml/2006/table">
            <a:tbl>
              <a:tblPr firstRow="1" bandRow="1">
                <a:effectLst>
                  <a:innerShdw blurRad="63500" dist="50800" dir="13500000">
                    <a:prstClr val="black">
                      <a:alpha val="50000"/>
                    </a:prstClr>
                  </a:innerShdw>
                </a:effectLst>
                <a:tableStyleId>{3C2FFA5D-87B4-456A-9821-1D502468CF0F}</a:tableStyleId>
              </a:tblPr>
              <a:tblGrid>
                <a:gridCol w="1965960">
                  <a:extLst>
                    <a:ext uri="{9D8B030D-6E8A-4147-A177-3AD203B41FA5}">
                      <a16:colId xmlns:a16="http://schemas.microsoft.com/office/drawing/2014/main" val="3854806347"/>
                    </a:ext>
                  </a:extLst>
                </a:gridCol>
                <a:gridCol w="3077620">
                  <a:extLst>
                    <a:ext uri="{9D8B030D-6E8A-4147-A177-3AD203B41FA5}">
                      <a16:colId xmlns:a16="http://schemas.microsoft.com/office/drawing/2014/main" val="3752440437"/>
                    </a:ext>
                  </a:extLst>
                </a:gridCol>
                <a:gridCol w="3399379">
                  <a:extLst>
                    <a:ext uri="{9D8B030D-6E8A-4147-A177-3AD203B41FA5}">
                      <a16:colId xmlns:a16="http://schemas.microsoft.com/office/drawing/2014/main" val="2227885496"/>
                    </a:ext>
                  </a:extLst>
                </a:gridCol>
              </a:tblGrid>
              <a:tr h="416229">
                <a:tc>
                  <a:txBody>
                    <a:bodyPr/>
                    <a:lstStyle/>
                    <a:p>
                      <a:endParaRPr lang="en-US" sz="120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cell3D prstMaterial="dkEdge">
                      <a:bevel/>
                      <a:lightRig rig="flood" dir="t"/>
                    </a:cell3D>
                    <a:pattFill prst="pct5">
                      <a:fgClr>
                        <a:schemeClr val="accent1"/>
                      </a:fgClr>
                      <a:bgClr>
                        <a:schemeClr val="bg1"/>
                      </a:bgClr>
                    </a:pattFill>
                  </a:tcPr>
                </a:tc>
                <a:tc>
                  <a:txBody>
                    <a:bodyPr/>
                    <a:lstStyle/>
                    <a:p>
                      <a:pPr algn="ctr"/>
                      <a:r>
                        <a:rPr lang="en-US" sz="2000" dirty="0" smtClean="0">
                          <a:solidFill>
                            <a:schemeClr val="tx1"/>
                          </a:solidFill>
                          <a:latin typeface="Trebuchet MS" panose="020B0603020202020204" pitchFamily="34" charset="0"/>
                        </a:rPr>
                        <a:t>MOE</a:t>
                      </a:r>
                      <a:endParaRPr lang="en-US" sz="2000" dirty="0">
                        <a:solidFill>
                          <a:schemeClr val="tx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cell3D prstMaterial="dkEdge">
                      <a:bevel/>
                      <a:lightRig rig="flood" dir="t"/>
                    </a:cell3D>
                    <a:solidFill>
                      <a:srgbClr val="0EC7F2"/>
                    </a:solidFill>
                  </a:tcPr>
                </a:tc>
                <a:tc>
                  <a:txBody>
                    <a:bodyPr/>
                    <a:lstStyle/>
                    <a:p>
                      <a:pPr algn="ctr"/>
                      <a:r>
                        <a:rPr lang="en-US" sz="2000" dirty="0" smtClean="0">
                          <a:ln>
                            <a:noFill/>
                          </a:ln>
                          <a:solidFill>
                            <a:schemeClr val="tx1"/>
                          </a:solidFill>
                          <a:latin typeface="Trebuchet MS" panose="020B0603020202020204" pitchFamily="34" charset="0"/>
                        </a:rPr>
                        <a:t>Excess Cost </a:t>
                      </a:r>
                      <a:endParaRPr lang="en-US" sz="2000" dirty="0">
                        <a:ln>
                          <a:noFill/>
                        </a:ln>
                        <a:solidFill>
                          <a:schemeClr val="tx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cell3D prstMaterial="dkEdge">
                      <a:bevel/>
                      <a:lightRig rig="flood" dir="t"/>
                    </a:cell3D>
                    <a:solidFill>
                      <a:srgbClr val="FFCD2D"/>
                    </a:solidFill>
                  </a:tcPr>
                </a:tc>
                <a:extLst>
                  <a:ext uri="{0D108BD9-81ED-4DB2-BD59-A6C34878D82A}">
                    <a16:rowId xmlns:a16="http://schemas.microsoft.com/office/drawing/2014/main" val="70125610"/>
                  </a:ext>
                </a:extLst>
              </a:tr>
              <a:tr h="976981">
                <a:tc>
                  <a:txBody>
                    <a:bodyPr/>
                    <a:lstStyle/>
                    <a:p>
                      <a:r>
                        <a:rPr lang="en-US" sz="1600" b="1" dirty="0" smtClean="0">
                          <a:solidFill>
                            <a:schemeClr val="tx1"/>
                          </a:solidFill>
                          <a:latin typeface="Trebuchet MS" panose="020B0603020202020204" pitchFamily="34" charset="0"/>
                        </a:rPr>
                        <a:t>Spending on </a:t>
                      </a:r>
                      <a:endParaRPr lang="en-US" sz="1600" b="1" dirty="0">
                        <a:solidFill>
                          <a:schemeClr val="tx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cell3D prstMaterial="dkEdge">
                      <a:bevel/>
                      <a:lightRig rig="flood" dir="t"/>
                    </a:cell3D>
                    <a:pattFill prst="pct5">
                      <a:fgClr>
                        <a:schemeClr val="accent1"/>
                      </a:fgClr>
                      <a:bgClr>
                        <a:schemeClr val="bg1"/>
                      </a:bgClr>
                    </a:patt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chemeClr val="tx1"/>
                          </a:solidFill>
                          <a:latin typeface="Trebuchet MS" panose="020B0603020202020204" pitchFamily="34" charset="0"/>
                        </a:rPr>
                        <a:t>Special Education Students</a:t>
                      </a:r>
                      <a:r>
                        <a:rPr lang="en-US" sz="1800" baseline="0" dirty="0" smtClean="0">
                          <a:solidFill>
                            <a:schemeClr val="tx1"/>
                          </a:solidFill>
                          <a:latin typeface="Trebuchet MS" panose="020B0603020202020204" pitchFamily="34" charset="0"/>
                        </a:rPr>
                        <a:t> only</a:t>
                      </a:r>
                      <a:endParaRPr lang="en-US" sz="1800" dirty="0" smtClean="0">
                        <a:solidFill>
                          <a:schemeClr val="tx1"/>
                        </a:solidFill>
                        <a:latin typeface="Trebuchet MS" panose="020B0603020202020204" pitchFamily="34" charset="0"/>
                      </a:endParaRPr>
                    </a:p>
                    <a:p>
                      <a:pPr marL="285750" indent="-285750" algn="l">
                        <a:buFont typeface="Arial" panose="020B0604020202020204" pitchFamily="34" charset="0"/>
                        <a:buChar char="•"/>
                      </a:pPr>
                      <a:endParaRPr lang="en-US" sz="1800" dirty="0">
                        <a:ln>
                          <a:noFill/>
                        </a:ln>
                        <a:solidFill>
                          <a:schemeClr val="tx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cell3D prstMaterial="dkEdge">
                      <a:bevel/>
                      <a:lightRig rig="flood" dir="t"/>
                    </a:cell3D>
                    <a:solidFill>
                      <a:srgbClr val="0EC7F2"/>
                    </a:solidFill>
                  </a:tcPr>
                </a:tc>
                <a:tc>
                  <a:txBody>
                    <a:bodyPr/>
                    <a:lstStyle/>
                    <a:p>
                      <a:pPr marL="285750" indent="-285750" algn="l">
                        <a:buFont typeface="Arial" panose="020B0604020202020204" pitchFamily="34" charset="0"/>
                        <a:buChar char="•"/>
                      </a:pPr>
                      <a:r>
                        <a:rPr lang="en-US" sz="1800" dirty="0" smtClean="0">
                          <a:ln>
                            <a:noFill/>
                          </a:ln>
                          <a:solidFill>
                            <a:schemeClr val="tx1"/>
                          </a:solidFill>
                          <a:latin typeface="Trebuchet MS" panose="020B0603020202020204" pitchFamily="34" charset="0"/>
                        </a:rPr>
                        <a:t>Special Education students compared to non-Special Education Students </a:t>
                      </a:r>
                      <a:endParaRPr lang="en-US" sz="1800" dirty="0">
                        <a:ln>
                          <a:noFill/>
                        </a:ln>
                        <a:solidFill>
                          <a:schemeClr val="tx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cell3D prstMaterial="dkEdge">
                      <a:bevel/>
                      <a:lightRig rig="flood" dir="t"/>
                    </a:cell3D>
                    <a:solidFill>
                      <a:srgbClr val="FFCD2D"/>
                    </a:solidFill>
                  </a:tcPr>
                </a:tc>
                <a:extLst>
                  <a:ext uri="{0D108BD9-81ED-4DB2-BD59-A6C34878D82A}">
                    <a16:rowId xmlns:a16="http://schemas.microsoft.com/office/drawing/2014/main" val="4220101329"/>
                  </a:ext>
                </a:extLst>
              </a:tr>
              <a:tr h="693715">
                <a:tc>
                  <a:txBody>
                    <a:bodyPr/>
                    <a:lstStyle/>
                    <a:p>
                      <a:r>
                        <a:rPr lang="en-US" sz="1600" b="1" dirty="0" smtClean="0">
                          <a:solidFill>
                            <a:schemeClr val="tx1"/>
                          </a:solidFill>
                          <a:latin typeface="Trebuchet MS" panose="020B0603020202020204" pitchFamily="34" charset="0"/>
                        </a:rPr>
                        <a:t>Spending by </a:t>
                      </a:r>
                      <a:endParaRPr lang="en-US" sz="1600" b="1" dirty="0">
                        <a:solidFill>
                          <a:schemeClr val="tx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cell3D prstMaterial="dkEdge">
                      <a:bevel/>
                      <a:lightRig rig="flood" dir="t"/>
                    </a:cell3D>
                    <a:pattFill prst="pct5">
                      <a:fgClr>
                        <a:schemeClr val="accent1"/>
                      </a:fgClr>
                      <a:bgClr>
                        <a:schemeClr val="bg1"/>
                      </a:bgClr>
                    </a:patt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chemeClr val="tx1"/>
                          </a:solidFill>
                          <a:latin typeface="Trebuchet MS" panose="020B0603020202020204" pitchFamily="34" charset="0"/>
                        </a:rPr>
                        <a:t>School</a:t>
                      </a:r>
                      <a:r>
                        <a:rPr lang="en-US" sz="1800" baseline="0" dirty="0" smtClean="0">
                          <a:solidFill>
                            <a:schemeClr val="tx1"/>
                          </a:solidFill>
                          <a:latin typeface="Trebuchet MS" panose="020B0603020202020204" pitchFamily="34" charset="0"/>
                        </a:rPr>
                        <a:t> Division </a:t>
                      </a:r>
                      <a:endParaRPr lang="en-US" sz="1800" dirty="0" smtClean="0">
                        <a:solidFill>
                          <a:schemeClr val="tx1"/>
                        </a:solidFill>
                        <a:latin typeface="Trebuchet MS" panose="020B0603020202020204" pitchFamily="34" charset="0"/>
                      </a:endParaRPr>
                    </a:p>
                    <a:p>
                      <a:pPr marL="285750" indent="-285750" algn="l">
                        <a:buFont typeface="Arial" panose="020B0604020202020204" pitchFamily="34" charset="0"/>
                        <a:buChar char="•"/>
                      </a:pPr>
                      <a:endParaRPr lang="en-US" sz="1800" dirty="0">
                        <a:ln>
                          <a:noFill/>
                        </a:ln>
                        <a:solidFill>
                          <a:schemeClr val="tx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cell3D prstMaterial="dkEdge">
                      <a:bevel/>
                      <a:lightRig rig="flood" dir="t"/>
                    </a:cell3D>
                    <a:solidFill>
                      <a:srgbClr val="0EC7F2"/>
                    </a:solidFill>
                  </a:tcPr>
                </a:tc>
                <a:tc>
                  <a:txBody>
                    <a:bodyPr/>
                    <a:lstStyle/>
                    <a:p>
                      <a:pPr marL="285750" indent="-285750" algn="l">
                        <a:buFont typeface="Arial" panose="020B0604020202020204" pitchFamily="34" charset="0"/>
                        <a:buChar char="•"/>
                      </a:pPr>
                      <a:r>
                        <a:rPr lang="en-US" sz="1800" dirty="0" smtClean="0">
                          <a:ln>
                            <a:noFill/>
                          </a:ln>
                          <a:solidFill>
                            <a:schemeClr val="tx1"/>
                          </a:solidFill>
                          <a:latin typeface="Trebuchet MS" panose="020B0603020202020204" pitchFamily="34" charset="0"/>
                        </a:rPr>
                        <a:t>Grade</a:t>
                      </a:r>
                      <a:r>
                        <a:rPr lang="en-US" sz="1800" baseline="0" dirty="0" smtClean="0">
                          <a:ln>
                            <a:noFill/>
                          </a:ln>
                          <a:solidFill>
                            <a:schemeClr val="tx1"/>
                          </a:solidFill>
                          <a:latin typeface="Trebuchet MS" panose="020B0603020202020204" pitchFamily="34" charset="0"/>
                        </a:rPr>
                        <a:t> range </a:t>
                      </a:r>
                      <a:endParaRPr lang="en-US" sz="1800" dirty="0">
                        <a:ln>
                          <a:noFill/>
                        </a:ln>
                        <a:solidFill>
                          <a:schemeClr val="tx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cell3D prstMaterial="dkEdge">
                      <a:bevel/>
                      <a:lightRig rig="flood" dir="t"/>
                    </a:cell3D>
                    <a:solidFill>
                      <a:srgbClr val="FFCD2D"/>
                    </a:solidFill>
                  </a:tcPr>
                </a:tc>
                <a:extLst>
                  <a:ext uri="{0D108BD9-81ED-4DB2-BD59-A6C34878D82A}">
                    <a16:rowId xmlns:a16="http://schemas.microsoft.com/office/drawing/2014/main" val="2140737612"/>
                  </a:ext>
                </a:extLst>
              </a:tr>
              <a:tr h="751524">
                <a:tc>
                  <a:txBody>
                    <a:bodyPr/>
                    <a:lstStyle/>
                    <a:p>
                      <a:r>
                        <a:rPr lang="en-US" sz="1600" b="1" dirty="0" smtClean="0">
                          <a:solidFill>
                            <a:schemeClr val="tx1"/>
                          </a:solidFill>
                          <a:latin typeface="Trebuchet MS" panose="020B0603020202020204" pitchFamily="34" charset="0"/>
                        </a:rPr>
                        <a:t>Expenditures</a:t>
                      </a:r>
                      <a:r>
                        <a:rPr lang="en-US" sz="1600" b="1" baseline="0" dirty="0" smtClean="0">
                          <a:solidFill>
                            <a:schemeClr val="tx1"/>
                          </a:solidFill>
                          <a:latin typeface="Trebuchet MS" panose="020B0603020202020204" pitchFamily="34" charset="0"/>
                        </a:rPr>
                        <a:t> </a:t>
                      </a:r>
                      <a:endParaRPr lang="en-US" sz="1600" b="1" dirty="0">
                        <a:solidFill>
                          <a:schemeClr val="tx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cell3D prstMaterial="dkEdge">
                      <a:bevel/>
                      <a:lightRig rig="flood" dir="t"/>
                    </a:cell3D>
                    <a:pattFill prst="pct5">
                      <a:fgClr>
                        <a:schemeClr val="accent1"/>
                      </a:fgClr>
                      <a:bgClr>
                        <a:schemeClr val="bg1"/>
                      </a:bgClr>
                    </a:patt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chemeClr val="tx1"/>
                          </a:solidFill>
                          <a:latin typeface="Trebuchet MS" panose="020B0603020202020204" pitchFamily="34" charset="0"/>
                        </a:rPr>
                        <a:t>Compared to prior year</a:t>
                      </a:r>
                    </a:p>
                    <a:p>
                      <a:pPr marL="285750" indent="-285750" algn="l">
                        <a:buFont typeface="Arial" panose="020B0604020202020204" pitchFamily="34" charset="0"/>
                        <a:buChar char="•"/>
                      </a:pPr>
                      <a:endParaRPr lang="en-US" sz="1800" dirty="0">
                        <a:ln>
                          <a:noFill/>
                        </a:ln>
                        <a:solidFill>
                          <a:schemeClr val="tx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cell3D prstMaterial="dkEdge">
                      <a:bevel/>
                      <a:lightRig rig="flood" dir="t"/>
                    </a:cell3D>
                    <a:solidFill>
                      <a:srgbClr val="0EC7F2"/>
                    </a:solidFill>
                  </a:tcPr>
                </a:tc>
                <a:tc>
                  <a:txBody>
                    <a:bodyPr/>
                    <a:lstStyle/>
                    <a:p>
                      <a:pPr marL="285750" indent="-285750" algn="l">
                        <a:buFont typeface="Arial" panose="020B0604020202020204" pitchFamily="34" charset="0"/>
                        <a:buChar char="•"/>
                      </a:pPr>
                      <a:r>
                        <a:rPr lang="en-US" sz="1800" dirty="0" smtClean="0">
                          <a:ln>
                            <a:noFill/>
                          </a:ln>
                          <a:solidFill>
                            <a:schemeClr val="tx1"/>
                          </a:solidFill>
                          <a:latin typeface="Trebuchet MS" panose="020B0603020202020204" pitchFamily="34" charset="0"/>
                        </a:rPr>
                        <a:t>Compared in same year </a:t>
                      </a:r>
                      <a:endParaRPr lang="en-US" sz="1800" dirty="0">
                        <a:ln>
                          <a:noFill/>
                        </a:ln>
                        <a:solidFill>
                          <a:schemeClr val="tx1"/>
                        </a:solidFill>
                        <a:latin typeface="Trebuchet MS" panose="020B0603020202020204" pitchFamily="34"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cell3D prstMaterial="dkEdge">
                      <a:bevel/>
                      <a:lightRig rig="flood" dir="t"/>
                    </a:cell3D>
                    <a:solidFill>
                      <a:srgbClr val="FFCD2D"/>
                    </a:solidFill>
                  </a:tcPr>
                </a:tc>
                <a:extLst>
                  <a:ext uri="{0D108BD9-81ED-4DB2-BD59-A6C34878D82A}">
                    <a16:rowId xmlns:a16="http://schemas.microsoft.com/office/drawing/2014/main" val="289057024"/>
                  </a:ext>
                </a:extLst>
              </a:tr>
            </a:tbl>
          </a:graphicData>
        </a:graphic>
      </p:graphicFrame>
      <p:sp>
        <p:nvSpPr>
          <p:cNvPr id="5" name="Rectangle 4"/>
          <p:cNvSpPr/>
          <p:nvPr/>
        </p:nvSpPr>
        <p:spPr>
          <a:xfrm>
            <a:off x="353907" y="3947160"/>
            <a:ext cx="8561493" cy="400110"/>
          </a:xfrm>
          <a:prstGeom prst="rect">
            <a:avLst/>
          </a:prstGeom>
        </p:spPr>
        <p:txBody>
          <a:bodyPr wrap="square">
            <a:spAutoFit/>
          </a:bodyPr>
          <a:lstStyle/>
          <a:p>
            <a:r>
              <a:rPr lang="en-US" sz="1000" dirty="0"/>
              <a:t>https://</a:t>
            </a:r>
            <a:r>
              <a:rPr lang="en-US" sz="1000" dirty="0" smtClean="0"/>
              <a:t>ed.sc.gov/districts-schools/special-education-services/fiscal-and-grants-management-fgm/lea-maintenance-of-effort-moe-information/idea-lea-moe-vs-excess-cost-equirements</a:t>
            </a:r>
            <a:r>
              <a:rPr lang="en-US" sz="1000" dirty="0"/>
              <a:t>/#:~:</a:t>
            </a:r>
            <a:r>
              <a:rPr lang="en-US" sz="1000" dirty="0" smtClean="0"/>
              <a:t>text=IDEA%20Part%20B%20funds%20can,costs%20of%20special%20education%20and </a:t>
            </a:r>
            <a:endParaRPr lang="en-US" sz="1000" dirty="0"/>
          </a:p>
        </p:txBody>
      </p:sp>
    </p:spTree>
    <p:extLst>
      <p:ext uri="{BB962C8B-B14F-4D97-AF65-F5344CB8AC3E}">
        <p14:creationId xmlns:p14="http://schemas.microsoft.com/office/powerpoint/2010/main" val="1356626843"/>
      </p:ext>
    </p:extLst>
  </p:cSld>
  <p:clrMapOvr>
    <a:masterClrMapping/>
  </p:clrMapOvr>
  <p:transition spd="slow">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3999" cy="857250"/>
          </a:xfrm>
        </p:spPr>
        <p:txBody>
          <a:bodyPr>
            <a:normAutofit/>
          </a:bodyPr>
          <a:lstStyle/>
          <a:p>
            <a:pPr eaLnBrk="1" hangingPunct="1"/>
            <a:r>
              <a:rPr lang="en-US" altLang="en-US" sz="3600" b="1" dirty="0" smtClean="0">
                <a:solidFill>
                  <a:srgbClr val="FF0000"/>
                </a:solidFill>
                <a:latin typeface="Trebuchet MS" panose="020B0603020202020204" pitchFamily="34" charset="0"/>
              </a:rPr>
              <a:t>What is Excess Costs?</a:t>
            </a:r>
          </a:p>
        </p:txBody>
      </p:sp>
      <p:sp>
        <p:nvSpPr>
          <p:cNvPr id="24579" name="Content Placeholder 2"/>
          <p:cNvSpPr>
            <a:spLocks noGrp="1"/>
          </p:cNvSpPr>
          <p:nvPr>
            <p:ph idx="1"/>
          </p:nvPr>
        </p:nvSpPr>
        <p:spPr>
          <a:xfrm>
            <a:off x="414670" y="1032259"/>
            <a:ext cx="8420986" cy="3493223"/>
          </a:xfrm>
        </p:spPr>
        <p:txBody>
          <a:bodyPr rtlCol="0">
            <a:noAutofit/>
          </a:bodyPr>
          <a:lstStyle/>
          <a:p>
            <a:pPr marL="285750" indent="-285750">
              <a:buClrTx/>
              <a:buFont typeface="Wingdings" panose="05000000000000000000" pitchFamily="2" charset="2"/>
              <a:buChar char="ü"/>
              <a:defRPr/>
            </a:pPr>
            <a:r>
              <a:rPr lang="en-US" sz="1600" dirty="0">
                <a:solidFill>
                  <a:schemeClr val="tx1"/>
                </a:solidFill>
                <a:latin typeface="Trebuchet MS" panose="020B0603020202020204" pitchFamily="34" charset="0"/>
              </a:rPr>
              <a:t>Except as otherwise provided, amounts provided to an LEA under Part B of the Act may be used only to pay the excess costs of providing special education and related services to children with disabilities.</a:t>
            </a:r>
            <a:r>
              <a:rPr lang="en-US" sz="1400" dirty="0">
                <a:solidFill>
                  <a:schemeClr val="tx1"/>
                </a:solidFill>
                <a:latin typeface="Trebuchet MS" panose="020B0603020202020204" pitchFamily="34" charset="0"/>
              </a:rPr>
              <a:t> </a:t>
            </a:r>
          </a:p>
          <a:p>
            <a:pPr marL="285750" indent="-285750">
              <a:buClrTx/>
              <a:buFont typeface="Wingdings" panose="05000000000000000000" pitchFamily="2" charset="2"/>
              <a:buChar char="ü"/>
              <a:defRPr/>
            </a:pPr>
            <a:r>
              <a:rPr lang="en-US" sz="1600" dirty="0" smtClean="0">
                <a:solidFill>
                  <a:schemeClr val="tx1"/>
                </a:solidFill>
                <a:latin typeface="Trebuchet MS" panose="020B0603020202020204" pitchFamily="34" charset="0"/>
              </a:rPr>
              <a:t>Excess </a:t>
            </a:r>
            <a:r>
              <a:rPr lang="en-US" sz="1600" dirty="0">
                <a:solidFill>
                  <a:schemeClr val="tx1"/>
                </a:solidFill>
                <a:latin typeface="Trebuchet MS" panose="020B0603020202020204" pitchFamily="34" charset="0"/>
              </a:rPr>
              <a:t>costs are those costs for the education of an elementary school or secondary school student with a disability that are in excess of the average annual per student expenditure in an LEA during the preceding school year for an elementary school or secondary school student, as may be appropriate. </a:t>
            </a:r>
          </a:p>
          <a:p>
            <a:pPr marL="285750" indent="-285750">
              <a:buClrTx/>
              <a:buFont typeface="Wingdings" panose="05000000000000000000" pitchFamily="2" charset="2"/>
              <a:buChar char="ü"/>
              <a:defRPr/>
            </a:pPr>
            <a:r>
              <a:rPr lang="en-US" sz="1600" dirty="0" smtClean="0">
                <a:solidFill>
                  <a:schemeClr val="tx1"/>
                </a:solidFill>
                <a:latin typeface="Trebuchet MS" panose="020B0603020202020204" pitchFamily="34" charset="0"/>
              </a:rPr>
              <a:t>An </a:t>
            </a:r>
            <a:r>
              <a:rPr lang="en-US" sz="1600" dirty="0">
                <a:solidFill>
                  <a:schemeClr val="tx1"/>
                </a:solidFill>
                <a:latin typeface="Trebuchet MS" panose="020B0603020202020204" pitchFamily="34" charset="0"/>
              </a:rPr>
              <a:t>LEA must spend at least the average annual per student expenditure on the education of an elementary school or secondary school child with a disability before funds under Part B of the Act are used to pay the excess costs of providing special education and related services.</a:t>
            </a:r>
          </a:p>
        </p:txBody>
      </p:sp>
    </p:spTree>
    <p:extLst>
      <p:ext uri="{BB962C8B-B14F-4D97-AF65-F5344CB8AC3E}">
        <p14:creationId xmlns:p14="http://schemas.microsoft.com/office/powerpoint/2010/main" val="23391729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2108"/>
          </a:xfrm>
        </p:spPr>
        <p:txBody>
          <a:bodyPr rtlCol="0">
            <a:normAutofit/>
          </a:bodyPr>
          <a:lstStyle/>
          <a:p>
            <a:pPr>
              <a:defRPr/>
            </a:pPr>
            <a:r>
              <a:rPr lang="en-US" sz="3200" b="1" dirty="0" smtClean="0">
                <a:solidFill>
                  <a:srgbClr val="FF0000"/>
                </a:solidFill>
                <a:latin typeface="Trebuchet MS" panose="020B0603020202020204" pitchFamily="34" charset="0"/>
              </a:rPr>
              <a:t>Excess Cost Federal </a:t>
            </a:r>
            <a:r>
              <a:rPr lang="en-US" sz="3200" b="1" dirty="0">
                <a:solidFill>
                  <a:srgbClr val="FF0000"/>
                </a:solidFill>
                <a:latin typeface="Trebuchet MS" panose="020B0603020202020204" pitchFamily="34" charset="0"/>
              </a:rPr>
              <a:t>Regulations</a:t>
            </a:r>
            <a:endParaRPr sz="3200" b="1" dirty="0">
              <a:solidFill>
                <a:srgbClr val="FF0000"/>
              </a:solidFill>
              <a:latin typeface="Trebuchet MS" panose="020B0603020202020204" pitchFamily="34" charset="0"/>
            </a:endParaRPr>
          </a:p>
        </p:txBody>
      </p:sp>
      <p:sp>
        <p:nvSpPr>
          <p:cNvPr id="5" name="Content Placeholder 4"/>
          <p:cNvSpPr>
            <a:spLocks noGrp="1"/>
          </p:cNvSpPr>
          <p:nvPr>
            <p:ph idx="4294967295"/>
          </p:nvPr>
        </p:nvSpPr>
        <p:spPr>
          <a:xfrm>
            <a:off x="914400" y="968644"/>
            <a:ext cx="7429500" cy="3324415"/>
          </a:xfrm>
        </p:spPr>
        <p:txBody>
          <a:bodyPr rtlCol="0">
            <a:noAutofit/>
          </a:bodyPr>
          <a:lstStyle/>
          <a:p>
            <a:pPr>
              <a:defRPr/>
            </a:pPr>
            <a:r>
              <a:rPr lang="en-US" sz="1800" dirty="0">
                <a:solidFill>
                  <a:schemeClr val="tx2"/>
                </a:solidFill>
                <a:latin typeface="Trebuchet MS" panose="020B0603020202020204" pitchFamily="34" charset="0"/>
              </a:rPr>
              <a:t>§</a:t>
            </a:r>
            <a:r>
              <a:rPr lang="en-US" sz="1800" dirty="0" smtClean="0">
                <a:solidFill>
                  <a:schemeClr val="tx2"/>
                </a:solidFill>
                <a:latin typeface="Trebuchet MS" panose="020B0603020202020204" pitchFamily="34" charset="0"/>
              </a:rPr>
              <a:t>300.16 Excess Costs</a:t>
            </a:r>
            <a:endParaRPr lang="en-US" sz="1800" dirty="0">
              <a:solidFill>
                <a:schemeClr val="tx2"/>
              </a:solidFill>
              <a:latin typeface="Trebuchet MS" panose="020B0603020202020204" pitchFamily="34" charset="0"/>
            </a:endParaRPr>
          </a:p>
          <a:p>
            <a:pPr>
              <a:spcBef>
                <a:spcPts val="600"/>
              </a:spcBef>
              <a:defRPr/>
            </a:pPr>
            <a:r>
              <a:rPr lang="en-US" sz="1500" i="1" dirty="0">
                <a:solidFill>
                  <a:schemeClr val="tx2"/>
                </a:solidFill>
                <a:latin typeface="Trebuchet MS" panose="020B0603020202020204" pitchFamily="34" charset="0"/>
              </a:rPr>
              <a:t>Excess costs</a:t>
            </a:r>
            <a:r>
              <a:rPr lang="en-US" sz="1500" dirty="0">
                <a:solidFill>
                  <a:schemeClr val="tx2"/>
                </a:solidFill>
                <a:latin typeface="Trebuchet MS" panose="020B0603020202020204" pitchFamily="34" charset="0"/>
              </a:rPr>
              <a:t> means those costs that are in excess of the average annual per-student expenditure in an LEA during the preceding school year for an elementary school (K-7) or secondary school (8-12) student, as may be appropriate, and that must be computed after deducting specified </a:t>
            </a:r>
            <a:r>
              <a:rPr lang="en-US" sz="1500" dirty="0" smtClean="0">
                <a:solidFill>
                  <a:schemeClr val="tx2"/>
                </a:solidFill>
                <a:latin typeface="Trebuchet MS" panose="020B0603020202020204" pitchFamily="34" charset="0"/>
              </a:rPr>
              <a:t>amounts</a:t>
            </a:r>
          </a:p>
          <a:p>
            <a:pPr>
              <a:spcBef>
                <a:spcPts val="600"/>
              </a:spcBef>
              <a:defRPr/>
            </a:pPr>
            <a:endParaRPr lang="en-US" sz="1500" dirty="0">
              <a:solidFill>
                <a:schemeClr val="tx2"/>
              </a:solidFill>
              <a:latin typeface="Trebuchet MS" panose="020B0603020202020204" pitchFamily="34" charset="0"/>
            </a:endParaRPr>
          </a:p>
          <a:p>
            <a:pPr>
              <a:spcBef>
                <a:spcPts val="600"/>
              </a:spcBef>
              <a:defRPr/>
            </a:pPr>
            <a:r>
              <a:rPr lang="en-US" sz="1800" dirty="0">
                <a:solidFill>
                  <a:schemeClr val="tx2"/>
                </a:solidFill>
                <a:latin typeface="Trebuchet MS" panose="020B0603020202020204" pitchFamily="34" charset="0"/>
              </a:rPr>
              <a:t>§300.202(b</a:t>
            </a:r>
            <a:r>
              <a:rPr lang="en-US" sz="1800" dirty="0" smtClean="0">
                <a:solidFill>
                  <a:schemeClr val="tx2"/>
                </a:solidFill>
                <a:latin typeface="Trebuchet MS" panose="020B0603020202020204" pitchFamily="34" charset="0"/>
              </a:rPr>
              <a:t>) </a:t>
            </a:r>
            <a:endParaRPr lang="en-US" sz="1800" dirty="0">
              <a:solidFill>
                <a:schemeClr val="tx2"/>
              </a:solidFill>
              <a:latin typeface="Trebuchet MS" panose="020B0603020202020204" pitchFamily="34" charset="0"/>
            </a:endParaRPr>
          </a:p>
          <a:p>
            <a:pPr>
              <a:spcBef>
                <a:spcPts val="600"/>
              </a:spcBef>
              <a:defRPr/>
            </a:pPr>
            <a:r>
              <a:rPr lang="en-US" sz="1500" dirty="0">
                <a:solidFill>
                  <a:schemeClr val="tx2"/>
                </a:solidFill>
                <a:latin typeface="Trebuchet MS" panose="020B0603020202020204" pitchFamily="34" charset="0"/>
              </a:rPr>
              <a:t>The excess cost requirement prevents an LEA from using funds provided under Part B to pay for all of the costs directly attributable to the education of a child with a disability</a:t>
            </a:r>
          </a:p>
        </p:txBody>
      </p:sp>
    </p:spTree>
    <p:extLst>
      <p:ext uri="{BB962C8B-B14F-4D97-AF65-F5344CB8AC3E}">
        <p14:creationId xmlns:p14="http://schemas.microsoft.com/office/powerpoint/2010/main" val="249401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704850"/>
          </a:xfrm>
        </p:spPr>
        <p:txBody>
          <a:bodyPr rtlCol="0">
            <a:normAutofit/>
          </a:bodyPr>
          <a:lstStyle/>
          <a:p>
            <a:pPr>
              <a:defRPr/>
            </a:pPr>
            <a:r>
              <a:rPr lang="en-US" sz="3200" b="1" dirty="0">
                <a:solidFill>
                  <a:srgbClr val="FF0000"/>
                </a:solidFill>
                <a:latin typeface="Trebuchet MS" panose="020B0603020202020204" pitchFamily="34" charset="0"/>
              </a:rPr>
              <a:t>Excess Cost Simply Stated</a:t>
            </a:r>
            <a:endParaRPr sz="3200" b="1" dirty="0">
              <a:solidFill>
                <a:srgbClr val="FF0000"/>
              </a:solidFill>
              <a:latin typeface="Trebuchet MS" panose="020B0603020202020204" pitchFamily="34" charset="0"/>
            </a:endParaRPr>
          </a:p>
        </p:txBody>
      </p:sp>
      <p:sp>
        <p:nvSpPr>
          <p:cNvPr id="3" name="Rectangle 2"/>
          <p:cNvSpPr/>
          <p:nvPr/>
        </p:nvSpPr>
        <p:spPr>
          <a:xfrm>
            <a:off x="685800" y="1123950"/>
            <a:ext cx="7848600" cy="3208571"/>
          </a:xfrm>
          <a:prstGeom prst="rect">
            <a:avLst/>
          </a:prstGeom>
        </p:spPr>
        <p:txBody>
          <a:bodyPr wrap="square">
            <a:spAutoFit/>
          </a:bodyPr>
          <a:lstStyle/>
          <a:p>
            <a:pPr marL="342900" indent="-342900">
              <a:buFont typeface="+mj-lt"/>
              <a:buAutoNum type="arabicParenR"/>
            </a:pPr>
            <a:r>
              <a:rPr lang="en-US" altLang="en-US" dirty="0">
                <a:latin typeface="Trebuchet MS" panose="020B0603020202020204" pitchFamily="34" charset="0"/>
              </a:rPr>
              <a:t>The excess cost requirement stipulates that LEAs spend the same average per pupil amount for all students, including students with disabilities</a:t>
            </a:r>
          </a:p>
          <a:p>
            <a:pPr marL="257175" indent="-257175">
              <a:buFont typeface="+mj-lt"/>
              <a:buAutoNum type="arabicParenR"/>
            </a:pPr>
            <a:endParaRPr lang="en-US" altLang="en-US" sz="1050" dirty="0">
              <a:latin typeface="Trebuchet MS" panose="020B0603020202020204" pitchFamily="34" charset="0"/>
            </a:endParaRPr>
          </a:p>
          <a:p>
            <a:pPr marL="1028700" lvl="2" indent="-342900">
              <a:buFont typeface="+mj-lt"/>
              <a:buAutoNum type="alphaLcParenR"/>
            </a:pPr>
            <a:r>
              <a:rPr lang="en-US" altLang="en-US" b="1" dirty="0">
                <a:latin typeface="Trebuchet MS" panose="020B0603020202020204" pitchFamily="34" charset="0"/>
              </a:rPr>
              <a:t>The expenditures must be categorized separately for elementary (K-7) and secondary school (8-12) </a:t>
            </a:r>
            <a:r>
              <a:rPr lang="en-US" altLang="en-US" b="1" dirty="0" smtClean="0">
                <a:latin typeface="Trebuchet MS" panose="020B0603020202020204" pitchFamily="34" charset="0"/>
              </a:rPr>
              <a:t>levels as defined by the State of Virginia </a:t>
            </a:r>
            <a:endParaRPr lang="en-US" altLang="en-US" b="1" dirty="0">
              <a:latin typeface="Trebuchet MS" panose="020B0603020202020204" pitchFamily="34" charset="0"/>
            </a:endParaRPr>
          </a:p>
          <a:p>
            <a:pPr marL="1028700" lvl="2" indent="-342900">
              <a:buFont typeface="+mj-lt"/>
              <a:buAutoNum type="arabicParenR"/>
            </a:pPr>
            <a:endParaRPr lang="en-US" altLang="en-US" sz="1500" dirty="0">
              <a:latin typeface="Trebuchet MS" panose="020B0603020202020204" pitchFamily="34" charset="0"/>
            </a:endParaRPr>
          </a:p>
          <a:p>
            <a:pPr marL="342900" indent="-342900">
              <a:buFont typeface="+mj-lt"/>
              <a:buAutoNum type="arabicParenR"/>
            </a:pPr>
            <a:r>
              <a:rPr lang="en-US" altLang="en-US" dirty="0">
                <a:latin typeface="Trebuchet MS" panose="020B0603020202020204" pitchFamily="34" charset="0"/>
              </a:rPr>
              <a:t>LEA must spend funds to cover all the basic costs it would provide if these students didn’t have disabilities, “before” expending Federal IDEA Part B funds </a:t>
            </a:r>
          </a:p>
          <a:p>
            <a:endParaRPr lang="en-US" altLang="en-US" sz="1500" dirty="0">
              <a:latin typeface="Trebuchet MS" panose="020B0603020202020204" pitchFamily="34" charset="0"/>
            </a:endParaRPr>
          </a:p>
        </p:txBody>
      </p:sp>
    </p:spTree>
    <p:extLst>
      <p:ext uri="{BB962C8B-B14F-4D97-AF65-F5344CB8AC3E}">
        <p14:creationId xmlns:p14="http://schemas.microsoft.com/office/powerpoint/2010/main" val="376782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178"/>
          </a:xfrm>
        </p:spPr>
        <p:txBody>
          <a:bodyPr rtlCol="0">
            <a:normAutofit/>
          </a:bodyPr>
          <a:lstStyle/>
          <a:p>
            <a:pPr>
              <a:defRPr/>
            </a:pPr>
            <a:r>
              <a:rPr lang="en-US" sz="3200" b="1" dirty="0">
                <a:solidFill>
                  <a:srgbClr val="FF0000"/>
                </a:solidFill>
                <a:latin typeface="Trebuchet MS" panose="020B0603020202020204" pitchFamily="34" charset="0"/>
              </a:rPr>
              <a:t>Four Components</a:t>
            </a:r>
            <a:endParaRPr sz="3200" b="1" dirty="0">
              <a:solidFill>
                <a:srgbClr val="FF0000"/>
              </a:solidFill>
              <a:latin typeface="Trebuchet MS" panose="020B0603020202020204" pitchFamily="34" charset="0"/>
            </a:endParaRPr>
          </a:p>
        </p:txBody>
      </p:sp>
      <p:sp>
        <p:nvSpPr>
          <p:cNvPr id="3" name="Rectangle 2"/>
          <p:cNvSpPr/>
          <p:nvPr/>
        </p:nvSpPr>
        <p:spPr>
          <a:xfrm>
            <a:off x="647700" y="933450"/>
            <a:ext cx="8343900" cy="3250121"/>
          </a:xfrm>
          <a:prstGeom prst="rect">
            <a:avLst/>
          </a:prstGeom>
        </p:spPr>
        <p:txBody>
          <a:bodyPr wrap="square">
            <a:spAutoFit/>
          </a:bodyPr>
          <a:lstStyle/>
          <a:p>
            <a:pPr lvl="0" eaLnBrk="0" fontAlgn="base" hangingPunct="0">
              <a:spcBef>
                <a:spcPct val="20000"/>
              </a:spcBef>
              <a:spcAft>
                <a:spcPct val="0"/>
              </a:spcAft>
            </a:pPr>
            <a:r>
              <a:rPr lang="en-US" altLang="en-US" kern="0" dirty="0">
                <a:latin typeface="Trebuchet MS" panose="020B0603020202020204" pitchFamily="34" charset="0"/>
                <a:ea typeface="MS Pゴシック"/>
              </a:rPr>
              <a:t>There are </a:t>
            </a:r>
            <a:r>
              <a:rPr lang="en-US" altLang="en-US" b="1" kern="0" dirty="0">
                <a:solidFill>
                  <a:srgbClr val="FF0000"/>
                </a:solidFill>
                <a:latin typeface="Trebuchet MS" panose="020B0603020202020204" pitchFamily="34" charset="0"/>
                <a:ea typeface="MS Pゴシック"/>
              </a:rPr>
              <a:t>four</a:t>
            </a:r>
            <a:r>
              <a:rPr lang="en-US" altLang="en-US" kern="0" dirty="0">
                <a:solidFill>
                  <a:srgbClr val="FF0000"/>
                </a:solidFill>
                <a:latin typeface="Trebuchet MS" panose="020B0603020202020204" pitchFamily="34" charset="0"/>
                <a:ea typeface="MS Pゴシック"/>
              </a:rPr>
              <a:t> </a:t>
            </a:r>
            <a:r>
              <a:rPr lang="en-US" altLang="en-US" kern="0" dirty="0">
                <a:latin typeface="Trebuchet MS" panose="020B0603020202020204" pitchFamily="34" charset="0"/>
                <a:ea typeface="MS Pゴシック"/>
              </a:rPr>
              <a:t>components in determining excess costs</a:t>
            </a:r>
          </a:p>
          <a:p>
            <a:pPr lvl="0" eaLnBrk="0" fontAlgn="base" hangingPunct="0">
              <a:spcBef>
                <a:spcPct val="20000"/>
              </a:spcBef>
              <a:spcAft>
                <a:spcPct val="0"/>
              </a:spcAft>
            </a:pPr>
            <a:endParaRPr lang="en-US" altLang="en-US" sz="1500" kern="0" dirty="0">
              <a:solidFill>
                <a:srgbClr val="000000"/>
              </a:solidFill>
              <a:latin typeface="Trebuchet MS" panose="020B0603020202020204" pitchFamily="34" charset="0"/>
              <a:ea typeface="MS Pゴシック"/>
            </a:endParaRPr>
          </a:p>
          <a:p>
            <a:pPr marL="685800" lvl="1" indent="-342900" eaLnBrk="0" fontAlgn="base" hangingPunct="0">
              <a:spcBef>
                <a:spcPct val="20000"/>
              </a:spcBef>
              <a:spcAft>
                <a:spcPct val="0"/>
              </a:spcAft>
              <a:buFont typeface="+mj-lt"/>
              <a:buAutoNum type="arabicParenR"/>
            </a:pPr>
            <a:r>
              <a:rPr lang="en-US" altLang="en-US" kern="0" dirty="0">
                <a:latin typeface="Trebuchet MS" panose="020B0603020202020204" pitchFamily="34" charset="0"/>
                <a:ea typeface="MS Pゴシック"/>
              </a:rPr>
              <a:t>Calculate for the total expenditures </a:t>
            </a:r>
          </a:p>
          <a:p>
            <a:pPr marL="685800" lvl="1" indent="-342900" eaLnBrk="0" fontAlgn="base" hangingPunct="0">
              <a:spcBef>
                <a:spcPct val="20000"/>
              </a:spcBef>
              <a:spcAft>
                <a:spcPct val="0"/>
              </a:spcAft>
              <a:buFont typeface="+mj-lt"/>
              <a:buAutoNum type="arabicParenR"/>
            </a:pPr>
            <a:endParaRPr lang="en-US" altLang="en-US" kern="0" dirty="0">
              <a:latin typeface="Trebuchet MS" panose="020B0603020202020204" pitchFamily="34" charset="0"/>
              <a:ea typeface="MS Pゴシック"/>
            </a:endParaRPr>
          </a:p>
          <a:p>
            <a:pPr marL="685800" lvl="1" indent="-342900" eaLnBrk="0" fontAlgn="base" hangingPunct="0">
              <a:spcBef>
                <a:spcPct val="20000"/>
              </a:spcBef>
              <a:spcAft>
                <a:spcPct val="0"/>
              </a:spcAft>
              <a:buFont typeface="+mj-lt"/>
              <a:buAutoNum type="arabicParenR"/>
            </a:pPr>
            <a:r>
              <a:rPr lang="en-US" altLang="en-US" kern="0" dirty="0">
                <a:latin typeface="Trebuchet MS" panose="020B0603020202020204" pitchFamily="34" charset="0"/>
                <a:ea typeface="MS Pゴシック"/>
              </a:rPr>
              <a:t>Subtract certain expenditures</a:t>
            </a:r>
          </a:p>
          <a:p>
            <a:pPr marL="685800" lvl="1" indent="-342900" eaLnBrk="0" fontAlgn="base" hangingPunct="0">
              <a:spcBef>
                <a:spcPct val="20000"/>
              </a:spcBef>
              <a:spcAft>
                <a:spcPct val="0"/>
              </a:spcAft>
              <a:buFont typeface="+mj-lt"/>
              <a:buAutoNum type="arabicParenR"/>
            </a:pPr>
            <a:endParaRPr lang="en-US" altLang="en-US" kern="0" dirty="0">
              <a:latin typeface="Trebuchet MS" panose="020B0603020202020204" pitchFamily="34" charset="0"/>
              <a:ea typeface="MS Pゴシック"/>
            </a:endParaRPr>
          </a:p>
          <a:p>
            <a:pPr marL="685800" lvl="1" indent="-342900" eaLnBrk="0" fontAlgn="base" hangingPunct="0">
              <a:spcBef>
                <a:spcPct val="20000"/>
              </a:spcBef>
              <a:spcAft>
                <a:spcPct val="0"/>
              </a:spcAft>
              <a:buFont typeface="+mj-lt"/>
              <a:buAutoNum type="arabicParenR"/>
            </a:pPr>
            <a:r>
              <a:rPr lang="en-US" altLang="en-US" kern="0" dirty="0">
                <a:latin typeface="Trebuchet MS" panose="020B0603020202020204" pitchFamily="34" charset="0"/>
                <a:ea typeface="MS Pゴシック"/>
              </a:rPr>
              <a:t>Compute for the average annual per pupil amount</a:t>
            </a:r>
          </a:p>
          <a:p>
            <a:pPr marL="685800" lvl="1" indent="-342900" eaLnBrk="0" fontAlgn="base" hangingPunct="0">
              <a:spcBef>
                <a:spcPct val="20000"/>
              </a:spcBef>
              <a:spcAft>
                <a:spcPct val="0"/>
              </a:spcAft>
              <a:buFont typeface="+mj-lt"/>
              <a:buAutoNum type="arabicParenR"/>
            </a:pPr>
            <a:endParaRPr lang="en-US" altLang="en-US" kern="0" dirty="0">
              <a:latin typeface="Trebuchet MS" panose="020B0603020202020204" pitchFamily="34" charset="0"/>
              <a:ea typeface="MS Pゴシック"/>
            </a:endParaRPr>
          </a:p>
          <a:p>
            <a:pPr marL="685800" lvl="1" indent="-342900" eaLnBrk="0" fontAlgn="base" hangingPunct="0">
              <a:spcBef>
                <a:spcPct val="20000"/>
              </a:spcBef>
              <a:spcAft>
                <a:spcPct val="0"/>
              </a:spcAft>
              <a:buFont typeface="+mj-lt"/>
              <a:buAutoNum type="arabicParenR"/>
            </a:pPr>
            <a:r>
              <a:rPr lang="en-US" altLang="en-US" kern="0" dirty="0">
                <a:latin typeface="Trebuchet MS" panose="020B0603020202020204" pitchFamily="34" charset="0"/>
                <a:ea typeface="MS Pゴシック"/>
              </a:rPr>
              <a:t>Determine the minimum amount of funds to spend for students with disabilities</a:t>
            </a:r>
          </a:p>
        </p:txBody>
      </p:sp>
    </p:spTree>
    <p:extLst>
      <p:ext uri="{BB962C8B-B14F-4D97-AF65-F5344CB8AC3E}">
        <p14:creationId xmlns:p14="http://schemas.microsoft.com/office/powerpoint/2010/main" val="225830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009650"/>
          </a:xfrm>
        </p:spPr>
        <p:txBody>
          <a:bodyPr/>
          <a:lstStyle/>
          <a:p>
            <a:pPr algn="ctr"/>
            <a:r>
              <a:rPr lang="en-US" sz="3200" b="1" dirty="0" smtClean="0">
                <a:solidFill>
                  <a:srgbClr val="FF0000"/>
                </a:solidFill>
                <a:latin typeface="Trebuchet MS" panose="020B0603020202020204" pitchFamily="34" charset="0"/>
              </a:rPr>
              <a:t>State Monitoring and Federal Documentation</a:t>
            </a:r>
            <a:endParaRPr lang="en-US" sz="3200" b="1" dirty="0">
              <a:solidFill>
                <a:srgbClr val="FF0000"/>
              </a:solidFill>
              <a:latin typeface="Trebuchet MS" panose="020B0603020202020204" pitchFamily="34" charset="0"/>
            </a:endParaRPr>
          </a:p>
        </p:txBody>
      </p:sp>
      <p:sp>
        <p:nvSpPr>
          <p:cNvPr id="6" name="Content Placeholder 2"/>
          <p:cNvSpPr>
            <a:spLocks noGrp="1"/>
          </p:cNvSpPr>
          <p:nvPr>
            <p:ph idx="4294967295"/>
          </p:nvPr>
        </p:nvSpPr>
        <p:spPr>
          <a:xfrm>
            <a:off x="495300" y="1428750"/>
            <a:ext cx="8362950" cy="2705100"/>
          </a:xfrm>
          <a:prstGeom prst="rect">
            <a:avLst/>
          </a:prstGeom>
        </p:spPr>
        <p:txBody>
          <a:bodyPr/>
          <a:lstStyle/>
          <a:p>
            <a:pPr marL="285750" indent="-285750">
              <a:buClrTx/>
              <a:buFont typeface="Wingdings" panose="05000000000000000000" pitchFamily="2" charset="2"/>
              <a:buChar char="ü"/>
              <a:defRPr/>
            </a:pPr>
            <a:r>
              <a:rPr lang="en-US" sz="1800" b="1" dirty="0">
                <a:latin typeface="Trebuchet MS" panose="020B0603020202020204" pitchFamily="34" charset="0"/>
              </a:rPr>
              <a:t>The methodology used by each school division may be unique based on the organizational structures and assignments within each division</a:t>
            </a:r>
          </a:p>
          <a:p>
            <a:pPr marL="285750" indent="-285750">
              <a:buClrTx/>
              <a:buFont typeface="Wingdings" panose="05000000000000000000" pitchFamily="2" charset="2"/>
              <a:buChar char="ü"/>
              <a:defRPr/>
            </a:pPr>
            <a:r>
              <a:rPr lang="en-US" sz="1800" b="0" dirty="0">
                <a:latin typeface="Trebuchet MS" panose="020B0603020202020204" pitchFamily="34" charset="0"/>
              </a:rPr>
              <a:t>The methodology used by the LEA for calculating the costs that are not distinctly identified as elementary (K-7) or secondary (8-12) school expenditures should be documented</a:t>
            </a:r>
          </a:p>
          <a:p>
            <a:pPr marL="285750" indent="-285750">
              <a:buClrTx/>
              <a:buFont typeface="Wingdings" panose="05000000000000000000" pitchFamily="2" charset="2"/>
              <a:buChar char="ü"/>
              <a:defRPr/>
            </a:pPr>
            <a:r>
              <a:rPr lang="en-US" sz="1800" b="0" dirty="0">
                <a:latin typeface="Trebuchet MS" panose="020B0603020202020204" pitchFamily="34" charset="0"/>
              </a:rPr>
              <a:t>All information that details methodology and/or process must be retained by the LEA for monitoring and audit purposes</a:t>
            </a:r>
          </a:p>
        </p:txBody>
      </p:sp>
    </p:spTree>
    <p:extLst>
      <p:ext uri="{BB962C8B-B14F-4D97-AF65-F5344CB8AC3E}">
        <p14:creationId xmlns:p14="http://schemas.microsoft.com/office/powerpoint/2010/main" val="1281933867"/>
      </p:ext>
    </p:extLst>
  </p:cSld>
  <p:clrMapOvr>
    <a:masterClrMapping/>
  </p:clrMapOvr>
  <p:transition spd="slow">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imated thinking gif png - Clip Art Librar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66915" y="1043223"/>
            <a:ext cx="1719351" cy="2420007"/>
          </a:xfrm>
          <a:prstGeom prst="rect">
            <a:avLst/>
          </a:prstGeom>
          <a:noFill/>
          <a:scene3d>
            <a:camera prst="orthographicFront"/>
            <a:lightRig rig="threePt" dir="t"/>
          </a:scene3d>
          <a:sp3d>
            <a:bevelB/>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2940"/>
            <a:ext cx="9144000" cy="819663"/>
          </a:xfrm>
        </p:spPr>
        <p:txBody>
          <a:bodyPr>
            <a:noAutofit/>
          </a:bodyPr>
          <a:lstStyle/>
          <a:p>
            <a:r>
              <a:rPr lang="en-US" sz="3200" b="1" dirty="0">
                <a:solidFill>
                  <a:srgbClr val="FF0000"/>
                </a:solidFill>
                <a:latin typeface="Trebuchet MS" panose="020B0603020202020204" pitchFamily="34" charset="0"/>
              </a:rPr>
              <a:t>Total Expenditure </a:t>
            </a:r>
            <a:r>
              <a:rPr lang="en-US" sz="3200" b="1" dirty="0" smtClean="0">
                <a:solidFill>
                  <a:srgbClr val="FF0000"/>
                </a:solidFill>
                <a:latin typeface="Trebuchet MS" panose="020B0603020202020204" pitchFamily="34" charset="0"/>
              </a:rPr>
              <a:t>Reflection </a:t>
            </a:r>
            <a:r>
              <a:rPr lang="en-US" sz="3200" b="1" dirty="0">
                <a:solidFill>
                  <a:srgbClr val="FF0000"/>
                </a:solidFill>
                <a:latin typeface="Trebuchet MS" panose="020B0603020202020204" pitchFamily="34" charset="0"/>
              </a:rPr>
              <a:t>Question </a:t>
            </a:r>
          </a:p>
        </p:txBody>
      </p:sp>
      <p:sp>
        <p:nvSpPr>
          <p:cNvPr id="4" name="Oval Callout 3"/>
          <p:cNvSpPr/>
          <p:nvPr/>
        </p:nvSpPr>
        <p:spPr>
          <a:xfrm rot="659237">
            <a:off x="1120502" y="1327679"/>
            <a:ext cx="3487013" cy="2897945"/>
          </a:xfrm>
          <a:prstGeom prst="wedgeEllipseCallout">
            <a:avLst>
              <a:gd name="adj1" fmla="val 97907"/>
              <a:gd name="adj2" fmla="val -80464"/>
            </a:avLst>
          </a:prstGeom>
          <a:solidFill>
            <a:srgbClr val="E20D38"/>
          </a:solidFill>
          <a:effectLst>
            <a:glow rad="228600">
              <a:schemeClr val="accent5">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Rectangle 2"/>
          <p:cNvSpPr/>
          <p:nvPr/>
        </p:nvSpPr>
        <p:spPr>
          <a:xfrm>
            <a:off x="1090358" y="1771650"/>
            <a:ext cx="3469700" cy="2377574"/>
          </a:xfrm>
          <a:prstGeom prst="rect">
            <a:avLst/>
          </a:prstGeom>
        </p:spPr>
        <p:txBody>
          <a:bodyPr wrap="square">
            <a:spAutoFit/>
          </a:bodyPr>
          <a:lstStyle/>
          <a:p>
            <a:endParaRPr lang="en-US" sz="1350" dirty="0">
              <a:solidFill>
                <a:srgbClr val="000000"/>
              </a:solidFill>
              <a:latin typeface="Trebuchet MS" panose="020B0603020202020204" pitchFamily="34" charset="0"/>
            </a:endParaRPr>
          </a:p>
          <a:p>
            <a:pPr marR="7860" algn="ct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rPr>
              <a:t>Does your school division</a:t>
            </a:r>
          </a:p>
          <a:p>
            <a:pPr marR="7860" algn="ct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rPr>
              <a:t>separate costs for </a:t>
            </a:r>
          </a:p>
          <a:p>
            <a:pPr marR="7860" algn="ct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rPr>
              <a:t>central administration operations and/or </a:t>
            </a:r>
          </a:p>
          <a:p>
            <a:pPr marR="7860" algn="ctr"/>
            <a:r>
              <a:rPr lang="en-US" sz="1500" b="1" dirty="0" smtClean="0">
                <a:solidFill>
                  <a:schemeClr val="bg1"/>
                </a:solidFill>
                <a:effectLst>
                  <a:outerShdw blurRad="38100" dist="38100" dir="2700000" algn="tl">
                    <a:srgbClr val="000000">
                      <a:alpha val="43137"/>
                    </a:srgbClr>
                  </a:outerShdw>
                </a:effectLst>
                <a:latin typeface="Trebuchet MS" panose="020B0603020202020204" pitchFamily="34" charset="0"/>
              </a:rPr>
              <a:t>district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rPr>
              <a:t>programs </a:t>
            </a:r>
          </a:p>
          <a:p>
            <a:pPr marR="7860" algn="ct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rPr>
              <a:t>between elementary (K-7) </a:t>
            </a:r>
          </a:p>
          <a:p>
            <a:pPr marR="7860" algn="ct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rPr>
              <a:t>and</a:t>
            </a:r>
          </a:p>
          <a:p>
            <a:pPr marR="7860" algn="ct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rPr>
              <a:t> secondary (8-12)? </a:t>
            </a:r>
          </a:p>
          <a:p>
            <a:pPr marL="214313" marR="7860" indent="-214313">
              <a:buFont typeface="Arial" panose="020B0604020202020204" pitchFamily="34" charset="0"/>
              <a:buChar char="•"/>
            </a:pPr>
            <a:endParaRPr lang="en-US" sz="1500" dirty="0">
              <a:latin typeface="Trebuchet MS" panose="020B0603020202020204" pitchFamily="34" charset="0"/>
            </a:endParaRPr>
          </a:p>
        </p:txBody>
      </p:sp>
      <p:sp>
        <p:nvSpPr>
          <p:cNvPr id="7" name="Rectangle 6"/>
          <p:cNvSpPr/>
          <p:nvPr/>
        </p:nvSpPr>
        <p:spPr>
          <a:xfrm>
            <a:off x="4769968" y="3463230"/>
            <a:ext cx="4113243" cy="923330"/>
          </a:xfrm>
          <a:prstGeom prst="rect">
            <a:avLst/>
          </a:prstGeom>
        </p:spPr>
        <p:txBody>
          <a:bodyPr wrap="square">
            <a:spAutoFit/>
          </a:bodyPr>
          <a:lstStyle/>
          <a:p>
            <a:r>
              <a:rPr lang="en-US" altLang="en-US" sz="1350" b="1" dirty="0">
                <a:latin typeface="Trebuchet MS" panose="020B0603020202020204" pitchFamily="34" charset="0"/>
                <a:ea typeface="Tahoma" panose="020B0604030504040204" pitchFamily="34" charset="0"/>
                <a:cs typeface="Tahoma" panose="020B0604030504040204" pitchFamily="34" charset="0"/>
              </a:rPr>
              <a:t>This is a good time to collaborate with the school divisions  </a:t>
            </a:r>
            <a:r>
              <a:rPr lang="en-US" altLang="en-US" sz="1350" b="1" dirty="0" smtClean="0">
                <a:latin typeface="Trebuchet MS" panose="020B0603020202020204" pitchFamily="34" charset="0"/>
                <a:ea typeface="Tahoma" panose="020B0604030504040204" pitchFamily="34" charset="0"/>
                <a:cs typeface="Tahoma" panose="020B0604030504040204" pitchFamily="34" charset="0"/>
              </a:rPr>
              <a:t>Special Education Office to </a:t>
            </a:r>
            <a:r>
              <a:rPr lang="en-US" altLang="en-US" sz="1350" b="1" dirty="0">
                <a:latin typeface="Trebuchet MS" panose="020B0603020202020204" pitchFamily="34" charset="0"/>
                <a:ea typeface="Tahoma" panose="020B0604030504040204" pitchFamily="34" charset="0"/>
                <a:cs typeface="Tahoma" panose="020B0604030504040204" pitchFamily="34" charset="0"/>
              </a:rPr>
              <a:t>discuss requirements and actual expenditures for the previous school year</a:t>
            </a:r>
          </a:p>
        </p:txBody>
      </p:sp>
    </p:spTree>
    <p:extLst>
      <p:ext uri="{BB962C8B-B14F-4D97-AF65-F5344CB8AC3E}">
        <p14:creationId xmlns:p14="http://schemas.microsoft.com/office/powerpoint/2010/main" val="30804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0"/>
            <a:ext cx="8915400" cy="789467"/>
          </a:xfrm>
        </p:spPr>
        <p:txBody>
          <a:bodyPr rtlCol="0">
            <a:normAutofit/>
          </a:bodyPr>
          <a:lstStyle/>
          <a:p>
            <a:pPr>
              <a:defRPr/>
            </a:pPr>
            <a:r>
              <a:rPr lang="en-US" sz="3200" b="1" dirty="0">
                <a:solidFill>
                  <a:srgbClr val="FF0000"/>
                </a:solidFill>
                <a:latin typeface="Trebuchet MS" panose="020B0603020202020204" pitchFamily="34" charset="0"/>
              </a:rPr>
              <a:t>Distinct and Separate Cost </a:t>
            </a:r>
            <a:endParaRPr sz="3200" b="1" dirty="0">
              <a:solidFill>
                <a:srgbClr val="FF0000"/>
              </a:solidFill>
              <a:latin typeface="Trebuchet MS" panose="020B0603020202020204" pitchFamily="34" charset="0"/>
            </a:endParaRPr>
          </a:p>
        </p:txBody>
      </p:sp>
      <p:sp>
        <p:nvSpPr>
          <p:cNvPr id="5" name="Text Placeholder 2"/>
          <p:cNvSpPr txBox="1">
            <a:spLocks/>
          </p:cNvSpPr>
          <p:nvPr/>
        </p:nvSpPr>
        <p:spPr>
          <a:xfrm>
            <a:off x="1506897" y="1102965"/>
            <a:ext cx="3427600" cy="3114569"/>
          </a:xfrm>
          <a:prstGeom prst="rect">
            <a:avLst/>
          </a:prstGeom>
        </p:spPr>
        <p:txBody>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pPr marL="257175" indent="-257175" fontAlgn="base">
              <a:buClrTx/>
              <a:buFont typeface="Wingdings" panose="05000000000000000000" pitchFamily="2" charset="2"/>
              <a:buChar char="§"/>
            </a:pPr>
            <a:endParaRPr lang="en-US" sz="1800" dirty="0">
              <a:solidFill>
                <a:schemeClr val="tx1"/>
              </a:solidFill>
              <a:latin typeface="Georgia" panose="02040502050405020303" pitchFamily="18" charset="0"/>
            </a:endParaRPr>
          </a:p>
        </p:txBody>
      </p:sp>
      <p:sp>
        <p:nvSpPr>
          <p:cNvPr id="7" name="Content Placeholder 2"/>
          <p:cNvSpPr txBox="1">
            <a:spLocks/>
          </p:cNvSpPr>
          <p:nvPr/>
        </p:nvSpPr>
        <p:spPr>
          <a:xfrm>
            <a:off x="756882" y="1086815"/>
            <a:ext cx="7739418" cy="3199436"/>
          </a:xfrm>
          <a:prstGeom prst="rect">
            <a:avLst/>
          </a:prstGeom>
        </p:spPr>
        <p:txBody>
          <a:bodyPr/>
          <a:lst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a:lstStyle>
          <a:p>
            <a:r>
              <a:rPr lang="en-US" altLang="en-US" sz="1650" dirty="0">
                <a:solidFill>
                  <a:schemeClr val="tx1"/>
                </a:solidFill>
                <a:latin typeface="Trebuchet MS" panose="020B0603020202020204" pitchFamily="34" charset="0"/>
              </a:rPr>
              <a:t>In some cases it is difficult to determine distinct and separate costs associated with elementary (K-7) or secondary (8-12) school students.  It is recommended that those costs be allocated in accordance with work assignments and not based upon student enrollment.</a:t>
            </a:r>
          </a:p>
          <a:p>
            <a:r>
              <a:rPr lang="en-US" altLang="en-US" sz="1650" dirty="0">
                <a:solidFill>
                  <a:schemeClr val="tx1"/>
                </a:solidFill>
                <a:latin typeface="Trebuchet MS" panose="020B0603020202020204" pitchFamily="34" charset="0"/>
              </a:rPr>
              <a:t>Examples and possible allocation methodologies include:</a:t>
            </a:r>
            <a:endParaRPr lang="en-US" altLang="en-US" sz="1350" dirty="0">
              <a:solidFill>
                <a:schemeClr val="tx1"/>
              </a:solidFill>
              <a:latin typeface="Trebuchet MS" panose="020B0603020202020204" pitchFamily="34" charset="0"/>
            </a:endParaRPr>
          </a:p>
          <a:p>
            <a:pPr lvl="1">
              <a:buFont typeface="Arial" panose="020B0604020202020204" pitchFamily="34" charset="0"/>
              <a:buChar char="•"/>
            </a:pPr>
            <a:r>
              <a:rPr lang="en-US" altLang="en-US" sz="1350" dirty="0">
                <a:solidFill>
                  <a:schemeClr val="tx1"/>
                </a:solidFill>
                <a:latin typeface="Trebuchet MS" panose="020B0603020202020204" pitchFamily="34" charset="0"/>
              </a:rPr>
              <a:t>Pupil Transportation, apply costs based on student routes</a:t>
            </a:r>
          </a:p>
          <a:p>
            <a:pPr lvl="1">
              <a:buFont typeface="Arial" panose="020B0604020202020204" pitchFamily="34" charset="0"/>
              <a:buChar char="•"/>
            </a:pPr>
            <a:r>
              <a:rPr lang="en-US" altLang="en-US" sz="1350" dirty="0">
                <a:solidFill>
                  <a:schemeClr val="tx1"/>
                </a:solidFill>
                <a:latin typeface="Trebuchet MS" panose="020B0603020202020204" pitchFamily="34" charset="0"/>
              </a:rPr>
              <a:t>Custodial Staff, apply costs based on building assignments</a:t>
            </a:r>
          </a:p>
          <a:p>
            <a:pPr lvl="1">
              <a:buFont typeface="Arial" panose="020B0604020202020204" pitchFamily="34" charset="0"/>
              <a:buChar char="•"/>
            </a:pPr>
            <a:r>
              <a:rPr lang="en-US" altLang="en-US" sz="1350" dirty="0">
                <a:solidFill>
                  <a:schemeClr val="tx1"/>
                </a:solidFill>
                <a:latin typeface="Trebuchet MS" panose="020B0603020202020204" pitchFamily="34" charset="0"/>
              </a:rPr>
              <a:t>Central Office Instructional Support Staff, apply costs based on building or grade assignments</a:t>
            </a:r>
          </a:p>
          <a:p>
            <a:pPr lvl="1">
              <a:buFont typeface="Arial" panose="020B0604020202020204" pitchFamily="34" charset="0"/>
              <a:buChar char="•"/>
            </a:pPr>
            <a:r>
              <a:rPr lang="en-US" altLang="en-US" sz="1350" dirty="0">
                <a:solidFill>
                  <a:schemeClr val="tx1"/>
                </a:solidFill>
                <a:latin typeface="Trebuchet MS" panose="020B0603020202020204" pitchFamily="34" charset="0"/>
              </a:rPr>
              <a:t>Central Office Fiscal Staff, apply costs based on personnel count assignments within the district</a:t>
            </a:r>
          </a:p>
        </p:txBody>
      </p:sp>
    </p:spTree>
    <p:extLst>
      <p:ext uri="{BB962C8B-B14F-4D97-AF65-F5344CB8AC3E}">
        <p14:creationId xmlns:p14="http://schemas.microsoft.com/office/powerpoint/2010/main" val="257480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44054</TotalTime>
  <Words>17558</Words>
  <Application>Microsoft Office PowerPoint</Application>
  <PresentationFormat>On-screen Show (16:9)</PresentationFormat>
  <Paragraphs>1814</Paragraphs>
  <Slides>146</Slides>
  <Notes>111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146</vt:i4>
      </vt:variant>
    </vt:vector>
  </HeadingPairs>
  <TitlesOfParts>
    <vt:vector size="161" baseType="lpstr">
      <vt:lpstr>MS PGothic</vt:lpstr>
      <vt:lpstr>Arial</vt:lpstr>
      <vt:lpstr>Calibri</vt:lpstr>
      <vt:lpstr>Courier New</vt:lpstr>
      <vt:lpstr>Georgia</vt:lpstr>
      <vt:lpstr>Helvetica</vt:lpstr>
      <vt:lpstr>Mangal</vt:lpstr>
      <vt:lpstr>MS Pゴシック</vt:lpstr>
      <vt:lpstr>Noto Sans Symbols</vt:lpstr>
      <vt:lpstr>Tahoma</vt:lpstr>
      <vt:lpstr>Times New Roman</vt:lpstr>
      <vt:lpstr>Trebuchet MS</vt:lpstr>
      <vt:lpstr>Wingdings</vt:lpstr>
      <vt:lpstr>Wingdings 2</vt:lpstr>
      <vt:lpstr>Perception</vt:lpstr>
      <vt:lpstr>2022 Virginia Association of School Business Officials (VASBO) </vt:lpstr>
      <vt:lpstr>               </vt:lpstr>
      <vt:lpstr> Objective:  Review constructs necessary for managing Special     Education State, Federal and Local funds    </vt:lpstr>
      <vt:lpstr>Presentation Sections </vt:lpstr>
      <vt:lpstr>SECTION ONE – FUNDING </vt:lpstr>
      <vt:lpstr>Funding Sources</vt:lpstr>
      <vt:lpstr>Local and State Budget Cycle</vt:lpstr>
      <vt:lpstr>State Budget Process</vt:lpstr>
      <vt:lpstr>SECTION TWO – IDEA PART B FUNDS </vt:lpstr>
      <vt:lpstr>IDEA Part B Federal Regulatory Overview</vt:lpstr>
      <vt:lpstr>IDEA Federal Funding: A Few Facts</vt:lpstr>
      <vt:lpstr>I SEA Part B Allocation Award Cycle:  Annually LEAs receive new allocations that must be encumbered by September 30th of the next year of an award period   </vt:lpstr>
      <vt:lpstr>IDEA Part B Award Timeline</vt:lpstr>
      <vt:lpstr>IDEA Part B Allocation of  611 AND 619 Funds (FFY2021)</vt:lpstr>
      <vt:lpstr>Allocation of 611and 619 Funds –  Including ARP </vt:lpstr>
      <vt:lpstr>Example:  Recap of LEA Funding Formula</vt:lpstr>
      <vt:lpstr>SECTION THREE – IDEA ANNUAL PLAN APPLICATION, MANAGING AND USING FUNDS  </vt:lpstr>
      <vt:lpstr>PowerPoint Presentation</vt:lpstr>
      <vt:lpstr>Annual Plan Application</vt:lpstr>
      <vt:lpstr>Annual Plan Application  Required Components</vt:lpstr>
      <vt:lpstr>Key Planning Points</vt:lpstr>
      <vt:lpstr>Annual Plan Application Excel Workbook</vt:lpstr>
      <vt:lpstr>Excel Plan/Application:   Workbook Tabs</vt:lpstr>
      <vt:lpstr>Prior to Submission</vt:lpstr>
      <vt:lpstr> What‘s Next?</vt:lpstr>
      <vt:lpstr>Managing and Using Funds </vt:lpstr>
      <vt:lpstr>LEA Responsibilities</vt:lpstr>
      <vt:lpstr>Use of Funds</vt:lpstr>
      <vt:lpstr>Allowable Cost Test  </vt:lpstr>
      <vt:lpstr>Use of Funds (continued)</vt:lpstr>
      <vt:lpstr>Fiscal Data Submission Chart At A Glance </vt:lpstr>
      <vt:lpstr>SECTION FOUR – IDEA FISCAL DATA REPORTING REQUIREMENTS</vt:lpstr>
      <vt:lpstr>Maintenance of Effort:  Why Is It Required and What Does It Mean?</vt:lpstr>
      <vt:lpstr>Four Methods for Calculating LEA MOE</vt:lpstr>
      <vt:lpstr>PowerPoint Presentation</vt:lpstr>
      <vt:lpstr>The Eligibility Standard</vt:lpstr>
      <vt:lpstr>KNOWLEDGE CHECK </vt:lpstr>
      <vt:lpstr>KNOWLEDGE CHECK -  Answer #1 </vt:lpstr>
      <vt:lpstr>KNOWLEDGE CHECK -  Answer #2 </vt:lpstr>
      <vt:lpstr>KNOWLEDGE CHECK -  Answer #3 </vt:lpstr>
      <vt:lpstr>KNOWLEDGE CHECK -  Answer #4 </vt:lpstr>
      <vt:lpstr>Eligibility (Budget) Standard:  Two Scenarios</vt:lpstr>
      <vt:lpstr>Eligibility (Budget) Standard:  Two Scenarios</vt:lpstr>
      <vt:lpstr>The Compliance Standard</vt:lpstr>
      <vt:lpstr>MOE Compliance Standard</vt:lpstr>
      <vt:lpstr>MOE COMPLIANCE</vt:lpstr>
      <vt:lpstr>Compliance (Expenditures) Standard:  Two Scenarios</vt:lpstr>
      <vt:lpstr>Compliance (Expenditures) Standard:  Two Scenarios</vt:lpstr>
      <vt:lpstr>Check Your Understanding</vt:lpstr>
      <vt:lpstr>Key MOE Take Aways for Today!</vt:lpstr>
      <vt:lpstr>Collaboration   Finance and Special ED Offices</vt:lpstr>
      <vt:lpstr>The Importance of Collaboration</vt:lpstr>
      <vt:lpstr>Collaboration is Necessary for</vt:lpstr>
      <vt:lpstr>Accurately Categorize Expenditures</vt:lpstr>
      <vt:lpstr>Accurately Categorize Expenditures</vt:lpstr>
      <vt:lpstr>Accurately Categorize Expenditures</vt:lpstr>
      <vt:lpstr>Examples of Allowable  Local and State Expenditures</vt:lpstr>
      <vt:lpstr>Examples of Allowable  Local and State Expenditures</vt:lpstr>
      <vt:lpstr>Allowable Local and State Expenditures  Simplified Example</vt:lpstr>
      <vt:lpstr>Non-Allowable Expenditures</vt:lpstr>
      <vt:lpstr>Sample – SPED Expenses  Accurate and Consistent Reporting Are Critical  (Annual School Financial Report)</vt:lpstr>
      <vt:lpstr>MOE Data Submission </vt:lpstr>
      <vt:lpstr>Next Step: IDEAMOE Application  </vt:lpstr>
      <vt:lpstr>PowerPoint Presentation</vt:lpstr>
      <vt:lpstr>Example: Application of the Four Tests and the Subsequent Years Rule </vt:lpstr>
      <vt:lpstr>Passed All Four Tests </vt:lpstr>
      <vt:lpstr>Uh Oh...Did Not Make Compliance HELP!</vt:lpstr>
      <vt:lpstr>Uh Oh...We only met one of the test,  now what? </vt:lpstr>
      <vt:lpstr>MOE Exceptions  </vt:lpstr>
      <vt:lpstr>If MOE Is Not Met, There Are  “Exceptions” That May Help</vt:lpstr>
      <vt:lpstr>Personnel/Contracted Services  Exceptions</vt:lpstr>
      <vt:lpstr>Personnel Exception Examples</vt:lpstr>
      <vt:lpstr>A Decrease in Enrollment Exception</vt:lpstr>
      <vt:lpstr>A Decrease in Enrollment Exception</vt:lpstr>
      <vt:lpstr>Costly Students</vt:lpstr>
      <vt:lpstr>Costly Students</vt:lpstr>
      <vt:lpstr>PowerPoint Presentation</vt:lpstr>
      <vt:lpstr>Costly Students</vt:lpstr>
      <vt:lpstr>Decrease in Costly Expense</vt:lpstr>
      <vt:lpstr>Decrease in Costly Expense</vt:lpstr>
      <vt:lpstr>Exception – Construction Example</vt:lpstr>
      <vt:lpstr>Adjustment to Local Fiscal Effort</vt:lpstr>
      <vt:lpstr>Adjustment to  Local Fiscal Effort </vt:lpstr>
      <vt:lpstr>Adjustment to Local Fiscal Effort</vt:lpstr>
      <vt:lpstr>Adjustment Example</vt:lpstr>
      <vt:lpstr>CEIS Adjustment Example </vt:lpstr>
      <vt:lpstr>Conditions Forbidding LEAs From Using the MOE Adjustment Option</vt:lpstr>
      <vt:lpstr>MOE Non-Compliance</vt:lpstr>
      <vt:lpstr>Applied the Exceptions But the Division is Still In Non-Compliance, What’s Next?</vt:lpstr>
      <vt:lpstr>MOE Summary </vt:lpstr>
      <vt:lpstr>MOE is Not Excess Cost</vt:lpstr>
      <vt:lpstr>MOE and Excess Cost Basic Comparison </vt:lpstr>
      <vt:lpstr>What is Excess Costs?</vt:lpstr>
      <vt:lpstr>Excess Cost Federal Regulations</vt:lpstr>
      <vt:lpstr>Excess Cost Simply Stated</vt:lpstr>
      <vt:lpstr>Four Components</vt:lpstr>
      <vt:lpstr>State Monitoring and Federal Documentation</vt:lpstr>
      <vt:lpstr>Total Expenditure Reflection Question </vt:lpstr>
      <vt:lpstr>Distinct and Separate Cost </vt:lpstr>
      <vt:lpstr>Distinct and Separate Cost - Example</vt:lpstr>
      <vt:lpstr>Collect Data  </vt:lpstr>
      <vt:lpstr>DETERMINING COSTS FOR MIXED GRADES </vt:lpstr>
      <vt:lpstr>PowerPoint Presentation</vt:lpstr>
      <vt:lpstr>PowerPoint Presentation</vt:lpstr>
      <vt:lpstr>PowerPoint Presentation</vt:lpstr>
      <vt:lpstr>Excess Cost Summary </vt:lpstr>
      <vt:lpstr>Proportionate Set-Aside (PSA)  IDEA Equity Services </vt:lpstr>
      <vt:lpstr>Formula for Determining The PSA Equity Service Set-Aside Amount*</vt:lpstr>
      <vt:lpstr>Proportionate Share Calculation for Parentally-Placed Private School Children with Disabilities for a School Division (slide 1 of 3) </vt:lpstr>
      <vt:lpstr>Proportionate Share Calculation for Parentally-Placed Private School Children with Disabilities for a School Division (slide 2 of 3) </vt:lpstr>
      <vt:lpstr>Proportionate Share Calculation for Parentally-Placed Private School Children with Disabilities for a School Division (slide 3 of 3)</vt:lpstr>
      <vt:lpstr>Timeline Rule for Spending  PSA/Equity Service Funds  </vt:lpstr>
      <vt:lpstr>How to Access the PSA Application (Speed-PSA): Use the Proportionate Set-Aside Guidance Document* </vt:lpstr>
      <vt:lpstr> Example of Proportionate Set-Aside (Speced-PSA)  Web-based Calculation Report </vt:lpstr>
      <vt:lpstr>PSA/Equity Services </vt:lpstr>
      <vt:lpstr>Non–Allowable Use of PSA Funds </vt:lpstr>
      <vt:lpstr>Child Find Non-allowable Expenses</vt:lpstr>
      <vt:lpstr>Non-Allowable Use of PSA funds </vt:lpstr>
      <vt:lpstr>Only Allowable Expenditures are included in Service Plans for Eligible Students</vt:lpstr>
      <vt:lpstr>Allowable Cost for Services* </vt:lpstr>
      <vt:lpstr>Allowable Use of PSA Funds   </vt:lpstr>
      <vt:lpstr>Allowable Use of PSA Funds </vt:lpstr>
      <vt:lpstr>PSA/Equity Services </vt:lpstr>
      <vt:lpstr>PSA Reimbursement Tips and Rules</vt:lpstr>
      <vt:lpstr>PSA Reimbursement Tips and Rules</vt:lpstr>
      <vt:lpstr>Coordinated Early Intervening Services (CEIS) Comprehensive Coordinated Early Intervening Services (CCEIS)</vt:lpstr>
      <vt:lpstr>What are Coordinated Early Intervening Services (CEIS) and  Comprehensive CEIS (CCEIS) in Brief </vt:lpstr>
      <vt:lpstr>Detailed Comparison of CEIS/CCEIS* (1 of 3)</vt:lpstr>
      <vt:lpstr>Detailed Comparison of CEIS/CCEIS (2 of 3) </vt:lpstr>
      <vt:lpstr>Detailed Comparison of CEIS/CCEIS (3 of 3) </vt:lpstr>
      <vt:lpstr>“Significant Disproportionality”</vt:lpstr>
      <vt:lpstr>What is Significant Disproportionality</vt:lpstr>
      <vt:lpstr>Calculating CCEIS – 15% of Part B</vt:lpstr>
      <vt:lpstr>CCEIS/CEIS Included in the Annual Plan </vt:lpstr>
      <vt:lpstr>CEIS/CCEIS included in the Annual Plan</vt:lpstr>
      <vt:lpstr>CEIS/CCEIS – Pre-Populated Amounts</vt:lpstr>
      <vt:lpstr>Fiscal Reporting Requirements</vt:lpstr>
      <vt:lpstr>Tracking LEA CCEIS/CEIS Funds</vt:lpstr>
      <vt:lpstr>Office of Finance and Budget C/CEIS Activities</vt:lpstr>
      <vt:lpstr>SPED-FAB Fiscal Information Link</vt:lpstr>
      <vt:lpstr>Virginia and Federal Resources </vt:lpstr>
      <vt:lpstr>MOE Regulations and Resources</vt:lpstr>
      <vt:lpstr>PSA Regulations and Resources</vt:lpstr>
      <vt:lpstr>Questions &amp; Answers</vt:lpstr>
      <vt:lpstr>PowerPoint Presentation</vt:lpstr>
      <vt:lpstr>PowerPoint Presentation</vt:lpstr>
    </vt:vector>
  </TitlesOfParts>
  <Company>Virginia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Coles</dc:creator>
  <cp:lastModifiedBy>VITA Program</cp:lastModifiedBy>
  <cp:revision>457</cp:revision>
  <dcterms:created xsi:type="dcterms:W3CDTF">2018-11-29T14:38:14Z</dcterms:created>
  <dcterms:modified xsi:type="dcterms:W3CDTF">2022-05-19T16:11:42Z</dcterms:modified>
</cp:coreProperties>
</file>