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7" r:id="rId2"/>
    <p:sldId id="299" r:id="rId3"/>
    <p:sldId id="313" r:id="rId4"/>
    <p:sldId id="310" r:id="rId5"/>
    <p:sldId id="309" r:id="rId6"/>
    <p:sldId id="312" r:id="rId7"/>
    <p:sldId id="311" r:id="rId8"/>
    <p:sldId id="298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4852" autoAdjust="0"/>
  </p:normalViewPr>
  <p:slideViewPr>
    <p:cSldViewPr>
      <p:cViewPr varScale="1">
        <p:scale>
          <a:sx n="102" d="100"/>
          <a:sy n="102" d="100"/>
        </p:scale>
        <p:origin x="762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AF87B-1E59-43FE-9D4C-5A83B502C77E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BEA2-4504-465C-B12D-8B709E2A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2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335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5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4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30362"/>
          <a:stretch/>
        </p:blipFill>
        <p:spPr bwMode="auto">
          <a:xfrm>
            <a:off x="-1" y="0"/>
            <a:ext cx="4110527" cy="445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0" y="153521"/>
            <a:ext cx="4267200" cy="10466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352550"/>
            <a:ext cx="4267200" cy="2895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4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7869"/>
          <a:stretch/>
        </p:blipFill>
        <p:spPr>
          <a:xfrm>
            <a:off x="4972650" y="350377"/>
            <a:ext cx="4171350" cy="4102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101329"/>
            <a:ext cx="4343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4343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4479" r="8935"/>
          <a:stretch/>
        </p:blipFill>
        <p:spPr>
          <a:xfrm>
            <a:off x="4298535" y="0"/>
            <a:ext cx="4845465" cy="44547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8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8586" r="-21"/>
          <a:stretch/>
        </p:blipFill>
        <p:spPr>
          <a:xfrm>
            <a:off x="4213077" y="-1480"/>
            <a:ext cx="4930922" cy="44556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00151"/>
            <a:ext cx="7620000" cy="31241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2" y="1418317"/>
            <a:ext cx="1508698" cy="31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1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37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1371599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7" r="17287"/>
          <a:stretch/>
        </p:blipFill>
        <p:spPr>
          <a:xfrm>
            <a:off x="7467600" y="1980164"/>
            <a:ext cx="1699490" cy="2496039"/>
          </a:xfrm>
          <a:prstGeom prst="rect">
            <a:avLst/>
          </a:prstGeom>
        </p:spPr>
      </p:pic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3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79713"/>
            <a:ext cx="2004295" cy="2476834"/>
          </a:xfrm>
          <a:prstGeom prst="rect">
            <a:avLst/>
          </a:prstGeom>
        </p:spPr>
      </p:pic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2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6"/>
          <a:stretch/>
        </p:blipFill>
        <p:spPr>
          <a:xfrm>
            <a:off x="6798171" y="2038349"/>
            <a:ext cx="2345829" cy="2418197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97" y="1418317"/>
            <a:ext cx="1508698" cy="3175866"/>
          </a:xfrm>
          <a:prstGeom prst="rect">
            <a:avLst/>
          </a:prstGeom>
        </p:spPr>
      </p:pic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7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40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043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1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7239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8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58371"/>
            <a:ext cx="9144000" cy="494179"/>
          </a:xfrm>
          <a:solidFill>
            <a:srgbClr val="000000">
              <a:alpha val="4902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0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01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hood1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2"/>
          <a:stretch/>
        </p:blipFill>
        <p:spPr>
          <a:xfrm>
            <a:off x="6461189" y="2368846"/>
            <a:ext cx="2682811" cy="2107358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4462415"/>
            <a:ext cx="9151305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title="Virginia is for Learners logo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60" y="4495086"/>
            <a:ext cx="1320709" cy="6112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462415"/>
            <a:ext cx="9144000" cy="0"/>
          </a:xfrm>
          <a:prstGeom prst="line">
            <a:avLst/>
          </a:prstGeom>
          <a:ln>
            <a:solidFill>
              <a:srgbClr val="E20D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65902" y="4667996"/>
            <a:ext cx="21336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3BA662-FE18-4FD4-9A53-B2CA0A2E752A}" type="slidenum">
              <a:rPr lang="en-US" sz="2000" smtClean="0">
                <a:solidFill>
                  <a:schemeClr val="bg1"/>
                </a:solidFill>
              </a:rPr>
              <a:pPr algn="l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5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0" r:id="rId3"/>
    <p:sldLayoutId id="2147483660" r:id="rId4"/>
    <p:sldLayoutId id="2147483681" r:id="rId5"/>
    <p:sldLayoutId id="2147483684" r:id="rId6"/>
    <p:sldLayoutId id="2147483690" r:id="rId7"/>
    <p:sldLayoutId id="2147483663" r:id="rId8"/>
    <p:sldLayoutId id="2147483664" r:id="rId9"/>
    <p:sldLayoutId id="2147483668" r:id="rId10"/>
    <p:sldLayoutId id="2147483669" r:id="rId11"/>
    <p:sldLayoutId id="2147483671" r:id="rId12"/>
    <p:sldLayoutId id="2147483662" r:id="rId13"/>
    <p:sldLayoutId id="2147483672" r:id="rId14"/>
    <p:sldLayoutId id="2147483665" r:id="rId15"/>
    <p:sldLayoutId id="2147483693" r:id="rId16"/>
    <p:sldLayoutId id="2147483650" r:id="rId17"/>
    <p:sldLayoutId id="2147483666" r:id="rId18"/>
    <p:sldLayoutId id="2147483694" r:id="rId19"/>
    <p:sldLayoutId id="2147483673" r:id="rId20"/>
    <p:sldLayoutId id="2147483674" r:id="rId21"/>
    <p:sldLayoutId id="2147483675" r:id="rId22"/>
    <p:sldLayoutId id="2147483686" r:id="rId23"/>
    <p:sldLayoutId id="2147483687" r:id="rId24"/>
    <p:sldLayoutId id="2147483652" r:id="rId25"/>
    <p:sldLayoutId id="2147483653" r:id="rId26"/>
    <p:sldLayoutId id="2147483656" r:id="rId27"/>
    <p:sldLayoutId id="2147483657" r:id="rId2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e.virginia.gov/school_finance/budget/calc_tools/index.shtml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DOEBUDGETOFFICE@doe.Virginia.gov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VASBO Fall Conference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Calculation Template and ASRFIN Overview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181350"/>
            <a:ext cx="9144000" cy="1256179"/>
          </a:xfrm>
          <a:prstGeom prst="rect">
            <a:avLst/>
          </a:prstGeom>
          <a:solidFill>
            <a:srgbClr val="000000">
              <a:alpha val="49020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Virginia Department of Education</a:t>
            </a:r>
          </a:p>
          <a:p>
            <a:r>
              <a:rPr lang="en-US" sz="1800" dirty="0" smtClean="0"/>
              <a:t>Christina Berta, Assistant Superintendent for Budget and Finance</a:t>
            </a:r>
          </a:p>
          <a:p>
            <a:r>
              <a:rPr lang="en-US" sz="1800" dirty="0" smtClean="0"/>
              <a:t>Ed Lanza, Director of Budget</a:t>
            </a:r>
          </a:p>
          <a:p>
            <a:r>
              <a:rPr lang="en-US" sz="1800" dirty="0" smtClean="0"/>
              <a:t>November 5, 2019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9790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Calculation Template</a:t>
            </a:r>
          </a:p>
          <a:p>
            <a:pPr marL="0" indent="0">
              <a:buNone/>
            </a:pPr>
            <a:r>
              <a:rPr lang="en-US" dirty="0" smtClean="0"/>
              <a:t>Annual School Report</a:t>
            </a:r>
          </a:p>
          <a:p>
            <a:r>
              <a:rPr lang="en-US" dirty="0" smtClean="0"/>
              <a:t>FY20 and beyond</a:t>
            </a:r>
          </a:p>
          <a:p>
            <a:r>
              <a:rPr lang="en-US" dirty="0" smtClean="0"/>
              <a:t>ESSA reporting status</a:t>
            </a:r>
          </a:p>
          <a:p>
            <a:r>
              <a:rPr lang="en-US" dirty="0" smtClean="0"/>
              <a:t>Helpful hints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8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Four annual releases:</a:t>
            </a:r>
          </a:p>
          <a:p>
            <a:pPr marL="514350" indent="-514350">
              <a:buAutoNum type="arabicParenR"/>
            </a:pPr>
            <a:r>
              <a:rPr lang="en-US" dirty="0" smtClean="0"/>
              <a:t>Governor’s Budget (December)</a:t>
            </a:r>
          </a:p>
          <a:p>
            <a:pPr marL="514350" indent="-514350">
              <a:buAutoNum type="arabicParenR"/>
            </a:pPr>
            <a:r>
              <a:rPr lang="en-US" dirty="0" smtClean="0"/>
              <a:t>Crossover Budgets (February)</a:t>
            </a:r>
          </a:p>
          <a:p>
            <a:pPr marL="514350" indent="-514350">
              <a:buAutoNum type="arabicParenR"/>
            </a:pPr>
            <a:r>
              <a:rPr lang="en-US" dirty="0" smtClean="0"/>
              <a:t>Conference Budget (March)</a:t>
            </a:r>
          </a:p>
          <a:p>
            <a:pPr marL="514350" indent="-514350">
              <a:buAutoNum type="arabicParenR"/>
            </a:pPr>
            <a:r>
              <a:rPr lang="en-US" dirty="0" smtClean="0"/>
              <a:t>Final Payments (June)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6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Available on VDOE website: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http://www.doe.virginia.gov/school_finance/budget/calc_tools/index.shtml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6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School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changes to the reporting process for FY20</a:t>
            </a:r>
          </a:p>
          <a:p>
            <a:r>
              <a:rPr lang="en-US" dirty="0" smtClean="0"/>
              <a:t>Enhancements planned for FY21</a:t>
            </a:r>
          </a:p>
          <a:p>
            <a:pPr lvl="1"/>
            <a:r>
              <a:rPr lang="en-US" dirty="0" smtClean="0"/>
              <a:t>Single text file upload (expenditures, revenues, FTEs)</a:t>
            </a:r>
          </a:p>
          <a:p>
            <a:pPr lvl="1"/>
            <a:r>
              <a:rPr lang="en-US" dirty="0" smtClean="0"/>
              <a:t>Schedules in SSWS</a:t>
            </a:r>
          </a:p>
          <a:p>
            <a:pPr lvl="1"/>
            <a:r>
              <a:rPr lang="en-US" dirty="0" smtClean="0"/>
              <a:t>Elimination of Excel template</a:t>
            </a:r>
          </a:p>
        </p:txBody>
      </p:sp>
    </p:spTree>
    <p:extLst>
      <p:ext uri="{BB962C8B-B14F-4D97-AF65-F5344CB8AC3E}">
        <p14:creationId xmlns:p14="http://schemas.microsoft.com/office/powerpoint/2010/main" val="158328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School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VDOE continuing to work on ESSA compliance</a:t>
            </a:r>
          </a:p>
          <a:p>
            <a:r>
              <a:rPr lang="en-US" dirty="0" smtClean="0"/>
              <a:t>Shared proposed exclusions from ESSA PPEs with division superintendents</a:t>
            </a:r>
          </a:p>
          <a:p>
            <a:r>
              <a:rPr lang="en-US" dirty="0" smtClean="0"/>
              <a:t>School-level PPE calculations in development</a:t>
            </a:r>
          </a:p>
          <a:p>
            <a:r>
              <a:rPr lang="en-US" dirty="0" smtClean="0"/>
              <a:t>PPE calculations will post to School Quality Profiles by June 30, 2020</a:t>
            </a:r>
          </a:p>
        </p:txBody>
      </p:sp>
    </p:spTree>
    <p:extLst>
      <p:ext uri="{BB962C8B-B14F-4D97-AF65-F5344CB8AC3E}">
        <p14:creationId xmlns:p14="http://schemas.microsoft.com/office/powerpoint/2010/main" val="41576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School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Helpful hints for next year:</a:t>
            </a:r>
          </a:p>
          <a:p>
            <a:pPr marL="514350" indent="-514350">
              <a:buAutoNum type="arabicParenR"/>
            </a:pPr>
            <a:r>
              <a:rPr lang="en-US" dirty="0" smtClean="0"/>
              <a:t>Use the instructions and FAQs as you work through the data collection</a:t>
            </a:r>
          </a:p>
          <a:p>
            <a:pPr marL="514350" indent="-514350">
              <a:buAutoNum type="arabicParenR"/>
            </a:pPr>
            <a:r>
              <a:rPr lang="en-US" dirty="0" smtClean="0"/>
              <a:t>Use your FY19 ASR as a reference</a:t>
            </a:r>
          </a:p>
          <a:p>
            <a:pPr marL="514350" indent="-514350">
              <a:buAutoNum type="arabicParenR"/>
            </a:pPr>
            <a:r>
              <a:rPr lang="en-US" dirty="0" smtClean="0"/>
              <a:t>Work on one file at a </a:t>
            </a:r>
            <a:r>
              <a:rPr lang="en-US" dirty="0" smtClean="0"/>
              <a:t>time</a:t>
            </a:r>
          </a:p>
          <a:p>
            <a:pPr marL="514350" indent="-514350">
              <a:buAutoNum type="arabicParenR"/>
            </a:pPr>
            <a:r>
              <a:rPr lang="en-US" dirty="0" smtClean="0"/>
              <a:t>Upload one file at a time</a:t>
            </a:r>
          </a:p>
          <a:p>
            <a:pPr marL="514350" indent="-514350">
              <a:buAutoNum type="arabicParenR"/>
            </a:pPr>
            <a:r>
              <a:rPr lang="en-US" dirty="0" smtClean="0"/>
              <a:t>Do not exclude the exclusions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72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DOE Budget Office Contact Information</a:t>
            </a:r>
          </a:p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DOEBUDGETOFFICE@doe.virginia.gov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(804)-225-2025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48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212</Words>
  <Application>Microsoft Office PowerPoint</Application>
  <PresentationFormat>On-screen Show (16:9)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2019 VASBO Fall Conference</vt:lpstr>
      <vt:lpstr>Topics for Review</vt:lpstr>
      <vt:lpstr>Calculation Template</vt:lpstr>
      <vt:lpstr>Calculation Template</vt:lpstr>
      <vt:lpstr>Annual School Report</vt:lpstr>
      <vt:lpstr>Annual School Report</vt:lpstr>
      <vt:lpstr>Annual School Report</vt:lpstr>
      <vt:lpstr>Questions?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crb29104</dc:creator>
  <cp:lastModifiedBy>Lanza, Edward (DOE)</cp:lastModifiedBy>
  <cp:revision>52</cp:revision>
  <dcterms:created xsi:type="dcterms:W3CDTF">2019-02-13T14:37:28Z</dcterms:created>
  <dcterms:modified xsi:type="dcterms:W3CDTF">2019-10-16T13:37:14Z</dcterms:modified>
</cp:coreProperties>
</file>