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7" r:id="rId2"/>
    <p:sldId id="299" r:id="rId3"/>
    <p:sldId id="309" r:id="rId4"/>
    <p:sldId id="310" r:id="rId5"/>
    <p:sldId id="298" r:id="rId6"/>
    <p:sldId id="311" r:id="rId7"/>
    <p:sldId id="312" r:id="rId8"/>
    <p:sldId id="313" r:id="rId9"/>
    <p:sldId id="314" r:id="rId10"/>
    <p:sldId id="315" r:id="rId11"/>
    <p:sldId id="324" r:id="rId12"/>
    <p:sldId id="325"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6" r:id="rId38"/>
    <p:sldId id="377" r:id="rId39"/>
    <p:sldId id="372" r:id="rId40"/>
    <p:sldId id="373" r:id="rId41"/>
    <p:sldId id="374" r:id="rId42"/>
    <p:sldId id="375" r:id="rId43"/>
    <p:sldId id="295" r:id="rId44"/>
    <p:sldId id="296"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4852" autoAdjust="0"/>
  </p:normalViewPr>
  <p:slideViewPr>
    <p:cSldViewPr>
      <p:cViewPr varScale="1">
        <p:scale>
          <a:sx n="129" d="100"/>
          <a:sy n="129" d="100"/>
        </p:scale>
        <p:origin x="1230" y="216"/>
      </p:cViewPr>
      <p:guideLst>
        <p:guide orient="horz" pos="1620"/>
        <p:guide pos="2880"/>
      </p:guideLst>
    </p:cSldViewPr>
  </p:slideViewPr>
  <p:notesTextViewPr>
    <p:cViewPr>
      <p:scale>
        <a:sx n="3" d="2"/>
        <a:sy n="3" d="2"/>
      </p:scale>
      <p:origin x="0" y="0"/>
    </p:cViewPr>
  </p:notesTextViewPr>
  <p:sorterViewPr>
    <p:cViewPr>
      <p:scale>
        <a:sx n="100" d="100"/>
        <a:sy n="100" d="100"/>
      </p:scale>
      <p:origin x="0" y="19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AF87B-1E59-43FE-9D4C-5A83B502C77E}" type="datetimeFigureOut">
              <a:rPr lang="en-US" smtClean="0"/>
              <a:t>10/17/2019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2FBEA2-4504-465C-B12D-8B709E2A88A9}" type="slidenum">
              <a:rPr lang="en-US" smtClean="0"/>
              <a:t>‹#›</a:t>
            </a:fld>
            <a:endParaRPr lang="en-US" dirty="0"/>
          </a:p>
        </p:txBody>
      </p:sp>
    </p:spTree>
    <p:extLst>
      <p:ext uri="{BB962C8B-B14F-4D97-AF65-F5344CB8AC3E}">
        <p14:creationId xmlns:p14="http://schemas.microsoft.com/office/powerpoint/2010/main" val="164002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submitting the request please be patient</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12</a:t>
            </a:fld>
            <a:endParaRPr lang="en-US" dirty="0"/>
          </a:p>
        </p:txBody>
      </p:sp>
    </p:spTree>
    <p:extLst>
      <p:ext uri="{BB962C8B-B14F-4D97-AF65-F5344CB8AC3E}">
        <p14:creationId xmlns:p14="http://schemas.microsoft.com/office/powerpoint/2010/main" val="420319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16</a:t>
            </a:fld>
            <a:endParaRPr lang="en-US" dirty="0"/>
          </a:p>
        </p:txBody>
      </p:sp>
    </p:spTree>
    <p:extLst>
      <p:ext uri="{BB962C8B-B14F-4D97-AF65-F5344CB8AC3E}">
        <p14:creationId xmlns:p14="http://schemas.microsoft.com/office/powerpoint/2010/main" val="211615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submitting the request please be patient</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22</a:t>
            </a:fld>
            <a:endParaRPr lang="en-US" dirty="0"/>
          </a:p>
        </p:txBody>
      </p:sp>
    </p:spTree>
    <p:extLst>
      <p:ext uri="{BB962C8B-B14F-4D97-AF65-F5344CB8AC3E}">
        <p14:creationId xmlns:p14="http://schemas.microsoft.com/office/powerpoint/2010/main" val="205986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the sum total is still Zero.</a:t>
            </a:r>
            <a:endParaRPr lang="en-US" dirty="0"/>
          </a:p>
        </p:txBody>
      </p:sp>
      <p:sp>
        <p:nvSpPr>
          <p:cNvPr id="4" name="Slide Number Placeholder 3"/>
          <p:cNvSpPr>
            <a:spLocks noGrp="1"/>
          </p:cNvSpPr>
          <p:nvPr>
            <p:ph type="sldNum" sz="quarter" idx="10"/>
          </p:nvPr>
        </p:nvSpPr>
        <p:spPr/>
        <p:txBody>
          <a:bodyPr/>
          <a:lstStyle/>
          <a:p>
            <a:fld id="{5CF40AD9-6911-4500-B4E4-E611B77B825A}" type="slidenum">
              <a:rPr lang="en-US" smtClean="0"/>
              <a:t>28</a:t>
            </a:fld>
            <a:endParaRPr lang="en-US" dirty="0"/>
          </a:p>
        </p:txBody>
      </p:sp>
    </p:spTree>
    <p:extLst>
      <p:ext uri="{BB962C8B-B14F-4D97-AF65-F5344CB8AC3E}">
        <p14:creationId xmlns:p14="http://schemas.microsoft.com/office/powerpoint/2010/main" val="31135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2FBEA2-4504-465C-B12D-8B709E2A88A9}" type="slidenum">
              <a:rPr lang="en-US" smtClean="0"/>
              <a:t>32</a:t>
            </a:fld>
            <a:endParaRPr lang="en-US" dirty="0"/>
          </a:p>
        </p:txBody>
      </p:sp>
    </p:spTree>
    <p:extLst>
      <p:ext uri="{BB962C8B-B14F-4D97-AF65-F5344CB8AC3E}">
        <p14:creationId xmlns:p14="http://schemas.microsoft.com/office/powerpoint/2010/main" val="3861034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335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1"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068535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79844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82"/>
          <a:stretch/>
        </p:blipFill>
        <p:spPr>
          <a:xfrm>
            <a:off x="1" y="486990"/>
            <a:ext cx="3810000" cy="3965601"/>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0010869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3746" r="30362"/>
          <a:stretch/>
        </p:blipFill>
        <p:spPr bwMode="auto">
          <a:xfrm>
            <a:off x="-1" y="0"/>
            <a:ext cx="4110527" cy="445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572000" y="153521"/>
            <a:ext cx="4267200" cy="10466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7" name="Content Placeholder 5"/>
          <p:cNvSpPr>
            <a:spLocks noGrp="1"/>
          </p:cNvSpPr>
          <p:nvPr>
            <p:ph sz="quarter" idx="4"/>
          </p:nvPr>
        </p:nvSpPr>
        <p:spPr>
          <a:xfrm>
            <a:off x="4572000" y="1352550"/>
            <a:ext cx="4267200" cy="289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729417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43350" t="7869"/>
          <a:stretch/>
        </p:blipFill>
        <p:spPr>
          <a:xfrm>
            <a:off x="4972650" y="350377"/>
            <a:ext cx="4171350" cy="410221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381000" y="1101329"/>
            <a:ext cx="4343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1000" y="1581150"/>
            <a:ext cx="4343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7078103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2774" t="4479" r="8935"/>
          <a:stretch/>
        </p:blipFill>
        <p:spPr>
          <a:xfrm>
            <a:off x="4298535" y="0"/>
            <a:ext cx="4845465" cy="4454768"/>
          </a:xfrm>
          <a:prstGeom prst="rect">
            <a:avLst/>
          </a:prstGeom>
        </p:spPr>
      </p:pic>
      <p:sp>
        <p:nvSpPr>
          <p:cNvPr id="9"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878287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31165" t="8586" r="-21"/>
          <a:stretch/>
        </p:blipFill>
        <p:spPr>
          <a:xfrm>
            <a:off x="4213077" y="-1480"/>
            <a:ext cx="4930922" cy="4455698"/>
          </a:xfrm>
          <a:prstGeom prst="rect">
            <a:avLst/>
          </a:prstGeom>
        </p:spPr>
      </p:pic>
      <p:sp>
        <p:nvSpPr>
          <p:cNvPr id="11" name="Title 1"/>
          <p:cNvSpPr>
            <a:spLocks noGrp="1"/>
          </p:cNvSpPr>
          <p:nvPr>
            <p:ph type="title"/>
          </p:nvPr>
        </p:nvSpPr>
        <p:spPr>
          <a:xfrm>
            <a:off x="381000" y="153521"/>
            <a:ext cx="3429000" cy="1275229"/>
          </a:xfrm>
          <a:prstGeom prst="rect">
            <a:avLst/>
          </a:prstGeom>
          <a:noFill/>
        </p:spPr>
        <p:txBody>
          <a:bodyPr>
            <a:noAutofit/>
          </a:bodyPr>
          <a:lstStyle>
            <a:lvl1pPr>
              <a:defRPr sz="3200" b="1">
                <a:solidFill>
                  <a:schemeClr val="tx1"/>
                </a:solidFill>
              </a:defRPr>
            </a:lvl1pPr>
          </a:lstStyle>
          <a:p>
            <a:r>
              <a:rPr lang="en-US" dirty="0" smtClean="0"/>
              <a:t>Click to edit Master title style</a:t>
            </a:r>
            <a:endParaRPr lang="en-US" dirty="0"/>
          </a:p>
        </p:txBody>
      </p:sp>
      <p:sp>
        <p:nvSpPr>
          <p:cNvPr id="10" name="Content Placeholder 5"/>
          <p:cNvSpPr>
            <a:spLocks noGrp="1"/>
          </p:cNvSpPr>
          <p:nvPr>
            <p:ph sz="quarter" idx="4"/>
          </p:nvPr>
        </p:nvSpPr>
        <p:spPr>
          <a:xfrm>
            <a:off x="381000" y="1581150"/>
            <a:ext cx="34290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048489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66800" y="1200151"/>
            <a:ext cx="76200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692" y="1418317"/>
            <a:ext cx="1508698" cy="3175866"/>
          </a:xfrm>
          <a:prstGeom prst="rect">
            <a:avLst/>
          </a:prstGeom>
        </p:spPr>
      </p:pic>
    </p:spTree>
    <p:extLst>
      <p:ext uri="{BB962C8B-B14F-4D97-AF65-F5344CB8AC3E}">
        <p14:creationId xmlns:p14="http://schemas.microsoft.com/office/powerpoint/2010/main" val="58482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24427153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5" name="Rectangle 4"/>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089501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7899372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571750"/>
            <a:ext cx="6400800" cy="131445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p:nvPr>
        </p:nvSpPr>
        <p:spPr>
          <a:xfrm>
            <a:off x="0" y="971550"/>
            <a:ext cx="9144000" cy="1371599"/>
          </a:xfrm>
          <a:prstGeom prst="rect">
            <a:avLst/>
          </a:prstGeom>
          <a:noFill/>
        </p:spPr>
        <p:txBody>
          <a:bodyPr anchor="b"/>
          <a:lstStyle>
            <a:lvl1pPr>
              <a:defRPr>
                <a:solidFill>
                  <a:schemeClr val="tx1"/>
                </a:solidFill>
              </a:defRPr>
            </a:lvl1pPr>
          </a:lstStyle>
          <a:p>
            <a:r>
              <a:rPr lang="en-US" dirty="0" smtClean="0"/>
              <a:t>Click to edit Master title style</a:t>
            </a:r>
            <a:endParaRPr lang="en-US" dirty="0"/>
          </a:p>
        </p:txBody>
      </p:sp>
      <p:pic>
        <p:nvPicPr>
          <p:cNvPr id="9" name="Picture 8"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98534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l="41357" r="17287"/>
          <a:stretch/>
        </p:blipFill>
        <p:spPr>
          <a:xfrm>
            <a:off x="7467600" y="1980164"/>
            <a:ext cx="1699490" cy="2496039"/>
          </a:xfrm>
          <a:prstGeom prst="rect">
            <a:avLst/>
          </a:prstGeom>
        </p:spPr>
      </p:pic>
      <p:pic>
        <p:nvPicPr>
          <p:cNvPr id="6" name="Picture 5"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5784346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62800" y="1979713"/>
            <a:ext cx="2004295" cy="2476834"/>
          </a:xfrm>
          <a:prstGeom prst="rect">
            <a:avLst/>
          </a:prstGeom>
        </p:spPr>
      </p:pic>
      <p:pic>
        <p:nvPicPr>
          <p:cNvPr id="7" name="Picture 6"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6741251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decorative"/>
          <p:cNvPicPr>
            <a:picLocks noChangeAspect="1"/>
          </p:cNvPicPr>
          <p:nvPr userDrawn="1"/>
        </p:nvPicPr>
        <p:blipFill rotWithShape="1">
          <a:blip r:embed="rId3" cstate="email">
            <a:extLst>
              <a:ext uri="{28A0092B-C50C-407E-A947-70E740481C1C}">
                <a14:useLocalDpi xmlns:a14="http://schemas.microsoft.com/office/drawing/2010/main" val="0"/>
              </a:ext>
            </a:extLst>
          </a:blip>
          <a:srcRect r="8776"/>
          <a:stretch/>
        </p:blipFill>
        <p:spPr>
          <a:xfrm>
            <a:off x="6798171" y="2038349"/>
            <a:ext cx="2345829" cy="2418197"/>
          </a:xfrm>
          <a:prstGeom prst="rect">
            <a:avLst/>
          </a:prstGeom>
        </p:spPr>
      </p:pic>
      <p:pic>
        <p:nvPicPr>
          <p:cNvPr id="9" name="Picture 8"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2824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decorative"/>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067497" y="1418317"/>
            <a:ext cx="1508698" cy="3175866"/>
          </a:xfrm>
          <a:prstGeom prst="rect">
            <a:avLst/>
          </a:prstGeom>
        </p:spPr>
      </p:pic>
      <p:pic>
        <p:nvPicPr>
          <p:cNvPr id="12" name="Picture 11" title="Virginia Department of Education logo"/>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2656080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1489"/>
          <a:stretch/>
        </p:blipFill>
        <p:spPr>
          <a:xfrm>
            <a:off x="-1" y="-115455"/>
            <a:ext cx="9167091" cy="4572000"/>
          </a:xfrm>
          <a:prstGeom prst="rect">
            <a:avLst/>
          </a:prstGeom>
        </p:spPr>
      </p:pic>
      <p:sp>
        <p:nvSpPr>
          <p:cNvPr id="9" name="Rectangle 8"/>
          <p:cNvSpPr/>
          <p:nvPr userDrawn="1"/>
        </p:nvSpPr>
        <p:spPr>
          <a:xfrm>
            <a:off x="384849"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0" name="Rectangle 9"/>
          <p:cNvSpPr/>
          <p:nvPr userDrawn="1"/>
        </p:nvSpPr>
        <p:spPr>
          <a:xfrm>
            <a:off x="4693614" y="1047750"/>
            <a:ext cx="4033212" cy="333086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title"/>
          </p:nvPr>
        </p:nvSpPr>
        <p:spPr>
          <a:xfrm>
            <a:off x="0" y="1121"/>
            <a:ext cx="9144000" cy="857250"/>
          </a:xfrm>
          <a:prstGeom prst="rect">
            <a:avLst/>
          </a:prstGeom>
          <a:noFill/>
        </p:spPr>
        <p:txBody>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sz="half" idx="1"/>
          </p:nvPr>
        </p:nvSpPr>
        <p:spPr>
          <a:xfrm>
            <a:off x="457200" y="1200151"/>
            <a:ext cx="38862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200151"/>
            <a:ext cx="3810000" cy="304799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1118847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124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9228878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1631156"/>
            <a:ext cx="4041775"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601405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4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076326"/>
            <a:ext cx="3008313" cy="32406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204789"/>
            <a:ext cx="5111750" cy="40433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7583185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723900"/>
          </a:xfrm>
          <a:prstGeom prst="rect">
            <a:avLst/>
          </a:prstGeom>
        </p:spPr>
        <p:txBody>
          <a:bodyPr anchor="b">
            <a:noAutofit/>
          </a:bodyPr>
          <a:lstStyle>
            <a:lvl1pPr algn="l">
              <a:defRPr sz="32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0" name="Picture 9"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1460221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EA5C9-3D0B-4BAB-8EDA-91E79A12722D}" type="datetimeFigureOut">
              <a:rPr lang="en-US" smtClean="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C4B2D0-9550-4008-9A69-64ED8DF78BB3}" type="slidenum">
              <a:rPr lang="en-US" smtClean="0"/>
              <a:t>‹#›</a:t>
            </a:fld>
            <a:endParaRPr lang="en-US" dirty="0"/>
          </a:p>
        </p:txBody>
      </p:sp>
    </p:spTree>
    <p:extLst>
      <p:ext uri="{BB962C8B-B14F-4D97-AF65-F5344CB8AC3E}">
        <p14:creationId xmlns:p14="http://schemas.microsoft.com/office/powerpoint/2010/main" val="212029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9"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59988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t="21780" b="14951"/>
          <a:stretch/>
        </p:blipFill>
        <p:spPr>
          <a:xfrm>
            <a:off x="0" y="776037"/>
            <a:ext cx="9144000" cy="3668501"/>
          </a:xfrm>
          <a:prstGeom prst="rect">
            <a:avLst/>
          </a:prstGeom>
        </p:spPr>
      </p:pic>
      <p:pic>
        <p:nvPicPr>
          <p:cNvPr id="9" name="Picture 8"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14"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858371"/>
            <a:ext cx="9144000" cy="494179"/>
          </a:xfrm>
          <a:solidFill>
            <a:srgbClr val="000000">
              <a:alpha val="49020"/>
            </a:srgbClr>
          </a:solidFill>
        </p:spPr>
        <p:txBody>
          <a:bodyPr>
            <a:normAutofit/>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44309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5" name="Picture 4"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l="2323" t="39515" r="16456" b="-1"/>
          <a:stretch/>
        </p:blipFill>
        <p:spPr>
          <a:xfrm>
            <a:off x="0" y="0"/>
            <a:ext cx="9144000" cy="4456060"/>
          </a:xfrm>
          <a:prstGeom prst="rect">
            <a:avLst/>
          </a:prstGeom>
        </p:spPr>
      </p:pic>
      <p:sp>
        <p:nvSpPr>
          <p:cNvPr id="6" name="Rectangle 5"/>
          <p:cNvSpPr/>
          <p:nvPr userDrawn="1"/>
        </p:nvSpPr>
        <p:spPr>
          <a:xfrm>
            <a:off x="0" y="2"/>
            <a:ext cx="9144001" cy="4458884"/>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75154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4" name="Picture 3" title="Virginia Department of Education logo"/>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
        <p:nvSpPr>
          <p:cNvPr id="5"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99017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ood11.png"/>
          <p:cNvPicPr>
            <a:picLocks noChangeAspect="1"/>
          </p:cNvPicPr>
          <p:nvPr userDrawn="1"/>
        </p:nvPicPr>
        <p:blipFill rotWithShape="1">
          <a:blip r:embed="rId2" cstate="email">
            <a:extLst>
              <a:ext uri="{28A0092B-C50C-407E-A947-70E740481C1C}">
                <a14:useLocalDpi xmlns:a14="http://schemas.microsoft.com/office/drawing/2010/main" val="0"/>
              </a:ext>
            </a:extLst>
          </a:blip>
          <a:srcRect r="19632"/>
          <a:stretch/>
        </p:blipFill>
        <p:spPr>
          <a:xfrm>
            <a:off x="6461189" y="2368846"/>
            <a:ext cx="2682811" cy="2107358"/>
          </a:xfrm>
          <a:prstGeom prst="rect">
            <a:avLst/>
          </a:prstGeom>
        </p:spPr>
      </p:pic>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416309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5" name="Text Placeholder 4"/>
          <p:cNvSpPr>
            <a:spLocks noGrp="1"/>
          </p:cNvSpPr>
          <p:nvPr>
            <p:ph type="body" sz="quarter" idx="3"/>
          </p:nvPr>
        </p:nvSpPr>
        <p:spPr>
          <a:xfrm>
            <a:off x="4114800" y="1101329"/>
            <a:ext cx="4724400" cy="4237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114800" y="1581150"/>
            <a:ext cx="4724400" cy="26169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2363843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3" title="decorative"/>
          <p:cNvPicPr>
            <a:picLocks noChangeAspect="1"/>
          </p:cNvPicPr>
          <p:nvPr userDrawn="1"/>
        </p:nvPicPr>
        <p:blipFill rotWithShape="1">
          <a:blip r:embed="rId2" cstate="email">
            <a:extLst>
              <a:ext uri="{28A0092B-C50C-407E-A947-70E740481C1C}">
                <a14:useLocalDpi xmlns:a14="http://schemas.microsoft.com/office/drawing/2010/main" val="0"/>
              </a:ext>
            </a:extLst>
          </a:blip>
          <a:srcRect r="30665"/>
          <a:stretch/>
        </p:blipFill>
        <p:spPr>
          <a:xfrm>
            <a:off x="1" y="819150"/>
            <a:ext cx="3837061" cy="3633963"/>
          </a:xfrm>
          <a:prstGeom prst="rect">
            <a:avLst/>
          </a:prstGeom>
        </p:spPr>
      </p:pic>
      <p:sp>
        <p:nvSpPr>
          <p:cNvPr id="2" name="Title 1"/>
          <p:cNvSpPr>
            <a:spLocks noGrp="1"/>
          </p:cNvSpPr>
          <p:nvPr>
            <p:ph type="title"/>
          </p:nvPr>
        </p:nvSpPr>
        <p:spPr>
          <a:xfrm>
            <a:off x="0" y="1121"/>
            <a:ext cx="9144000" cy="857250"/>
          </a:xfrm>
          <a:prstGeom prst="rect">
            <a:avLst/>
          </a:prstGeom>
          <a:solidFill>
            <a:schemeClr val="tx1"/>
          </a:solidFill>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114800" y="1200151"/>
            <a:ext cx="4724400" cy="31241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title="Virginia Department of Education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562773" y="3826777"/>
            <a:ext cx="1517012" cy="654875"/>
          </a:xfrm>
          <a:prstGeom prst="rect">
            <a:avLst/>
          </a:prstGeom>
        </p:spPr>
      </p:pic>
    </p:spTree>
    <p:extLst>
      <p:ext uri="{BB962C8B-B14F-4D97-AF65-F5344CB8AC3E}">
        <p14:creationId xmlns:p14="http://schemas.microsoft.com/office/powerpoint/2010/main" val="31693462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1241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4462415"/>
            <a:ext cx="9151305" cy="685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title="Virginia is for Learners logo"/>
          <p:cNvPicPr>
            <a:picLocks noChangeAspect="1"/>
          </p:cNvPicPr>
          <p:nvPr userDrawn="1"/>
        </p:nvPicPr>
        <p:blipFill>
          <a:blip r:embed="rId31" cstate="email">
            <a:extLst>
              <a:ext uri="{28A0092B-C50C-407E-A947-70E740481C1C}">
                <a14:useLocalDpi xmlns:a14="http://schemas.microsoft.com/office/drawing/2010/main" val="0"/>
              </a:ext>
            </a:extLst>
          </a:blip>
          <a:stretch>
            <a:fillRect/>
          </a:stretch>
        </p:blipFill>
        <p:spPr>
          <a:xfrm>
            <a:off x="7619060" y="4495086"/>
            <a:ext cx="1320709" cy="611267"/>
          </a:xfrm>
          <a:prstGeom prst="rect">
            <a:avLst/>
          </a:prstGeom>
        </p:spPr>
      </p:pic>
      <p:cxnSp>
        <p:nvCxnSpPr>
          <p:cNvPr id="9" name="Straight Connector 8"/>
          <p:cNvCxnSpPr/>
          <p:nvPr userDrawn="1"/>
        </p:nvCxnSpPr>
        <p:spPr>
          <a:xfrm>
            <a:off x="0" y="4462415"/>
            <a:ext cx="914400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65902" y="4667996"/>
            <a:ext cx="2133600" cy="27463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A3BA662-FE18-4FD4-9A53-B2CA0A2E752A}" type="slidenum">
              <a:rPr lang="en-US" sz="2000" smtClean="0">
                <a:solidFill>
                  <a:schemeClr val="bg1"/>
                </a:solidFill>
              </a:rPr>
              <a:pPr algn="l"/>
              <a:t>‹#›</a:t>
            </a:fld>
            <a:endParaRPr lang="en-US" sz="2000" dirty="0">
              <a:solidFill>
                <a:schemeClr val="bg1"/>
              </a:solidFill>
            </a:endParaRPr>
          </a:p>
        </p:txBody>
      </p:sp>
    </p:spTree>
    <p:extLst>
      <p:ext uri="{BB962C8B-B14F-4D97-AF65-F5344CB8AC3E}">
        <p14:creationId xmlns:p14="http://schemas.microsoft.com/office/powerpoint/2010/main" val="56815336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0" r:id="rId3"/>
    <p:sldLayoutId id="2147483660" r:id="rId4"/>
    <p:sldLayoutId id="2147483681" r:id="rId5"/>
    <p:sldLayoutId id="2147483684" r:id="rId6"/>
    <p:sldLayoutId id="2147483690" r:id="rId7"/>
    <p:sldLayoutId id="2147483663" r:id="rId8"/>
    <p:sldLayoutId id="2147483664" r:id="rId9"/>
    <p:sldLayoutId id="2147483668" r:id="rId10"/>
    <p:sldLayoutId id="2147483669" r:id="rId11"/>
    <p:sldLayoutId id="2147483671" r:id="rId12"/>
    <p:sldLayoutId id="2147483662" r:id="rId13"/>
    <p:sldLayoutId id="2147483672" r:id="rId14"/>
    <p:sldLayoutId id="2147483665" r:id="rId15"/>
    <p:sldLayoutId id="2147483693" r:id="rId16"/>
    <p:sldLayoutId id="2147483650" r:id="rId17"/>
    <p:sldLayoutId id="2147483666" r:id="rId18"/>
    <p:sldLayoutId id="2147483694" r:id="rId19"/>
    <p:sldLayoutId id="2147483673" r:id="rId20"/>
    <p:sldLayoutId id="2147483674" r:id="rId21"/>
    <p:sldLayoutId id="2147483675" r:id="rId22"/>
    <p:sldLayoutId id="2147483686" r:id="rId23"/>
    <p:sldLayoutId id="2147483687" r:id="rId24"/>
    <p:sldLayoutId id="2147483652" r:id="rId25"/>
    <p:sldLayoutId id="2147483653" r:id="rId26"/>
    <p:sldLayoutId id="2147483656" r:id="rId27"/>
    <p:sldLayoutId id="2147483657" r:id="rId28"/>
    <p:sldLayoutId id="2147483695"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6.emf"/></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7.xml"/><Relationship Id="rId6" Type="http://schemas.openxmlformats.org/officeDocument/2006/relationships/image" Target="../media/image57.emf"/><Relationship Id="rId5" Type="http://schemas.openxmlformats.org/officeDocument/2006/relationships/image" Target="../media/image56.emf"/><Relationship Id="rId4" Type="http://schemas.openxmlformats.org/officeDocument/2006/relationships/image" Target="../media/image55.emf"/></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17.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6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hyperlink" Target="mailto:OMEGA.SUPPORT@DOE.VIRGINIA.GOV" TargetMode="External"/><Relationship Id="rId2" Type="http://schemas.openxmlformats.org/officeDocument/2006/relationships/image" Target="../media/image63.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hyperlink" Target="http://www.doe.virginia.gov/" TargetMode="External"/><Relationship Id="rId2" Type="http://schemas.openxmlformats.org/officeDocument/2006/relationships/hyperlink" Target="mailto:Rhonn.James@doe.virginia.gov" TargetMode="External"/><Relationship Id="rId1" Type="http://schemas.openxmlformats.org/officeDocument/2006/relationships/slideLayout" Target="../slideLayouts/slideLayout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doe.virginia.gov/school_finance/budget/grants_acct_reporting/omega/index.s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OMEGA.SUPPORT@DOE.VIRGINIA.GOV"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7030A0"/>
                </a:solidFill>
                <a:latin typeface="Imprint MT Shadow" panose="04020605060303030202" pitchFamily="82" charset="0"/>
              </a:rPr>
              <a:t>VDOE OMEGA Support Team</a:t>
            </a:r>
            <a:endParaRPr lang="en-US" dirty="0"/>
          </a:p>
        </p:txBody>
      </p:sp>
      <p:sp>
        <p:nvSpPr>
          <p:cNvPr id="3" name="Subtitle 2"/>
          <p:cNvSpPr>
            <a:spLocks noGrp="1"/>
          </p:cNvSpPr>
          <p:nvPr>
            <p:ph type="subTitle" idx="1"/>
          </p:nvPr>
        </p:nvSpPr>
        <p:spPr/>
        <p:txBody>
          <a:bodyPr>
            <a:normAutofit lnSpcReduction="10000"/>
          </a:bodyPr>
          <a:lstStyle/>
          <a:p>
            <a:r>
              <a:rPr lang="en-US" dirty="0" smtClean="0"/>
              <a:t>804-371-0993 – OMEGA.Support@DOE.Virginia.gov</a:t>
            </a:r>
            <a:endParaRPr lang="en-US" dirty="0"/>
          </a:p>
        </p:txBody>
      </p:sp>
      <p:sp>
        <p:nvSpPr>
          <p:cNvPr id="6" name="Rectangle 5"/>
          <p:cNvSpPr/>
          <p:nvPr/>
        </p:nvSpPr>
        <p:spPr>
          <a:xfrm>
            <a:off x="304800" y="3181350"/>
            <a:ext cx="8686800" cy="885371"/>
          </a:xfrm>
          <a:prstGeom prst="rect">
            <a:avLst/>
          </a:prstGeom>
        </p:spPr>
        <p:txBody>
          <a:bodyPr wrap="square">
            <a:spAutoFit/>
          </a:bodyPr>
          <a:lstStyle/>
          <a:p>
            <a:pPr lvl="0">
              <a:lnSpc>
                <a:spcPct val="90000"/>
              </a:lnSpc>
              <a:spcBef>
                <a:spcPts val="1000"/>
              </a:spcBef>
            </a:pPr>
            <a:r>
              <a:rPr lang="en-US" sz="2400" b="1" dirty="0" smtClean="0">
                <a:solidFill>
                  <a:srgbClr val="7030A0"/>
                </a:solidFill>
                <a:latin typeface="Imprint MT Shadow" panose="04020605060303030202" pitchFamily="82" charset="0"/>
              </a:rPr>
              <a:t>Allison May </a:t>
            </a:r>
            <a:r>
              <a:rPr lang="en-US" sz="2400" b="1" dirty="0">
                <a:solidFill>
                  <a:srgbClr val="7030A0"/>
                </a:solidFill>
                <a:latin typeface="Imprint MT Shadow" panose="04020605060303030202" pitchFamily="82" charset="0"/>
              </a:rPr>
              <a:t>– </a:t>
            </a:r>
            <a:r>
              <a:rPr lang="en-US" sz="2400" b="1" dirty="0">
                <a:solidFill>
                  <a:srgbClr val="C00000"/>
                </a:solidFill>
                <a:latin typeface="Imprint MT Shadow" panose="04020605060303030202" pitchFamily="82" charset="0"/>
              </a:rPr>
              <a:t>*</a:t>
            </a:r>
            <a:r>
              <a:rPr lang="en-US" sz="2400" b="1" dirty="0">
                <a:solidFill>
                  <a:srgbClr val="FF0000"/>
                </a:solidFill>
                <a:latin typeface="Imprint MT Shadow" panose="04020605060303030202" pitchFamily="82" charset="0"/>
              </a:rPr>
              <a:t>OMEGA Support Specialist (804) 371-0993</a:t>
            </a:r>
            <a:r>
              <a:rPr lang="en-US" sz="2400" b="1" dirty="0" smtClean="0">
                <a:solidFill>
                  <a:srgbClr val="FF0000"/>
                </a:solidFill>
                <a:latin typeface="Imprint MT Shadow" panose="04020605060303030202" pitchFamily="82" charset="0"/>
              </a:rPr>
              <a:t>*</a:t>
            </a:r>
            <a:endParaRPr lang="en-US" sz="2400" b="1" dirty="0">
              <a:solidFill>
                <a:srgbClr val="FF0000"/>
              </a:solidFill>
              <a:latin typeface="Imprint MT Shadow" panose="04020605060303030202" pitchFamily="82" charset="0"/>
            </a:endParaRPr>
          </a:p>
          <a:p>
            <a:pPr lvl="0">
              <a:lnSpc>
                <a:spcPct val="90000"/>
              </a:lnSpc>
              <a:spcBef>
                <a:spcPts val="1000"/>
              </a:spcBef>
            </a:pPr>
            <a:r>
              <a:rPr lang="en-US" sz="2400" b="1" dirty="0">
                <a:solidFill>
                  <a:srgbClr val="7030A0"/>
                </a:solidFill>
                <a:latin typeface="Imprint MT Shadow" panose="04020605060303030202" pitchFamily="82" charset="0"/>
              </a:rPr>
              <a:t>Rhonn James – </a:t>
            </a:r>
            <a:r>
              <a:rPr lang="en-US" sz="2400" b="1" dirty="0">
                <a:solidFill>
                  <a:srgbClr val="FF0000"/>
                </a:solidFill>
                <a:latin typeface="Imprint MT Shadow" panose="04020605060303030202" pitchFamily="82" charset="0"/>
              </a:rPr>
              <a:t>Associate Director of </a:t>
            </a:r>
            <a:r>
              <a:rPr lang="en-US" sz="2400" b="1" dirty="0" smtClean="0">
                <a:solidFill>
                  <a:srgbClr val="FF0000"/>
                </a:solidFill>
                <a:latin typeface="Imprint MT Shadow" panose="04020605060303030202" pitchFamily="82" charset="0"/>
              </a:rPr>
              <a:t>Finance </a:t>
            </a:r>
            <a:r>
              <a:rPr lang="en-US" sz="2400" b="1" dirty="0">
                <a:solidFill>
                  <a:srgbClr val="FF0000"/>
                </a:solidFill>
                <a:latin typeface="Imprint MT Shadow" panose="04020605060303030202" pitchFamily="82" charset="0"/>
              </a:rPr>
              <a:t>(804) 786-3235</a:t>
            </a:r>
          </a:p>
        </p:txBody>
      </p:sp>
    </p:spTree>
    <p:extLst>
      <p:ext uri="{BB962C8B-B14F-4D97-AF65-F5344CB8AC3E}">
        <p14:creationId xmlns:p14="http://schemas.microsoft.com/office/powerpoint/2010/main" val="2397909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0" y="0"/>
            <a:ext cx="9144000" cy="589429"/>
          </a:xfrm>
        </p:spPr>
        <p:txBody>
          <a:bodyPr/>
          <a:lstStyle/>
          <a:p>
            <a:r>
              <a:rPr lang="en-US" sz="4000" dirty="0" smtClean="0"/>
              <a:t>Submitting an Application</a:t>
            </a:r>
            <a:br>
              <a:rPr lang="en-US" sz="4000" dirty="0" smtClean="0"/>
            </a:br>
            <a:endParaRPr lang="en-US" sz="4000" dirty="0"/>
          </a:p>
        </p:txBody>
      </p:sp>
      <p:pic>
        <p:nvPicPr>
          <p:cNvPr id="4" name="Content Placeholder 3"/>
          <p:cNvPicPr>
            <a:picLocks noGrp="1" noChangeAspect="1"/>
          </p:cNvPicPr>
          <p:nvPr>
            <p:ph idx="1"/>
          </p:nvPr>
        </p:nvPicPr>
        <p:blipFill>
          <a:blip r:embed="rId2"/>
          <a:stretch>
            <a:fillRect/>
          </a:stretch>
        </p:blipFill>
        <p:spPr>
          <a:xfrm>
            <a:off x="0" y="571500"/>
            <a:ext cx="4079447" cy="2152650"/>
          </a:xfrm>
          <a:prstGeom prst="rect">
            <a:avLst/>
          </a:prstGeom>
        </p:spPr>
      </p:pic>
      <p:pic>
        <p:nvPicPr>
          <p:cNvPr id="5" name="Picture 4"/>
          <p:cNvPicPr>
            <a:picLocks noChangeAspect="1"/>
          </p:cNvPicPr>
          <p:nvPr/>
        </p:nvPicPr>
        <p:blipFill>
          <a:blip r:embed="rId3"/>
          <a:stretch>
            <a:fillRect/>
          </a:stretch>
        </p:blipFill>
        <p:spPr>
          <a:xfrm>
            <a:off x="0" y="2419350"/>
            <a:ext cx="1295400" cy="2057401"/>
          </a:xfrm>
          <a:prstGeom prst="rect">
            <a:avLst/>
          </a:prstGeom>
        </p:spPr>
      </p:pic>
      <p:sp>
        <p:nvSpPr>
          <p:cNvPr id="6" name="Rectangle 5"/>
          <p:cNvSpPr/>
          <p:nvPr/>
        </p:nvSpPr>
        <p:spPr>
          <a:xfrm>
            <a:off x="2286000" y="2248585"/>
            <a:ext cx="4572000" cy="646331"/>
          </a:xfrm>
          <a:prstGeom prst="rect">
            <a:avLst/>
          </a:prstGeom>
        </p:spPr>
        <p:txBody>
          <a:bodyPr>
            <a:spAutoFit/>
          </a:bodyPr>
          <a:lstStyle/>
          <a:p>
            <a:r>
              <a:rPr lang="en-US" b="1" i="1" dirty="0">
                <a:solidFill>
                  <a:srgbClr val="7030A0"/>
                </a:solidFill>
                <a:latin typeface="Imprint MT Shadow" panose="04020605060303030202" pitchFamily="82" charset="0"/>
              </a:rPr>
              <a:t>On the OMEGA home page, the application Originator selects Submit an Application. </a:t>
            </a:r>
            <a:endParaRPr lang="en-US" dirty="0"/>
          </a:p>
        </p:txBody>
      </p:sp>
      <p:pic>
        <p:nvPicPr>
          <p:cNvPr id="7" name="Picture 6"/>
          <p:cNvPicPr>
            <a:picLocks noChangeAspect="1"/>
          </p:cNvPicPr>
          <p:nvPr/>
        </p:nvPicPr>
        <p:blipFill>
          <a:blip r:embed="rId4"/>
          <a:stretch>
            <a:fillRect/>
          </a:stretch>
        </p:blipFill>
        <p:spPr>
          <a:xfrm>
            <a:off x="1295400" y="3638550"/>
            <a:ext cx="1249788" cy="448101"/>
          </a:xfrm>
          <a:prstGeom prst="rect">
            <a:avLst/>
          </a:prstGeom>
        </p:spPr>
      </p:pic>
    </p:spTree>
    <p:extLst>
      <p:ext uri="{BB962C8B-B14F-4D97-AF65-F5344CB8AC3E}">
        <p14:creationId xmlns:p14="http://schemas.microsoft.com/office/powerpoint/2010/main" val="709592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2"/>
          <a:srcRect l="219" t="11344" r="59021"/>
          <a:stretch/>
        </p:blipFill>
        <p:spPr>
          <a:xfrm>
            <a:off x="49877" y="167857"/>
            <a:ext cx="4598323" cy="4232693"/>
          </a:xfrm>
          <a:prstGeom prst="rect">
            <a:avLst/>
          </a:prstGeom>
        </p:spPr>
      </p:pic>
      <p:sp>
        <p:nvSpPr>
          <p:cNvPr id="12" name="TextBox 11"/>
          <p:cNvSpPr txBox="1"/>
          <p:nvPr/>
        </p:nvSpPr>
        <p:spPr>
          <a:xfrm>
            <a:off x="4788132" y="1727035"/>
            <a:ext cx="3821776" cy="1246495"/>
          </a:xfrm>
          <a:prstGeom prst="rect">
            <a:avLst/>
          </a:prstGeom>
          <a:noFill/>
        </p:spPr>
        <p:txBody>
          <a:bodyPr wrap="square" rtlCol="0">
            <a:spAutoFit/>
          </a:bodyPr>
          <a:lstStyle/>
          <a:p>
            <a:r>
              <a:rPr lang="en-US" sz="1500" dirty="0">
                <a:solidFill>
                  <a:srgbClr val="7030A0"/>
                </a:solidFill>
                <a:latin typeface="Imprint MT Shadow" panose="04020605060303030202" pitchFamily="82" charset="0"/>
              </a:rPr>
              <a:t>Select:</a:t>
            </a:r>
          </a:p>
          <a:p>
            <a:pPr marL="214313" indent="-214313">
              <a:buFont typeface="Arial" panose="020B0604020202020204" pitchFamily="34" charset="0"/>
              <a:buChar char="•"/>
            </a:pPr>
            <a:r>
              <a:rPr lang="en-US" sz="1500" dirty="0">
                <a:solidFill>
                  <a:srgbClr val="7030A0"/>
                </a:solidFill>
                <a:latin typeface="Imprint MT Shadow" panose="04020605060303030202" pitchFamily="82" charset="0"/>
              </a:rPr>
              <a:t>Year</a:t>
            </a:r>
          </a:p>
          <a:p>
            <a:pPr marL="214313" indent="-214313">
              <a:buFont typeface="Arial" panose="020B0604020202020204" pitchFamily="34" charset="0"/>
              <a:buChar char="•"/>
            </a:pPr>
            <a:r>
              <a:rPr lang="en-US" sz="1500" dirty="0">
                <a:solidFill>
                  <a:srgbClr val="7030A0"/>
                </a:solidFill>
                <a:latin typeface="Imprint MT Shadow" panose="04020605060303030202" pitchFamily="82" charset="0"/>
              </a:rPr>
              <a:t>Type of Application: Consolidated or Non-Consolidated (Yes or No)</a:t>
            </a:r>
          </a:p>
          <a:p>
            <a:pPr marL="214313" indent="-214313">
              <a:buFont typeface="Arial" panose="020B0604020202020204" pitchFamily="34" charset="0"/>
              <a:buChar char="•"/>
            </a:pPr>
            <a:r>
              <a:rPr lang="en-US" sz="1500" dirty="0">
                <a:solidFill>
                  <a:srgbClr val="7030A0"/>
                </a:solidFill>
                <a:latin typeface="Imprint MT Shadow" panose="04020605060303030202" pitchFamily="82" charset="0"/>
              </a:rPr>
              <a:t>Project Group</a:t>
            </a:r>
            <a:endParaRPr lang="en-US" sz="1500" dirty="0">
              <a:solidFill>
                <a:srgbClr val="7030A0"/>
              </a:solidFill>
              <a:latin typeface="Imprint MT Shadow" panose="04020605060303030202" pitchFamily="82" charset="0"/>
            </a:endParaRPr>
          </a:p>
        </p:txBody>
      </p:sp>
      <p:sp>
        <p:nvSpPr>
          <p:cNvPr id="13" name="Right Arrow 12"/>
          <p:cNvSpPr/>
          <p:nvPr/>
        </p:nvSpPr>
        <p:spPr>
          <a:xfrm rot="10800000">
            <a:off x="4876800" y="779562"/>
            <a:ext cx="897775" cy="2023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ight Arrow 13"/>
          <p:cNvSpPr/>
          <p:nvPr/>
        </p:nvSpPr>
        <p:spPr>
          <a:xfrm rot="10800000">
            <a:off x="4724400" y="1021020"/>
            <a:ext cx="897775" cy="17425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ight Arrow 14"/>
          <p:cNvSpPr/>
          <p:nvPr/>
        </p:nvSpPr>
        <p:spPr>
          <a:xfrm rot="10800000">
            <a:off x="1451263" y="1428750"/>
            <a:ext cx="897775" cy="1683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788131" y="2973530"/>
            <a:ext cx="4127269" cy="1546577"/>
          </a:xfrm>
          <a:prstGeom prst="rect">
            <a:avLst/>
          </a:prstGeom>
          <a:noFill/>
        </p:spPr>
        <p:txBody>
          <a:bodyPr wrap="square" rtlCol="0">
            <a:spAutoFit/>
          </a:bodyPr>
          <a:lstStyle/>
          <a:p>
            <a:pPr marL="257175" indent="-257175">
              <a:buFont typeface="+mj-lt"/>
              <a:buAutoNum type="arabicPeriod"/>
            </a:pPr>
            <a:r>
              <a:rPr lang="en-US" sz="1350" dirty="0">
                <a:solidFill>
                  <a:srgbClr val="7030A0"/>
                </a:solidFill>
                <a:latin typeface="Imprint MT Shadow" panose="04020605060303030202" pitchFamily="82" charset="0"/>
              </a:rPr>
              <a:t>Indicate the award(s) for which funding is being requested by checking the appropriate box(es). </a:t>
            </a:r>
            <a:endParaRPr lang="en-US" sz="1350" dirty="0">
              <a:solidFill>
                <a:srgbClr val="7030A0"/>
              </a:solidFill>
              <a:latin typeface="Imprint MT Shadow" panose="04020605060303030202" pitchFamily="82" charset="0"/>
            </a:endParaRPr>
          </a:p>
          <a:p>
            <a:pPr marL="257175" indent="-257175">
              <a:buFont typeface="+mj-lt"/>
              <a:buAutoNum type="arabicPeriod"/>
            </a:pPr>
            <a:r>
              <a:rPr lang="en-US" sz="1350" dirty="0">
                <a:solidFill>
                  <a:srgbClr val="7030A0"/>
                </a:solidFill>
                <a:latin typeface="Imprint MT Shadow" panose="04020605060303030202" pitchFamily="82" charset="0"/>
              </a:rPr>
              <a:t>Then </a:t>
            </a:r>
            <a:r>
              <a:rPr lang="en-US" sz="1350" dirty="0">
                <a:solidFill>
                  <a:srgbClr val="7030A0"/>
                </a:solidFill>
                <a:latin typeface="Imprint MT Shadow" panose="04020605060303030202" pitchFamily="82" charset="0"/>
              </a:rPr>
              <a:t>click on Browse. </a:t>
            </a:r>
            <a:endParaRPr lang="en-US" sz="1350" dirty="0">
              <a:solidFill>
                <a:srgbClr val="7030A0"/>
              </a:solidFill>
              <a:latin typeface="Imprint MT Shadow" panose="04020605060303030202" pitchFamily="82" charset="0"/>
            </a:endParaRPr>
          </a:p>
          <a:p>
            <a:pPr marL="257175" indent="-257175">
              <a:buFont typeface="+mj-lt"/>
              <a:buAutoNum type="arabicPeriod"/>
            </a:pPr>
            <a:r>
              <a:rPr lang="en-US" sz="1350" dirty="0">
                <a:solidFill>
                  <a:srgbClr val="7030A0"/>
                </a:solidFill>
                <a:latin typeface="Imprint MT Shadow" panose="04020605060303030202" pitchFamily="82" charset="0"/>
              </a:rPr>
              <a:t>Find </a:t>
            </a:r>
            <a:r>
              <a:rPr lang="en-US" sz="1350" dirty="0">
                <a:solidFill>
                  <a:srgbClr val="7030A0"/>
                </a:solidFill>
                <a:latin typeface="Imprint MT Shadow" panose="04020605060303030202" pitchFamily="82" charset="0"/>
              </a:rPr>
              <a:t>and select (double click the file name or click the file name once and “Open” once) the Excel spreadsheet that contains the application information. </a:t>
            </a:r>
          </a:p>
        </p:txBody>
      </p:sp>
    </p:spTree>
    <p:extLst>
      <p:ext uri="{BB962C8B-B14F-4D97-AF65-F5344CB8AC3E}">
        <p14:creationId xmlns:p14="http://schemas.microsoft.com/office/powerpoint/2010/main" val="3678339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587" r="72323" b="3589"/>
          <a:stretch/>
        </p:blipFill>
        <p:spPr>
          <a:xfrm>
            <a:off x="0" y="1"/>
            <a:ext cx="4406560" cy="4400550"/>
          </a:xfrm>
          <a:prstGeom prst="rect">
            <a:avLst/>
          </a:prstGeom>
        </p:spPr>
      </p:pic>
      <p:sp>
        <p:nvSpPr>
          <p:cNvPr id="3" name="TextBox 2"/>
          <p:cNvSpPr txBox="1"/>
          <p:nvPr/>
        </p:nvSpPr>
        <p:spPr>
          <a:xfrm>
            <a:off x="4834218" y="356347"/>
            <a:ext cx="3718006" cy="1546577"/>
          </a:xfrm>
          <a:prstGeom prst="rect">
            <a:avLst/>
          </a:prstGeom>
          <a:noFill/>
        </p:spPr>
        <p:txBody>
          <a:bodyPr wrap="none" rtlCol="0">
            <a:spAutoFit/>
          </a:bodyPr>
          <a:lstStyle/>
          <a:p>
            <a:r>
              <a:rPr lang="en-US" sz="1350" b="1" i="1" u="sng" dirty="0"/>
              <a:t>Application is staged and ready for an action</a:t>
            </a:r>
          </a:p>
          <a:p>
            <a:endParaRPr lang="en-US" sz="1350" b="1" i="1" u="sng" dirty="0"/>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Back</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Edit Request</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Submit the request (Moves to the next Level)</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Cancel the request</a:t>
            </a:r>
          </a:p>
          <a:p>
            <a:endParaRPr lang="en-US" sz="1350" dirty="0"/>
          </a:p>
        </p:txBody>
      </p:sp>
      <p:sp>
        <p:nvSpPr>
          <p:cNvPr id="6" name="TextBox 5"/>
          <p:cNvSpPr txBox="1"/>
          <p:nvPr/>
        </p:nvSpPr>
        <p:spPr>
          <a:xfrm>
            <a:off x="4834219" y="4001362"/>
            <a:ext cx="3892923" cy="715581"/>
          </a:xfrm>
          <a:prstGeom prst="rect">
            <a:avLst/>
          </a:prstGeom>
          <a:noFill/>
        </p:spPr>
        <p:txBody>
          <a:bodyPr wrap="square" rtlCol="0">
            <a:spAutoFit/>
          </a:bodyPr>
          <a:lstStyle/>
          <a:p>
            <a:pPr algn="ctr"/>
            <a:r>
              <a:rPr lang="en-US" sz="1350" dirty="0">
                <a:solidFill>
                  <a:srgbClr val="7030A0"/>
                </a:solidFill>
                <a:latin typeface="Imprint MT Shadow" panose="04020605060303030202" pitchFamily="82" charset="0"/>
              </a:rPr>
              <a:t>When contacting OMEGA Support – We always ask for the </a:t>
            </a:r>
            <a:r>
              <a:rPr lang="en-US" sz="1350" b="1" dirty="0">
                <a:solidFill>
                  <a:srgbClr val="FF0000"/>
                </a:solidFill>
                <a:latin typeface="Imprint MT Shadow" panose="04020605060303030202" pitchFamily="82" charset="0"/>
              </a:rPr>
              <a:t>Application ID Number</a:t>
            </a:r>
          </a:p>
          <a:p>
            <a:endParaRPr lang="en-US" sz="1350" dirty="0"/>
          </a:p>
        </p:txBody>
      </p:sp>
      <p:sp>
        <p:nvSpPr>
          <p:cNvPr id="7" name="Right Arrow 6"/>
          <p:cNvSpPr/>
          <p:nvPr/>
        </p:nvSpPr>
        <p:spPr>
          <a:xfrm rot="10800000">
            <a:off x="1219200" y="514350"/>
            <a:ext cx="733806" cy="22187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Is Anyone There?: G is for Growing Old Gracefull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343" y="2050473"/>
            <a:ext cx="1633817" cy="1439039"/>
          </a:xfrm>
          <a:prstGeom prst="rect">
            <a:avLst/>
          </a:prstGeom>
        </p:spPr>
      </p:pic>
      <p:sp>
        <p:nvSpPr>
          <p:cNvPr id="10" name="TextBox 9"/>
          <p:cNvSpPr txBox="1"/>
          <p:nvPr/>
        </p:nvSpPr>
        <p:spPr>
          <a:xfrm>
            <a:off x="6451943" y="2696136"/>
            <a:ext cx="2359549" cy="1131079"/>
          </a:xfrm>
          <a:prstGeom prst="rect">
            <a:avLst/>
          </a:prstGeom>
          <a:noFill/>
        </p:spPr>
        <p:txBody>
          <a:bodyPr wrap="square" rtlCol="0">
            <a:spAutoFit/>
          </a:bodyPr>
          <a:lstStyle/>
          <a:p>
            <a:r>
              <a:rPr lang="en-US" sz="1350" dirty="0">
                <a:solidFill>
                  <a:srgbClr val="7030A0"/>
                </a:solidFill>
                <a:latin typeface="Imprint MT Shadow" panose="04020605060303030202" pitchFamily="82" charset="0"/>
              </a:rPr>
              <a:t>OMEGA is old and Cranky – Please be patient after clicking the submit button to avoid </a:t>
            </a:r>
            <a:r>
              <a:rPr lang="en-US" sz="1350" dirty="0">
                <a:solidFill>
                  <a:srgbClr val="FF0000"/>
                </a:solidFill>
                <a:latin typeface="Imprint MT Shadow" panose="04020605060303030202" pitchFamily="82" charset="0"/>
              </a:rPr>
              <a:t>“Duplicate Submissions”</a:t>
            </a:r>
            <a:endParaRPr lang="en-US" sz="1350" dirty="0">
              <a:solidFill>
                <a:srgbClr val="FF0000"/>
              </a:solidFill>
              <a:latin typeface="Imprint MT Shadow" panose="04020605060303030202" pitchFamily="82" charset="0"/>
            </a:endParaRPr>
          </a:p>
        </p:txBody>
      </p:sp>
    </p:spTree>
    <p:extLst>
      <p:ext uri="{BB962C8B-B14F-4D97-AF65-F5344CB8AC3E}">
        <p14:creationId xmlns:p14="http://schemas.microsoft.com/office/powerpoint/2010/main" val="3735380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781751"/>
          </a:xfrm>
        </p:spPr>
        <p:txBody>
          <a:bodyPr>
            <a:normAutofit fontScale="90000"/>
          </a:bodyPr>
          <a:lstStyle/>
          <a:p>
            <a:r>
              <a:rPr lang="en-US" sz="2400" dirty="0">
                <a:solidFill>
                  <a:srgbClr val="7030A0"/>
                </a:solidFill>
                <a:latin typeface="Imprint MT Shadow" panose="04020605060303030202" pitchFamily="82" charset="0"/>
              </a:rPr>
              <a:t>The Application is then routed in the “To Do List” of the next person up-line in the approval queue for that award</a:t>
            </a:r>
            <a:endParaRPr lang="en-US" sz="2400" dirty="0">
              <a:solidFill>
                <a:srgbClr val="7030A0"/>
              </a:solidFill>
              <a:latin typeface="Imprint MT Shadow" panose="04020605060303030202" pitchFamily="82" charset="0"/>
            </a:endParaRPr>
          </a:p>
        </p:txBody>
      </p:sp>
      <p:sp>
        <p:nvSpPr>
          <p:cNvPr id="3" name="Text Placeholder 2"/>
          <p:cNvSpPr>
            <a:spLocks noGrp="1"/>
          </p:cNvSpPr>
          <p:nvPr>
            <p:ph type="body" idx="1"/>
          </p:nvPr>
        </p:nvSpPr>
        <p:spPr/>
        <p:txBody>
          <a:bodyPr/>
          <a:lstStyle/>
          <a:p>
            <a:r>
              <a:rPr lang="en-US" dirty="0" smtClean="0"/>
              <a:t>To Do List</a:t>
            </a:r>
            <a:endParaRPr lang="en-US" dirty="0"/>
          </a:p>
        </p:txBody>
      </p:sp>
      <p:pic>
        <p:nvPicPr>
          <p:cNvPr id="7" name="Content Placeholder 6"/>
          <p:cNvPicPr>
            <a:picLocks noGrp="1" noChangeAspect="1"/>
          </p:cNvPicPr>
          <p:nvPr>
            <p:ph sz="half" idx="2"/>
          </p:nvPr>
        </p:nvPicPr>
        <p:blipFill rotWithShape="1">
          <a:blip r:embed="rId2"/>
          <a:srcRect t="11000" r="71787" b="65384"/>
          <a:stretch/>
        </p:blipFill>
        <p:spPr>
          <a:xfrm>
            <a:off x="629841" y="1619540"/>
            <a:ext cx="3720287" cy="2705871"/>
          </a:xfrm>
          <a:prstGeom prst="rect">
            <a:avLst/>
          </a:prstGeom>
          <a:solidFill>
            <a:srgbClr val="FFFFFF"/>
          </a:solidFill>
        </p:spPr>
      </p:pic>
      <p:sp>
        <p:nvSpPr>
          <p:cNvPr id="5" name="Text Placeholder 4"/>
          <p:cNvSpPr>
            <a:spLocks noGrp="1"/>
          </p:cNvSpPr>
          <p:nvPr>
            <p:ph type="body" sz="quarter" idx="3"/>
          </p:nvPr>
        </p:nvSpPr>
        <p:spPr>
          <a:xfrm>
            <a:off x="4629150" y="1055595"/>
            <a:ext cx="3887391" cy="575561"/>
          </a:xfrm>
        </p:spPr>
        <p:txBody>
          <a:bodyPr/>
          <a:lstStyle/>
          <a:p>
            <a:r>
              <a:rPr lang="en-US" dirty="0" smtClean="0"/>
              <a:t>Take Action:</a:t>
            </a:r>
            <a:endParaRPr lang="en-US" dirty="0"/>
          </a:p>
        </p:txBody>
      </p:sp>
      <p:sp>
        <p:nvSpPr>
          <p:cNvPr id="6" name="Content Placeholder 5"/>
          <p:cNvSpPr>
            <a:spLocks noGrp="1"/>
          </p:cNvSpPr>
          <p:nvPr>
            <p:ph sz="quarter" idx="4"/>
          </p:nvPr>
        </p:nvSpPr>
        <p:spPr/>
        <p:txBody>
          <a:bodyPr>
            <a:normAutofit fontScale="85000" lnSpcReduction="10000"/>
          </a:bodyPr>
          <a:lstStyle/>
          <a:p>
            <a:r>
              <a:rPr lang="en-US" dirty="0" smtClean="0">
                <a:solidFill>
                  <a:srgbClr val="7030A0"/>
                </a:solidFill>
                <a:latin typeface="Imprint MT Shadow" panose="04020605060303030202" pitchFamily="82" charset="0"/>
              </a:rPr>
              <a:t>Select </a:t>
            </a:r>
            <a:r>
              <a:rPr lang="en-US" dirty="0" smtClean="0">
                <a:solidFill>
                  <a:srgbClr val="FF0000"/>
                </a:solidFill>
                <a:latin typeface="Imprint MT Shadow" panose="04020605060303030202" pitchFamily="82" charset="0"/>
              </a:rPr>
              <a:t>“GO”</a:t>
            </a:r>
          </a:p>
          <a:p>
            <a:pPr marL="0" indent="0">
              <a:buNone/>
            </a:pPr>
            <a:endParaRPr lang="en-US" dirty="0" smtClean="0">
              <a:solidFill>
                <a:srgbClr val="7030A0"/>
              </a:solidFill>
              <a:latin typeface="Imprint MT Shadow" panose="04020605060303030202" pitchFamily="82" charset="0"/>
            </a:endParaRPr>
          </a:p>
          <a:p>
            <a:pPr marL="0" indent="0">
              <a:buNone/>
            </a:pPr>
            <a:r>
              <a:rPr lang="en-US" dirty="0" smtClean="0">
                <a:solidFill>
                  <a:srgbClr val="7030A0"/>
                </a:solidFill>
                <a:latin typeface="Imprint MT Shadow" panose="04020605060303030202" pitchFamily="82" charset="0"/>
              </a:rPr>
              <a:t>Application will open up to 3 Action buttons (review the attached application – Excel Format)</a:t>
            </a:r>
          </a:p>
          <a:p>
            <a:r>
              <a:rPr lang="en-US" dirty="0" smtClean="0">
                <a:solidFill>
                  <a:srgbClr val="FF0000"/>
                </a:solidFill>
                <a:latin typeface="Imprint MT Shadow" panose="04020605060303030202" pitchFamily="82" charset="0"/>
              </a:rPr>
              <a:t>Back</a:t>
            </a:r>
          </a:p>
          <a:p>
            <a:r>
              <a:rPr lang="en-US" dirty="0" smtClean="0">
                <a:solidFill>
                  <a:srgbClr val="FF0000"/>
                </a:solidFill>
                <a:latin typeface="Imprint MT Shadow" panose="04020605060303030202" pitchFamily="82" charset="0"/>
              </a:rPr>
              <a:t>Approve</a:t>
            </a:r>
          </a:p>
          <a:p>
            <a:r>
              <a:rPr lang="en-US" dirty="0" smtClean="0">
                <a:solidFill>
                  <a:srgbClr val="FF0000"/>
                </a:solidFill>
                <a:latin typeface="Imprint MT Shadow" panose="04020605060303030202" pitchFamily="82" charset="0"/>
              </a:rPr>
              <a:t>Deny</a:t>
            </a:r>
            <a:endParaRPr lang="en-US" dirty="0">
              <a:solidFill>
                <a:srgbClr val="FF0000"/>
              </a:solidFill>
              <a:latin typeface="Imprint MT Shadow" panose="04020605060303030202" pitchFamily="82" charset="0"/>
            </a:endParaRPr>
          </a:p>
        </p:txBody>
      </p:sp>
      <p:sp>
        <p:nvSpPr>
          <p:cNvPr id="8" name="Right Arrow 7"/>
          <p:cNvSpPr/>
          <p:nvPr/>
        </p:nvSpPr>
        <p:spPr>
          <a:xfrm rot="16200000">
            <a:off x="3857479" y="4276871"/>
            <a:ext cx="474278" cy="2644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55565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070372"/>
          </a:xfrm>
        </p:spPr>
        <p:txBody>
          <a:bodyPr/>
          <a:lstStyle/>
          <a:p>
            <a:r>
              <a:rPr lang="en-US" sz="3200" dirty="0" smtClean="0"/>
              <a:t>Once the Application is approved… Well where did it go ???</a:t>
            </a:r>
            <a:endParaRPr lang="en-US" sz="3200" dirty="0"/>
          </a:p>
        </p:txBody>
      </p:sp>
      <p:pic>
        <p:nvPicPr>
          <p:cNvPr id="7" name="Content Placeholder 6" descr="Teaching and Learning English: April 20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692018" y="1183342"/>
            <a:ext cx="1650297" cy="981635"/>
          </a:xfrm>
        </p:spPr>
      </p:pic>
      <p:sp>
        <p:nvSpPr>
          <p:cNvPr id="6" name="Content Placeholder 5"/>
          <p:cNvSpPr>
            <a:spLocks noGrp="1"/>
          </p:cNvSpPr>
          <p:nvPr>
            <p:ph sz="quarter" idx="4"/>
          </p:nvPr>
        </p:nvSpPr>
        <p:spPr>
          <a:xfrm>
            <a:off x="629841" y="2038350"/>
            <a:ext cx="7935935" cy="2438401"/>
          </a:xfrm>
        </p:spPr>
        <p:txBody>
          <a:bodyPr>
            <a:normAutofit fontScale="92500" lnSpcReduction="10000"/>
          </a:bodyPr>
          <a:lstStyle/>
          <a:p>
            <a:r>
              <a:rPr lang="en-US" dirty="0" smtClean="0">
                <a:solidFill>
                  <a:srgbClr val="7030A0"/>
                </a:solidFill>
                <a:latin typeface="Imprint MT Shadow" panose="04020605060303030202" pitchFamily="82" charset="0"/>
              </a:rPr>
              <a:t>Normal flow of the application is to move on to the next person(s) “To Do List” Up-Line</a:t>
            </a:r>
          </a:p>
          <a:p>
            <a:pPr lvl="2"/>
            <a:r>
              <a:rPr lang="en-US" dirty="0" smtClean="0">
                <a:solidFill>
                  <a:srgbClr val="7030A0"/>
                </a:solidFill>
                <a:latin typeface="Imprint MT Shadow" panose="04020605060303030202" pitchFamily="82" charset="0"/>
              </a:rPr>
              <a:t>This could be at the LEA or SEA levels</a:t>
            </a:r>
          </a:p>
          <a:p>
            <a:pPr lvl="1"/>
            <a:r>
              <a:rPr lang="en-US" dirty="0" smtClean="0">
                <a:solidFill>
                  <a:srgbClr val="7030A0"/>
                </a:solidFill>
                <a:latin typeface="Imprint MT Shadow" panose="04020605060303030202" pitchFamily="82" charset="0"/>
              </a:rPr>
              <a:t>Approval QUEUE may not be set up properly and the application could be hung up</a:t>
            </a:r>
          </a:p>
          <a:p>
            <a:pPr lvl="1"/>
            <a:r>
              <a:rPr lang="en-US" dirty="0" smtClean="0">
                <a:solidFill>
                  <a:srgbClr val="7030A0"/>
                </a:solidFill>
                <a:latin typeface="Imprint MT Shadow" panose="04020605060303030202" pitchFamily="82" charset="0"/>
              </a:rPr>
              <a:t>Other technical issues may be at fault – Contact OMEGA SUPPORT</a:t>
            </a:r>
          </a:p>
          <a:p>
            <a:pPr lvl="2"/>
            <a:r>
              <a:rPr lang="en-US" dirty="0">
                <a:solidFill>
                  <a:srgbClr val="7030A0"/>
                </a:solidFill>
                <a:latin typeface="Imprint MT Shadow" panose="04020605060303030202" pitchFamily="82" charset="0"/>
                <a:sym typeface="Wingdings" panose="05000000000000000000" pitchFamily="2" charset="2"/>
              </a:rPr>
              <a:t> </a:t>
            </a:r>
            <a:r>
              <a:rPr lang="en-US" dirty="0" smtClean="0">
                <a:solidFill>
                  <a:srgbClr val="7030A0"/>
                </a:solidFill>
                <a:latin typeface="Imprint MT Shadow" panose="04020605060303030202" pitchFamily="82" charset="0"/>
                <a:sym typeface="Wingdings" panose="05000000000000000000" pitchFamily="2" charset="2"/>
              </a:rPr>
              <a:t>Allison May</a:t>
            </a:r>
            <a:r>
              <a:rPr lang="en-US" dirty="0" smtClean="0">
                <a:solidFill>
                  <a:srgbClr val="7030A0"/>
                </a:solidFill>
                <a:latin typeface="Imprint MT Shadow" panose="04020605060303030202" pitchFamily="82" charset="0"/>
              </a:rPr>
              <a:t> </a:t>
            </a:r>
            <a:r>
              <a:rPr lang="en-US" dirty="0">
                <a:solidFill>
                  <a:srgbClr val="7030A0"/>
                </a:solidFill>
                <a:latin typeface="Imprint MT Shadow" panose="04020605060303030202" pitchFamily="82" charset="0"/>
              </a:rPr>
              <a:t>will be more than happy to help you </a:t>
            </a:r>
            <a:r>
              <a:rPr lang="en-US" dirty="0">
                <a:solidFill>
                  <a:srgbClr val="7030A0"/>
                </a:solidFill>
                <a:latin typeface="Imprint MT Shadow" panose="04020605060303030202" pitchFamily="82" charset="0"/>
                <a:sym typeface="Wingdings" panose="05000000000000000000" pitchFamily="2" charset="2"/>
              </a:rPr>
              <a:t></a:t>
            </a:r>
            <a:endParaRPr lang="en-US" dirty="0">
              <a:solidFill>
                <a:srgbClr val="7030A0"/>
              </a:solidFill>
              <a:latin typeface="Imprint MT Shadow" panose="04020605060303030202" pitchFamily="82" charset="0"/>
            </a:endParaRP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365984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0000"/>
                </a:solidFill>
                <a:latin typeface="Imprint MT Shadow" panose="04020605060303030202" pitchFamily="82" charset="0"/>
              </a:rPr>
              <a:t>Revising a Denied Application </a:t>
            </a:r>
            <a:r>
              <a:rPr lang="en-US" dirty="0"/>
              <a:t/>
            </a:r>
            <a:br>
              <a:rPr lang="en-US" dirty="0"/>
            </a:br>
            <a:endParaRPr lang="en-US" dirty="0"/>
          </a:p>
        </p:txBody>
      </p:sp>
      <p:sp>
        <p:nvSpPr>
          <p:cNvPr id="8" name="Content Placeholder 7"/>
          <p:cNvSpPr>
            <a:spLocks noGrp="1"/>
          </p:cNvSpPr>
          <p:nvPr>
            <p:ph idx="1"/>
          </p:nvPr>
        </p:nvSpPr>
        <p:spPr>
          <a:xfrm>
            <a:off x="628650" y="1048871"/>
            <a:ext cx="7886700" cy="3583852"/>
          </a:xfrm>
        </p:spPr>
        <p:txBody>
          <a:bodyPr>
            <a:normAutofit fontScale="70000" lnSpcReduction="20000"/>
          </a:bodyPr>
          <a:lstStyle/>
          <a:p>
            <a:r>
              <a:rPr lang="en-US" dirty="0" smtClean="0">
                <a:solidFill>
                  <a:srgbClr val="7030A0"/>
                </a:solidFill>
                <a:latin typeface="Imprint MT Shadow" panose="04020605060303030202" pitchFamily="82" charset="0"/>
              </a:rPr>
              <a:t>A </a:t>
            </a:r>
            <a:r>
              <a:rPr lang="en-US" dirty="0">
                <a:solidFill>
                  <a:srgbClr val="7030A0"/>
                </a:solidFill>
                <a:latin typeface="Imprint MT Shadow" panose="04020605060303030202" pitchFamily="82" charset="0"/>
              </a:rPr>
              <a:t>submitted application can be denied at any LEA or SEA Review Level as it moves through the Approval Queue. </a:t>
            </a:r>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Correction </a:t>
            </a:r>
            <a:r>
              <a:rPr lang="en-US" dirty="0">
                <a:solidFill>
                  <a:srgbClr val="7030A0"/>
                </a:solidFill>
                <a:latin typeface="Imprint MT Shadow" panose="04020605060303030202" pitchFamily="82" charset="0"/>
              </a:rPr>
              <a:t>of a denial can be done only by an originator and only when the application is available in an originator’s To-Do list. </a:t>
            </a:r>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If </a:t>
            </a:r>
            <a:r>
              <a:rPr lang="en-US" dirty="0">
                <a:solidFill>
                  <a:srgbClr val="7030A0"/>
                </a:solidFill>
                <a:latin typeface="Imprint MT Shadow" panose="04020605060303030202" pitchFamily="82" charset="0"/>
              </a:rPr>
              <a:t>a non-consolidated (only one award) application is denied, the application immediately returns to the Originator’s To-Do List. </a:t>
            </a:r>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If </a:t>
            </a:r>
            <a:r>
              <a:rPr lang="en-US" dirty="0">
                <a:solidFill>
                  <a:srgbClr val="7030A0"/>
                </a:solidFill>
                <a:latin typeface="Imprint MT Shadow" panose="04020605060303030202" pitchFamily="82" charset="0"/>
              </a:rPr>
              <a:t>an award in a consolidated (multiple awards) application is denied, the application won’t return to the originator until all awards within the application have a status of either “Denied” or “Approval Completed</a:t>
            </a:r>
            <a:r>
              <a:rPr lang="en-US" dirty="0" smtClean="0">
                <a:solidFill>
                  <a:srgbClr val="7030A0"/>
                </a:solidFill>
                <a:latin typeface="Imprint MT Shadow" panose="04020605060303030202" pitchFamily="82" charset="0"/>
              </a:rPr>
              <a:t>”. </a:t>
            </a:r>
            <a:endParaRPr lang="en-US" dirty="0">
              <a:solidFill>
                <a:srgbClr val="7030A0"/>
              </a:solidFill>
              <a:latin typeface="Imprint MT Shadow" panose="04020605060303030202" pitchFamily="82" charset="0"/>
            </a:endParaRPr>
          </a:p>
        </p:txBody>
      </p:sp>
    </p:spTree>
    <p:extLst>
      <p:ext uri="{BB962C8B-B14F-4D97-AF65-F5344CB8AC3E}">
        <p14:creationId xmlns:p14="http://schemas.microsoft.com/office/powerpoint/2010/main" val="68825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Imprint MT Shadow" panose="04020605060303030202" pitchFamily="82" charset="0"/>
              </a:rPr>
              <a:t>Revising a Denied Application</a:t>
            </a:r>
            <a:endParaRPr lang="en-US" dirty="0">
              <a:solidFill>
                <a:srgbClr val="FF0000"/>
              </a:solidFill>
              <a:latin typeface="Imprint MT Shadow" panose="04020605060303030202" pitchFamily="82" charset="0"/>
            </a:endParaRPr>
          </a:p>
        </p:txBody>
      </p:sp>
      <p:sp>
        <p:nvSpPr>
          <p:cNvPr id="3" name="Content Placeholder 2"/>
          <p:cNvSpPr>
            <a:spLocks noGrp="1"/>
          </p:cNvSpPr>
          <p:nvPr>
            <p:ph idx="1"/>
          </p:nvPr>
        </p:nvSpPr>
        <p:spPr/>
        <p:txBody>
          <a:bodyPr/>
          <a:lstStyle/>
          <a:p>
            <a:r>
              <a:rPr lang="en-US" sz="2400" dirty="0">
                <a:solidFill>
                  <a:srgbClr val="7030A0"/>
                </a:solidFill>
                <a:latin typeface="Imprint MT Shadow" panose="04020605060303030202" pitchFamily="82" charset="0"/>
              </a:rPr>
              <a:t>Because </a:t>
            </a:r>
            <a:r>
              <a:rPr lang="en-US" sz="2400" dirty="0" smtClean="0">
                <a:solidFill>
                  <a:srgbClr val="7030A0"/>
                </a:solidFill>
                <a:latin typeface="Imprint MT Shadow" panose="04020605060303030202" pitchFamily="82" charset="0"/>
              </a:rPr>
              <a:t>denials require </a:t>
            </a:r>
            <a:r>
              <a:rPr lang="en-US" sz="2400" dirty="0">
                <a:solidFill>
                  <a:srgbClr val="7030A0"/>
                </a:solidFill>
                <a:latin typeface="Imprint MT Shadow" panose="04020605060303030202" pitchFamily="82" charset="0"/>
              </a:rPr>
              <a:t>the reviewer to add a comment as to why the award was denied, an </a:t>
            </a:r>
            <a:r>
              <a:rPr lang="en-US" sz="2400" dirty="0" smtClean="0">
                <a:solidFill>
                  <a:srgbClr val="7030A0"/>
                </a:solidFill>
                <a:latin typeface="Imprint MT Shadow" panose="04020605060303030202" pitchFamily="82" charset="0"/>
              </a:rPr>
              <a:t>Originator </a:t>
            </a:r>
            <a:r>
              <a:rPr lang="en-US" sz="2400" dirty="0">
                <a:solidFill>
                  <a:srgbClr val="7030A0"/>
                </a:solidFill>
                <a:latin typeface="Imprint MT Shadow" panose="04020605060303030202" pitchFamily="82" charset="0"/>
              </a:rPr>
              <a:t>can access the application from the To-Do list as </a:t>
            </a:r>
            <a:r>
              <a:rPr lang="en-US" sz="2400" dirty="0" smtClean="0">
                <a:solidFill>
                  <a:srgbClr val="7030A0"/>
                </a:solidFill>
                <a:latin typeface="Imprint MT Shadow" panose="04020605060303030202" pitchFamily="82" charset="0"/>
              </a:rPr>
              <a:t>shown </a:t>
            </a:r>
            <a:r>
              <a:rPr lang="en-US" sz="2400" dirty="0">
                <a:solidFill>
                  <a:srgbClr val="7030A0"/>
                </a:solidFill>
                <a:latin typeface="Imprint MT Shadow" panose="04020605060303030202" pitchFamily="82" charset="0"/>
              </a:rPr>
              <a:t>below..... </a:t>
            </a:r>
            <a:endParaRPr lang="en-US" sz="2400" dirty="0" smtClean="0">
              <a:solidFill>
                <a:srgbClr val="7030A0"/>
              </a:solidFill>
              <a:latin typeface="Imprint MT Shadow" panose="04020605060303030202" pitchFamily="82" charset="0"/>
            </a:endParaRPr>
          </a:p>
          <a:p>
            <a:endParaRPr lang="en-US" dirty="0"/>
          </a:p>
        </p:txBody>
      </p:sp>
      <p:pic>
        <p:nvPicPr>
          <p:cNvPr id="4" name="Picture 3"/>
          <p:cNvPicPr>
            <a:picLocks noChangeAspect="1"/>
          </p:cNvPicPr>
          <p:nvPr/>
        </p:nvPicPr>
        <p:blipFill>
          <a:blip r:embed="rId3"/>
          <a:stretch>
            <a:fillRect/>
          </a:stretch>
        </p:blipFill>
        <p:spPr>
          <a:xfrm>
            <a:off x="1264024" y="2604647"/>
            <a:ext cx="6098241" cy="1684965"/>
          </a:xfrm>
          <a:prstGeom prst="rect">
            <a:avLst/>
          </a:prstGeom>
        </p:spPr>
      </p:pic>
    </p:spTree>
    <p:extLst>
      <p:ext uri="{BB962C8B-B14F-4D97-AF65-F5344CB8AC3E}">
        <p14:creationId xmlns:p14="http://schemas.microsoft.com/office/powerpoint/2010/main" val="1348074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545306"/>
          </a:xfrm>
        </p:spPr>
        <p:txBody>
          <a:bodyPr/>
          <a:lstStyle/>
          <a:p>
            <a:r>
              <a:rPr lang="en-US" sz="3200" dirty="0" smtClean="0">
                <a:solidFill>
                  <a:srgbClr val="FF0000"/>
                </a:solidFill>
                <a:latin typeface="Imprint MT Shadow" panose="04020605060303030202" pitchFamily="82" charset="0"/>
              </a:rPr>
              <a:t>Revising a Denied Application</a:t>
            </a:r>
            <a:endParaRPr lang="en-US" sz="3200" dirty="0">
              <a:solidFill>
                <a:srgbClr val="FF0000"/>
              </a:solidFill>
              <a:latin typeface="Imprint MT Shadow" panose="04020605060303030202" pitchFamily="82" charset="0"/>
            </a:endParaRPr>
          </a:p>
        </p:txBody>
      </p:sp>
      <p:sp>
        <p:nvSpPr>
          <p:cNvPr id="3" name="Content Placeholder 2"/>
          <p:cNvSpPr>
            <a:spLocks noGrp="1"/>
          </p:cNvSpPr>
          <p:nvPr>
            <p:ph idx="1"/>
          </p:nvPr>
        </p:nvSpPr>
        <p:spPr>
          <a:xfrm>
            <a:off x="628650" y="819150"/>
            <a:ext cx="7886700" cy="3941109"/>
          </a:xfrm>
        </p:spPr>
        <p:txBody>
          <a:bodyPr/>
          <a:lstStyle/>
          <a:p>
            <a:r>
              <a:rPr lang="en-US" sz="2400" dirty="0" smtClean="0">
                <a:solidFill>
                  <a:srgbClr val="7030A0"/>
                </a:solidFill>
                <a:latin typeface="Imprint MT Shadow" panose="04020605060303030202" pitchFamily="82" charset="0"/>
              </a:rPr>
              <a:t>Access the status queue to determine what needs to be </a:t>
            </a:r>
            <a:r>
              <a:rPr lang="en-US" sz="2400" dirty="0" smtClean="0">
                <a:solidFill>
                  <a:srgbClr val="7030A0"/>
                </a:solidFill>
                <a:latin typeface="Imprint MT Shadow" panose="04020605060303030202" pitchFamily="82" charset="0"/>
              </a:rPr>
              <a:t>revised:</a:t>
            </a:r>
          </a:p>
          <a:p>
            <a:endParaRPr lang="en-US" sz="2400" dirty="0" smtClean="0">
              <a:solidFill>
                <a:srgbClr val="7030A0"/>
              </a:solidFill>
              <a:latin typeface="Imprint MT Shadow" panose="04020605060303030202" pitchFamily="82" charset="0"/>
            </a:endParaRPr>
          </a:p>
          <a:p>
            <a:endParaRPr lang="en-US" sz="2400" dirty="0">
              <a:solidFill>
                <a:srgbClr val="7030A0"/>
              </a:solidFill>
              <a:latin typeface="Imprint MT Shadow" panose="04020605060303030202" pitchFamily="82" charset="0"/>
            </a:endParaRPr>
          </a:p>
          <a:p>
            <a:r>
              <a:rPr lang="en-US" sz="2400" dirty="0" smtClean="0">
                <a:solidFill>
                  <a:srgbClr val="7030A0"/>
                </a:solidFill>
                <a:latin typeface="Imprint MT Shadow" panose="04020605060303030202" pitchFamily="82" charset="0"/>
              </a:rPr>
              <a:t>Open </a:t>
            </a:r>
            <a:r>
              <a:rPr lang="en-US" sz="2400" dirty="0" smtClean="0">
                <a:solidFill>
                  <a:srgbClr val="7030A0"/>
                </a:solidFill>
                <a:latin typeface="Imprint MT Shadow" panose="04020605060303030202" pitchFamily="82" charset="0"/>
              </a:rPr>
              <a:t>the status queue</a:t>
            </a:r>
          </a:p>
          <a:p>
            <a:pPr marL="0" indent="0">
              <a:buNone/>
            </a:pPr>
            <a:endParaRPr lang="en-US" dirty="0" smtClean="0"/>
          </a:p>
        </p:txBody>
      </p:sp>
      <p:pic>
        <p:nvPicPr>
          <p:cNvPr id="6" name="Picture 5"/>
          <p:cNvPicPr>
            <a:picLocks noChangeAspect="1"/>
          </p:cNvPicPr>
          <p:nvPr/>
        </p:nvPicPr>
        <p:blipFill>
          <a:blip r:embed="rId2"/>
          <a:stretch>
            <a:fillRect/>
          </a:stretch>
        </p:blipFill>
        <p:spPr>
          <a:xfrm>
            <a:off x="1456485" y="1546808"/>
            <a:ext cx="5009795" cy="935691"/>
          </a:xfrm>
          <a:prstGeom prst="rect">
            <a:avLst/>
          </a:prstGeom>
        </p:spPr>
      </p:pic>
      <p:pic>
        <p:nvPicPr>
          <p:cNvPr id="7" name="Picture 6"/>
          <p:cNvPicPr>
            <a:picLocks noChangeAspect="1"/>
          </p:cNvPicPr>
          <p:nvPr/>
        </p:nvPicPr>
        <p:blipFill>
          <a:blip r:embed="rId3"/>
          <a:stretch>
            <a:fillRect/>
          </a:stretch>
        </p:blipFill>
        <p:spPr>
          <a:xfrm>
            <a:off x="1456485" y="2952750"/>
            <a:ext cx="4980151" cy="1371600"/>
          </a:xfrm>
          <a:prstGeom prst="rect">
            <a:avLst/>
          </a:prstGeom>
        </p:spPr>
      </p:pic>
    </p:spTree>
    <p:extLst>
      <p:ext uri="{BB962C8B-B14F-4D97-AF65-F5344CB8AC3E}">
        <p14:creationId xmlns:p14="http://schemas.microsoft.com/office/powerpoint/2010/main" val="1906736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Imprint MT Shadow" panose="04020605060303030202" pitchFamily="82" charset="0"/>
              </a:rPr>
              <a:t>Revising a Denied Application</a:t>
            </a:r>
            <a:endParaRPr lang="en-US" dirty="0">
              <a:solidFill>
                <a:srgbClr val="FF0000"/>
              </a:solidFill>
              <a:latin typeface="Imprint MT Shadow" panose="04020605060303030202" pitchFamily="82" charset="0"/>
            </a:endParaRPr>
          </a:p>
        </p:txBody>
      </p:sp>
      <p:sp>
        <p:nvSpPr>
          <p:cNvPr id="3" name="Content Placeholder 2"/>
          <p:cNvSpPr>
            <a:spLocks noGrp="1"/>
          </p:cNvSpPr>
          <p:nvPr>
            <p:ph idx="1"/>
          </p:nvPr>
        </p:nvSpPr>
        <p:spPr>
          <a:xfrm>
            <a:off x="689162" y="895350"/>
            <a:ext cx="7886700" cy="3737373"/>
          </a:xfrm>
        </p:spPr>
        <p:txBody>
          <a:bodyPr>
            <a:normAutofit/>
          </a:bodyPr>
          <a:lstStyle/>
          <a:p>
            <a:r>
              <a:rPr lang="en-US" sz="2000" dirty="0">
                <a:solidFill>
                  <a:srgbClr val="7030A0"/>
                </a:solidFill>
                <a:latin typeface="Imprint MT Shadow" panose="04020605060303030202" pitchFamily="82" charset="0"/>
              </a:rPr>
              <a:t>Revisions are made by going into </a:t>
            </a:r>
            <a:r>
              <a:rPr lang="en-US" sz="2000" b="1" dirty="0">
                <a:solidFill>
                  <a:srgbClr val="7030A0"/>
                </a:solidFill>
                <a:latin typeface="Imprint MT Shadow" panose="04020605060303030202" pitchFamily="82" charset="0"/>
              </a:rPr>
              <a:t>EXCEL</a:t>
            </a:r>
            <a:r>
              <a:rPr lang="en-US" sz="2000" dirty="0">
                <a:solidFill>
                  <a:srgbClr val="7030A0"/>
                </a:solidFill>
                <a:latin typeface="Imprint MT Shadow" panose="04020605060303030202" pitchFamily="82" charset="0"/>
              </a:rPr>
              <a:t>, accessing the spreadsheet that contains the award information, making required changes, and saving the revised spreadsheet </a:t>
            </a:r>
            <a:endParaRPr lang="en-US" sz="2000" dirty="0" smtClean="0">
              <a:solidFill>
                <a:srgbClr val="7030A0"/>
              </a:solidFill>
              <a:latin typeface="Imprint MT Shadow" panose="04020605060303030202" pitchFamily="82" charset="0"/>
            </a:endParaRPr>
          </a:p>
          <a:p>
            <a:r>
              <a:rPr lang="en-US" sz="2000" dirty="0">
                <a:solidFill>
                  <a:srgbClr val="7030A0"/>
                </a:solidFill>
                <a:latin typeface="Imprint MT Shadow" panose="04020605060303030202" pitchFamily="82" charset="0"/>
              </a:rPr>
              <a:t>G</a:t>
            </a:r>
            <a:r>
              <a:rPr lang="en-US" sz="2000" dirty="0" smtClean="0">
                <a:solidFill>
                  <a:srgbClr val="7030A0"/>
                </a:solidFill>
                <a:latin typeface="Imprint MT Shadow" panose="04020605060303030202" pitchFamily="82" charset="0"/>
              </a:rPr>
              <a:t>o </a:t>
            </a:r>
            <a:r>
              <a:rPr lang="en-US" sz="2000" dirty="0">
                <a:solidFill>
                  <a:srgbClr val="7030A0"/>
                </a:solidFill>
                <a:latin typeface="Imprint MT Shadow" panose="04020605060303030202" pitchFamily="82" charset="0"/>
              </a:rPr>
              <a:t>back to Omega, access the application from the To-Do list by clicking </a:t>
            </a:r>
            <a:r>
              <a:rPr lang="en-US" sz="2000" dirty="0" smtClean="0">
                <a:solidFill>
                  <a:srgbClr val="7030A0"/>
                </a:solidFill>
                <a:latin typeface="Imprint MT Shadow" panose="04020605060303030202" pitchFamily="82" charset="0"/>
              </a:rPr>
              <a:t>the </a:t>
            </a:r>
            <a:r>
              <a:rPr lang="en-US" sz="2000" dirty="0">
                <a:solidFill>
                  <a:srgbClr val="7030A0"/>
                </a:solidFill>
                <a:latin typeface="Imprint MT Shadow" panose="04020605060303030202" pitchFamily="82" charset="0"/>
              </a:rPr>
              <a:t>Go button ..... </a:t>
            </a:r>
            <a:endParaRPr lang="en-US" sz="2000" dirty="0" smtClean="0">
              <a:solidFill>
                <a:srgbClr val="7030A0"/>
              </a:solidFill>
              <a:latin typeface="Imprint MT Shadow" panose="04020605060303030202" pitchFamily="82" charset="0"/>
            </a:endParaRPr>
          </a:p>
          <a:p>
            <a:endParaRPr lang="en-US" dirty="0"/>
          </a:p>
        </p:txBody>
      </p:sp>
      <p:pic>
        <p:nvPicPr>
          <p:cNvPr id="4" name="Picture 3"/>
          <p:cNvPicPr>
            <a:picLocks noChangeAspect="1"/>
          </p:cNvPicPr>
          <p:nvPr/>
        </p:nvPicPr>
        <p:blipFill>
          <a:blip r:embed="rId2"/>
          <a:stretch>
            <a:fillRect/>
          </a:stretch>
        </p:blipFill>
        <p:spPr>
          <a:xfrm>
            <a:off x="1391771" y="2571751"/>
            <a:ext cx="5876365" cy="1828799"/>
          </a:xfrm>
          <a:prstGeom prst="rect">
            <a:avLst/>
          </a:prstGeom>
        </p:spPr>
      </p:pic>
    </p:spTree>
    <p:extLst>
      <p:ext uri="{BB962C8B-B14F-4D97-AF65-F5344CB8AC3E}">
        <p14:creationId xmlns:p14="http://schemas.microsoft.com/office/powerpoint/2010/main" val="1021308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Imprint MT Shadow" panose="04020605060303030202" pitchFamily="82" charset="0"/>
              </a:rPr>
              <a:t>Revising a Denied Application</a:t>
            </a:r>
            <a:endParaRPr lang="en-US" dirty="0">
              <a:solidFill>
                <a:srgbClr val="FF0000"/>
              </a:solidFill>
              <a:latin typeface="Imprint MT Shadow" panose="04020605060303030202" pitchFamily="82" charset="0"/>
            </a:endParaRPr>
          </a:p>
        </p:txBody>
      </p:sp>
      <p:sp>
        <p:nvSpPr>
          <p:cNvPr id="3" name="Content Placeholder 2"/>
          <p:cNvSpPr>
            <a:spLocks noGrp="1"/>
          </p:cNvSpPr>
          <p:nvPr>
            <p:ph idx="1"/>
          </p:nvPr>
        </p:nvSpPr>
        <p:spPr>
          <a:xfrm>
            <a:off x="457200" y="971551"/>
            <a:ext cx="8229600" cy="3352800"/>
          </a:xfrm>
        </p:spPr>
        <p:txBody>
          <a:bodyPr/>
          <a:lstStyle/>
          <a:p>
            <a:r>
              <a:rPr lang="en-US" dirty="0" smtClean="0">
                <a:solidFill>
                  <a:srgbClr val="7030A0"/>
                </a:solidFill>
                <a:latin typeface="Imprint MT Shadow" panose="04020605060303030202" pitchFamily="82" charset="0"/>
              </a:rPr>
              <a:t>Select Edit Request:</a:t>
            </a:r>
          </a:p>
          <a:p>
            <a:endParaRPr lang="en-US" dirty="0"/>
          </a:p>
        </p:txBody>
      </p:sp>
      <p:pic>
        <p:nvPicPr>
          <p:cNvPr id="4" name="Picture 3"/>
          <p:cNvPicPr>
            <a:picLocks noChangeAspect="1"/>
          </p:cNvPicPr>
          <p:nvPr/>
        </p:nvPicPr>
        <p:blipFill>
          <a:blip r:embed="rId2"/>
          <a:stretch>
            <a:fillRect/>
          </a:stretch>
        </p:blipFill>
        <p:spPr>
          <a:xfrm>
            <a:off x="963070" y="1504951"/>
            <a:ext cx="5039438" cy="2895600"/>
          </a:xfrm>
          <a:prstGeom prst="rect">
            <a:avLst/>
          </a:prstGeom>
        </p:spPr>
      </p:pic>
    </p:spTree>
    <p:extLst>
      <p:ext uri="{BB962C8B-B14F-4D97-AF65-F5344CB8AC3E}">
        <p14:creationId xmlns:p14="http://schemas.microsoft.com/office/powerpoint/2010/main" val="317313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Imprint MT Shadow" panose="04020605060303030202" pitchFamily="82" charset="0"/>
              </a:rPr>
              <a:t>VDOE OMEGA Training </a:t>
            </a:r>
            <a:r>
              <a:rPr lang="en-US" dirty="0" smtClean="0">
                <a:solidFill>
                  <a:srgbClr val="7030A0"/>
                </a:solidFill>
                <a:latin typeface="Imprint MT Shadow" panose="04020605060303030202" pitchFamily="82" charset="0"/>
              </a:rPr>
              <a:t>2019</a:t>
            </a:r>
            <a:endParaRPr lang="en-US" dirty="0"/>
          </a:p>
        </p:txBody>
      </p:sp>
      <p:sp>
        <p:nvSpPr>
          <p:cNvPr id="3" name="Content Placeholder 2"/>
          <p:cNvSpPr>
            <a:spLocks noGrp="1"/>
          </p:cNvSpPr>
          <p:nvPr>
            <p:ph idx="1"/>
          </p:nvPr>
        </p:nvSpPr>
        <p:spPr/>
        <p:txBody>
          <a:bodyPr>
            <a:normAutofit lnSpcReduction="10000"/>
          </a:bodyPr>
          <a:lstStyle/>
          <a:p>
            <a:pPr marL="0" lvl="0" indent="0" algn="ctr">
              <a:lnSpc>
                <a:spcPct val="90000"/>
              </a:lnSpc>
              <a:spcBef>
                <a:spcPts val="1000"/>
              </a:spcBef>
              <a:buNone/>
            </a:pPr>
            <a:r>
              <a:rPr lang="en-US" sz="1400" dirty="0">
                <a:solidFill>
                  <a:prstClr val="black"/>
                </a:solidFill>
                <a:latin typeface="Imprint MT Shadow" panose="04020605060303030202" pitchFamily="82" charset="0"/>
              </a:rPr>
              <a:t>Table of Contents</a:t>
            </a:r>
          </a:p>
          <a:p>
            <a:pPr marL="457200" lvl="0" indent="-457200">
              <a:lnSpc>
                <a:spcPct val="90000"/>
              </a:lnSpc>
              <a:spcBef>
                <a:spcPts val="1000"/>
              </a:spcBef>
              <a:buFont typeface="+mj-lt"/>
              <a:buAutoNum type="arabicPeriod"/>
            </a:pPr>
            <a:r>
              <a:rPr lang="en-US" sz="1600" dirty="0">
                <a:solidFill>
                  <a:prstClr val="black"/>
                </a:solidFill>
                <a:latin typeface="Imprint MT Shadow" panose="04020605060303030202" pitchFamily="82" charset="0"/>
              </a:rPr>
              <a:t>OMEGA Introduction</a:t>
            </a:r>
          </a:p>
          <a:p>
            <a:pPr marL="457200" lvl="0" indent="-457200">
              <a:lnSpc>
                <a:spcPct val="90000"/>
              </a:lnSpc>
              <a:spcBef>
                <a:spcPts val="1000"/>
              </a:spcBef>
              <a:buFont typeface="+mj-lt"/>
              <a:buAutoNum type="arabicPeriod"/>
            </a:pPr>
            <a:r>
              <a:rPr lang="en-US" sz="1600" dirty="0">
                <a:solidFill>
                  <a:prstClr val="black"/>
                </a:solidFill>
                <a:latin typeface="Imprint MT Shadow" panose="04020605060303030202" pitchFamily="82" charset="0"/>
              </a:rPr>
              <a:t>Access to OMEGA</a:t>
            </a:r>
          </a:p>
          <a:p>
            <a:pPr marL="914400" lvl="1" indent="-457200">
              <a:lnSpc>
                <a:spcPct val="90000"/>
              </a:lnSpc>
              <a:spcBef>
                <a:spcPts val="500"/>
              </a:spcBef>
              <a:buFont typeface="+mj-lt"/>
              <a:buAutoNum type="arabicPeriod"/>
            </a:pPr>
            <a:r>
              <a:rPr lang="en-US" sz="1600" dirty="0">
                <a:solidFill>
                  <a:prstClr val="black"/>
                </a:solidFill>
                <a:latin typeface="Imprint MT Shadow" panose="04020605060303030202" pitchFamily="82" charset="0"/>
              </a:rPr>
              <a:t>OP-1 Form (Updated)</a:t>
            </a:r>
          </a:p>
          <a:p>
            <a:pPr marL="457200" lvl="0" indent="-457200">
              <a:lnSpc>
                <a:spcPct val="90000"/>
              </a:lnSpc>
              <a:spcBef>
                <a:spcPts val="1000"/>
              </a:spcBef>
              <a:buFont typeface="+mj-lt"/>
              <a:buAutoNum type="arabicPeriod"/>
            </a:pPr>
            <a:r>
              <a:rPr lang="en-US" sz="1600" dirty="0">
                <a:solidFill>
                  <a:prstClr val="black"/>
                </a:solidFill>
                <a:latin typeface="Imprint MT Shadow" panose="04020605060303030202" pitchFamily="82" charset="0"/>
              </a:rPr>
              <a:t>Application Processing</a:t>
            </a:r>
          </a:p>
          <a:p>
            <a:pPr marL="914400" lvl="1" indent="-457200">
              <a:lnSpc>
                <a:spcPct val="90000"/>
              </a:lnSpc>
              <a:spcBef>
                <a:spcPts val="500"/>
              </a:spcBef>
              <a:buFont typeface="+mj-lt"/>
              <a:buAutoNum type="arabicPeriod"/>
            </a:pPr>
            <a:r>
              <a:rPr lang="en-US" sz="1600" dirty="0">
                <a:solidFill>
                  <a:prstClr val="black"/>
                </a:solidFill>
                <a:latin typeface="Imprint MT Shadow" panose="04020605060303030202" pitchFamily="82" charset="0"/>
              </a:rPr>
              <a:t>Original Application</a:t>
            </a:r>
          </a:p>
          <a:p>
            <a:pPr marL="914400" lvl="1" indent="-457200">
              <a:lnSpc>
                <a:spcPct val="90000"/>
              </a:lnSpc>
              <a:spcBef>
                <a:spcPts val="500"/>
              </a:spcBef>
              <a:buFont typeface="+mj-lt"/>
              <a:buAutoNum type="arabicPeriod"/>
            </a:pPr>
            <a:r>
              <a:rPr lang="en-US" sz="1600" dirty="0">
                <a:solidFill>
                  <a:prstClr val="black"/>
                </a:solidFill>
                <a:latin typeface="Imprint MT Shadow" panose="04020605060303030202" pitchFamily="82" charset="0"/>
              </a:rPr>
              <a:t>Revisions</a:t>
            </a:r>
          </a:p>
          <a:p>
            <a:pPr marL="914400" lvl="1" indent="-457200">
              <a:lnSpc>
                <a:spcPct val="90000"/>
              </a:lnSpc>
              <a:spcBef>
                <a:spcPts val="500"/>
              </a:spcBef>
              <a:buFont typeface="+mj-lt"/>
              <a:buAutoNum type="arabicPeriod"/>
            </a:pPr>
            <a:r>
              <a:rPr lang="en-US" sz="1600" dirty="0">
                <a:solidFill>
                  <a:prstClr val="black"/>
                </a:solidFill>
                <a:latin typeface="Imprint MT Shadow" panose="04020605060303030202" pitchFamily="82" charset="0"/>
              </a:rPr>
              <a:t>Amendments</a:t>
            </a:r>
          </a:p>
          <a:p>
            <a:pPr marL="457200" lvl="0" indent="-457200">
              <a:lnSpc>
                <a:spcPct val="90000"/>
              </a:lnSpc>
              <a:spcBef>
                <a:spcPts val="1000"/>
              </a:spcBef>
              <a:buFont typeface="+mj-lt"/>
              <a:buAutoNum type="arabicPeriod"/>
            </a:pPr>
            <a:r>
              <a:rPr lang="en-US" sz="1600" dirty="0">
                <a:solidFill>
                  <a:prstClr val="black"/>
                </a:solidFill>
                <a:latin typeface="Imprint MT Shadow" panose="04020605060303030202" pitchFamily="82" charset="0"/>
              </a:rPr>
              <a:t>Budget (Object Code) Transfers</a:t>
            </a:r>
          </a:p>
          <a:p>
            <a:pPr marL="457200" lvl="0" indent="-457200">
              <a:lnSpc>
                <a:spcPct val="90000"/>
              </a:lnSpc>
              <a:spcBef>
                <a:spcPts val="1000"/>
              </a:spcBef>
              <a:buFont typeface="+mj-lt"/>
              <a:buAutoNum type="arabicPeriod"/>
            </a:pPr>
            <a:r>
              <a:rPr lang="en-US" sz="1600" dirty="0">
                <a:solidFill>
                  <a:prstClr val="black"/>
                </a:solidFill>
                <a:latin typeface="Imprint MT Shadow" panose="04020605060303030202" pitchFamily="82" charset="0"/>
              </a:rPr>
              <a:t>Reimbursement Requests</a:t>
            </a:r>
          </a:p>
        </p:txBody>
      </p:sp>
    </p:spTree>
    <p:extLst>
      <p:ext uri="{BB962C8B-B14F-4D97-AF65-F5344CB8AC3E}">
        <p14:creationId xmlns:p14="http://schemas.microsoft.com/office/powerpoint/2010/main" val="1345686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Imprint MT Shadow" panose="04020605060303030202" pitchFamily="82" charset="0"/>
              </a:rPr>
              <a:t>Revising a Denied Application</a:t>
            </a:r>
            <a:endParaRPr lang="en-US" dirty="0">
              <a:solidFill>
                <a:srgbClr val="FF0000"/>
              </a:solidFill>
              <a:latin typeface="Imprint MT Shadow" panose="04020605060303030202" pitchFamily="82" charset="0"/>
            </a:endParaRPr>
          </a:p>
        </p:txBody>
      </p:sp>
      <p:sp>
        <p:nvSpPr>
          <p:cNvPr id="3" name="Content Placeholder 2"/>
          <p:cNvSpPr>
            <a:spLocks noGrp="1"/>
          </p:cNvSpPr>
          <p:nvPr>
            <p:ph idx="1"/>
          </p:nvPr>
        </p:nvSpPr>
        <p:spPr/>
        <p:txBody>
          <a:bodyPr>
            <a:normAutofit fontScale="70000" lnSpcReduction="20000"/>
          </a:bodyPr>
          <a:lstStyle/>
          <a:p>
            <a:r>
              <a:rPr lang="en-US" dirty="0">
                <a:solidFill>
                  <a:srgbClr val="7030A0"/>
                </a:solidFill>
                <a:latin typeface="Imprint MT Shadow" panose="04020605060303030202" pitchFamily="82" charset="0"/>
              </a:rPr>
              <a:t>C</a:t>
            </a:r>
            <a:r>
              <a:rPr lang="en-US" dirty="0" smtClean="0">
                <a:solidFill>
                  <a:srgbClr val="7030A0"/>
                </a:solidFill>
                <a:latin typeface="Imprint MT Shadow" panose="04020605060303030202" pitchFamily="82" charset="0"/>
              </a:rPr>
              <a:t>heck </a:t>
            </a:r>
            <a:r>
              <a:rPr lang="en-US" dirty="0">
                <a:solidFill>
                  <a:srgbClr val="7030A0"/>
                </a:solidFill>
                <a:latin typeface="Imprint MT Shadow" panose="04020605060303030202" pitchFamily="82" charset="0"/>
              </a:rPr>
              <a:t>the box(s) in the “Choose the Project Group(s)” for the award(s) that are </a:t>
            </a:r>
            <a:r>
              <a:rPr lang="en-US" dirty="0" smtClean="0">
                <a:solidFill>
                  <a:srgbClr val="7030A0"/>
                </a:solidFill>
                <a:latin typeface="Imprint MT Shadow" panose="04020605060303030202" pitchFamily="82" charset="0"/>
              </a:rPr>
              <a:t>revised</a:t>
            </a:r>
          </a:p>
          <a:p>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Click </a:t>
            </a:r>
            <a:r>
              <a:rPr lang="en-US" dirty="0">
                <a:solidFill>
                  <a:srgbClr val="7030A0"/>
                </a:solidFill>
                <a:latin typeface="Imprint MT Shadow" panose="04020605060303030202" pitchFamily="82" charset="0"/>
              </a:rPr>
              <a:t>on “</a:t>
            </a:r>
            <a:r>
              <a:rPr lang="en-US" dirty="0" smtClean="0">
                <a:solidFill>
                  <a:srgbClr val="7030A0"/>
                </a:solidFill>
                <a:latin typeface="Imprint MT Shadow" panose="04020605060303030202" pitchFamily="82" charset="0"/>
              </a:rPr>
              <a:t>Browse”</a:t>
            </a:r>
          </a:p>
          <a:p>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Click-to-select </a:t>
            </a:r>
            <a:r>
              <a:rPr lang="en-US" dirty="0">
                <a:solidFill>
                  <a:srgbClr val="7030A0"/>
                </a:solidFill>
                <a:latin typeface="Imprint MT Shadow" panose="04020605060303030202" pitchFamily="82" charset="0"/>
              </a:rPr>
              <a:t>the spreadsheet that contains the revised </a:t>
            </a:r>
            <a:r>
              <a:rPr lang="en-US" dirty="0" smtClean="0">
                <a:solidFill>
                  <a:srgbClr val="7030A0"/>
                </a:solidFill>
                <a:latin typeface="Imprint MT Shadow" panose="04020605060303030202" pitchFamily="82" charset="0"/>
              </a:rPr>
              <a:t>information</a:t>
            </a:r>
            <a:endParaRPr lang="en-US" dirty="0">
              <a:solidFill>
                <a:srgbClr val="7030A0"/>
              </a:solidFill>
              <a:latin typeface="Imprint MT Shadow" panose="04020605060303030202" pitchFamily="82" charset="0"/>
            </a:endParaRPr>
          </a:p>
          <a:p>
            <a:endParaRPr lang="en-US" dirty="0" smtClean="0">
              <a:solidFill>
                <a:srgbClr val="7030A0"/>
              </a:solidFill>
              <a:latin typeface="Imprint MT Shadow" panose="04020605060303030202" pitchFamily="82" charset="0"/>
            </a:endParaRPr>
          </a:p>
          <a:p>
            <a:r>
              <a:rPr lang="en-US" dirty="0" smtClean="0">
                <a:solidFill>
                  <a:srgbClr val="7030A0"/>
                </a:solidFill>
                <a:latin typeface="Imprint MT Shadow" panose="04020605060303030202" pitchFamily="82" charset="0"/>
              </a:rPr>
              <a:t>Click </a:t>
            </a:r>
            <a:r>
              <a:rPr lang="en-US" dirty="0">
                <a:solidFill>
                  <a:srgbClr val="7030A0"/>
                </a:solidFill>
                <a:latin typeface="Imprint MT Shadow" panose="04020605060303030202" pitchFamily="82" charset="0"/>
              </a:rPr>
              <a:t>on “Open” </a:t>
            </a:r>
            <a:endParaRPr lang="en-US" dirty="0" smtClean="0">
              <a:solidFill>
                <a:srgbClr val="7030A0"/>
              </a:solidFill>
              <a:latin typeface="Imprint MT Shadow" panose="04020605060303030202" pitchFamily="82" charset="0"/>
            </a:endParaRPr>
          </a:p>
          <a:p>
            <a:pPr marL="0" indent="0">
              <a:buNone/>
            </a:pPr>
            <a:endParaRPr lang="en-US" dirty="0"/>
          </a:p>
        </p:txBody>
      </p:sp>
    </p:spTree>
    <p:extLst>
      <p:ext uri="{BB962C8B-B14F-4D97-AF65-F5344CB8AC3E}">
        <p14:creationId xmlns:p14="http://schemas.microsoft.com/office/powerpoint/2010/main" val="178980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Imprint MT Shadow" panose="04020605060303030202" pitchFamily="82" charset="0"/>
              </a:rPr>
              <a:t>Revising a Denied Application</a:t>
            </a:r>
            <a:endParaRPr lang="en-US" dirty="0">
              <a:solidFill>
                <a:srgbClr val="FF0000"/>
              </a:solidFill>
              <a:latin typeface="Imprint MT Shadow" panose="04020605060303030202" pitchFamily="82" charset="0"/>
            </a:endParaRPr>
          </a:p>
        </p:txBody>
      </p:sp>
      <p:pic>
        <p:nvPicPr>
          <p:cNvPr id="4" name="Content Placeholder 3"/>
          <p:cNvPicPr>
            <a:picLocks noGrp="1" noChangeAspect="1"/>
          </p:cNvPicPr>
          <p:nvPr>
            <p:ph idx="1"/>
          </p:nvPr>
        </p:nvPicPr>
        <p:blipFill>
          <a:blip r:embed="rId2"/>
          <a:stretch>
            <a:fillRect/>
          </a:stretch>
        </p:blipFill>
        <p:spPr>
          <a:xfrm>
            <a:off x="1522879" y="895350"/>
            <a:ext cx="6098241" cy="3505199"/>
          </a:xfrm>
          <a:prstGeom prst="rect">
            <a:avLst/>
          </a:prstGeom>
        </p:spPr>
      </p:pic>
      <p:sp>
        <p:nvSpPr>
          <p:cNvPr id="9" name="Down Arrow 8"/>
          <p:cNvSpPr/>
          <p:nvPr/>
        </p:nvSpPr>
        <p:spPr>
          <a:xfrm rot="2051191">
            <a:off x="3548996" y="3260762"/>
            <a:ext cx="115321"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own Arrow 9"/>
          <p:cNvSpPr/>
          <p:nvPr/>
        </p:nvSpPr>
        <p:spPr>
          <a:xfrm rot="2051191">
            <a:off x="1795918" y="2923305"/>
            <a:ext cx="120845"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own Arrow 11"/>
          <p:cNvSpPr/>
          <p:nvPr/>
        </p:nvSpPr>
        <p:spPr>
          <a:xfrm rot="19487454">
            <a:off x="5841121" y="1847889"/>
            <a:ext cx="100811"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18660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34218" y="356347"/>
            <a:ext cx="4025974" cy="1546577"/>
          </a:xfrm>
          <a:prstGeom prst="rect">
            <a:avLst/>
          </a:prstGeom>
          <a:noFill/>
        </p:spPr>
        <p:txBody>
          <a:bodyPr wrap="none" rtlCol="0">
            <a:spAutoFit/>
          </a:bodyPr>
          <a:lstStyle/>
          <a:p>
            <a:r>
              <a:rPr lang="en-US" sz="1350" b="1" i="1" u="sng" dirty="0"/>
              <a:t>Application Revision is staged and ready for an action</a:t>
            </a:r>
          </a:p>
          <a:p>
            <a:endParaRPr lang="en-US" sz="1350" b="1" i="1" u="sng" dirty="0"/>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Back</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Save</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Reset</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Go to Submit</a:t>
            </a:r>
          </a:p>
          <a:p>
            <a:endParaRPr lang="en-US" sz="1350" dirty="0"/>
          </a:p>
        </p:txBody>
      </p:sp>
      <p:pic>
        <p:nvPicPr>
          <p:cNvPr id="9" name="Picture 8" descr="Is Anyone There?: G is for Growing Old Gracefull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178" y="3084613"/>
            <a:ext cx="1633817" cy="1315938"/>
          </a:xfrm>
          <a:prstGeom prst="rect">
            <a:avLst/>
          </a:prstGeom>
        </p:spPr>
      </p:pic>
      <p:sp>
        <p:nvSpPr>
          <p:cNvPr id="10" name="TextBox 9"/>
          <p:cNvSpPr txBox="1"/>
          <p:nvPr/>
        </p:nvSpPr>
        <p:spPr>
          <a:xfrm>
            <a:off x="6209896" y="1976616"/>
            <a:ext cx="2359549" cy="1131079"/>
          </a:xfrm>
          <a:prstGeom prst="rect">
            <a:avLst/>
          </a:prstGeom>
          <a:noFill/>
        </p:spPr>
        <p:txBody>
          <a:bodyPr wrap="square" rtlCol="0">
            <a:spAutoFit/>
          </a:bodyPr>
          <a:lstStyle/>
          <a:p>
            <a:r>
              <a:rPr lang="en-US" sz="1350" dirty="0">
                <a:solidFill>
                  <a:srgbClr val="FF0000"/>
                </a:solidFill>
                <a:latin typeface="Imprint MT Shadow" panose="04020605060303030202" pitchFamily="82" charset="0"/>
              </a:rPr>
              <a:t>*Remember* </a:t>
            </a:r>
            <a:r>
              <a:rPr lang="en-US" sz="1350" dirty="0">
                <a:solidFill>
                  <a:srgbClr val="7030A0"/>
                </a:solidFill>
                <a:latin typeface="Imprint MT Shadow" panose="04020605060303030202" pitchFamily="82" charset="0"/>
              </a:rPr>
              <a:t>OMEGA is old and Cranky – Please be patient after clicking the submit button to avoid </a:t>
            </a:r>
            <a:r>
              <a:rPr lang="en-US" sz="1350" dirty="0">
                <a:solidFill>
                  <a:srgbClr val="FF0000"/>
                </a:solidFill>
                <a:latin typeface="Imprint MT Shadow" panose="04020605060303030202" pitchFamily="82" charset="0"/>
              </a:rPr>
              <a:t>“Duplicate Submissions”</a:t>
            </a:r>
            <a:endParaRPr lang="en-US" sz="1350" dirty="0">
              <a:solidFill>
                <a:srgbClr val="FF0000"/>
              </a:solidFill>
              <a:latin typeface="Imprint MT Shadow" panose="04020605060303030202" pitchFamily="82" charset="0"/>
            </a:endParaRPr>
          </a:p>
        </p:txBody>
      </p:sp>
      <p:pic>
        <p:nvPicPr>
          <p:cNvPr id="4" name="Picture 3"/>
          <p:cNvPicPr>
            <a:picLocks noChangeAspect="1"/>
          </p:cNvPicPr>
          <p:nvPr/>
        </p:nvPicPr>
        <p:blipFill>
          <a:blip r:embed="rId4"/>
          <a:stretch>
            <a:fillRect/>
          </a:stretch>
        </p:blipFill>
        <p:spPr>
          <a:xfrm>
            <a:off x="280020" y="356347"/>
            <a:ext cx="4395481" cy="4044203"/>
          </a:xfrm>
          <a:prstGeom prst="rect">
            <a:avLst/>
          </a:prstGeom>
        </p:spPr>
      </p:pic>
    </p:spTree>
    <p:extLst>
      <p:ext uri="{BB962C8B-B14F-4D97-AF65-F5344CB8AC3E}">
        <p14:creationId xmlns:p14="http://schemas.microsoft.com/office/powerpoint/2010/main" val="32422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559" y="140271"/>
            <a:ext cx="4495800" cy="507831"/>
          </a:xfrm>
          <a:prstGeom prst="rect">
            <a:avLst/>
          </a:prstGeom>
        </p:spPr>
        <p:txBody>
          <a:bodyPr wrap="square">
            <a:spAutoFit/>
          </a:bodyPr>
          <a:lstStyle/>
          <a:p>
            <a:r>
              <a:rPr lang="en-US" sz="1350" dirty="0">
                <a:solidFill>
                  <a:srgbClr val="7030A0"/>
                </a:solidFill>
                <a:latin typeface="Imprint MT Shadow" panose="04020605060303030202" pitchFamily="82" charset="0"/>
              </a:rPr>
              <a:t>The following screen allows comments. A brief description of revisions should be entered. </a:t>
            </a:r>
          </a:p>
        </p:txBody>
      </p:sp>
      <p:pic>
        <p:nvPicPr>
          <p:cNvPr id="3" name="Picture 2"/>
          <p:cNvPicPr>
            <a:picLocks noChangeAspect="1"/>
          </p:cNvPicPr>
          <p:nvPr/>
        </p:nvPicPr>
        <p:blipFill>
          <a:blip r:embed="rId2"/>
          <a:stretch>
            <a:fillRect/>
          </a:stretch>
        </p:blipFill>
        <p:spPr>
          <a:xfrm>
            <a:off x="302559" y="691304"/>
            <a:ext cx="5009795" cy="2126060"/>
          </a:xfrm>
          <a:prstGeom prst="rect">
            <a:avLst/>
          </a:prstGeom>
        </p:spPr>
      </p:pic>
      <p:sp>
        <p:nvSpPr>
          <p:cNvPr id="4" name="TextBox 3"/>
          <p:cNvSpPr txBox="1"/>
          <p:nvPr/>
        </p:nvSpPr>
        <p:spPr>
          <a:xfrm>
            <a:off x="228600" y="3052189"/>
            <a:ext cx="887506" cy="507831"/>
          </a:xfrm>
          <a:prstGeom prst="rect">
            <a:avLst/>
          </a:prstGeom>
          <a:noFill/>
        </p:spPr>
        <p:txBody>
          <a:bodyPr wrap="square" rtlCol="0">
            <a:spAutoFit/>
          </a:bodyPr>
          <a:lstStyle/>
          <a:p>
            <a:r>
              <a:rPr lang="en-US" sz="1350" dirty="0">
                <a:solidFill>
                  <a:srgbClr val="7030A0"/>
                </a:solidFill>
                <a:latin typeface="Imprint MT Shadow" panose="04020605060303030202" pitchFamily="82" charset="0"/>
              </a:rPr>
              <a:t>Select</a:t>
            </a:r>
          </a:p>
          <a:p>
            <a:endParaRPr lang="en-US" sz="1350" dirty="0"/>
          </a:p>
        </p:txBody>
      </p:sp>
      <p:pic>
        <p:nvPicPr>
          <p:cNvPr id="5" name="Picture 4"/>
          <p:cNvPicPr>
            <a:picLocks noChangeAspect="1"/>
          </p:cNvPicPr>
          <p:nvPr/>
        </p:nvPicPr>
        <p:blipFill>
          <a:blip r:embed="rId3"/>
          <a:stretch>
            <a:fillRect/>
          </a:stretch>
        </p:blipFill>
        <p:spPr>
          <a:xfrm>
            <a:off x="914400" y="3127904"/>
            <a:ext cx="1067175" cy="178200"/>
          </a:xfrm>
          <a:prstGeom prst="rect">
            <a:avLst/>
          </a:prstGeom>
        </p:spPr>
      </p:pic>
      <p:sp>
        <p:nvSpPr>
          <p:cNvPr id="6" name="TextBox 5"/>
          <p:cNvSpPr txBox="1"/>
          <p:nvPr/>
        </p:nvSpPr>
        <p:spPr>
          <a:xfrm>
            <a:off x="252761" y="3588500"/>
            <a:ext cx="8451476" cy="830997"/>
          </a:xfrm>
          <a:prstGeom prst="rect">
            <a:avLst/>
          </a:prstGeom>
          <a:noFill/>
        </p:spPr>
        <p:txBody>
          <a:bodyPr wrap="square" rtlCol="0">
            <a:spAutoFit/>
          </a:bodyPr>
          <a:lstStyle/>
          <a:p>
            <a:r>
              <a:rPr lang="en-US" sz="1600" dirty="0">
                <a:solidFill>
                  <a:srgbClr val="7030A0"/>
                </a:solidFill>
                <a:latin typeface="Imprint MT Shadow" panose="04020605060303030202" pitchFamily="82" charset="0"/>
              </a:rPr>
              <a:t>In a few moments the originator is returned to the Omega Home screen. That indicates the revised application is successfully submitted and has simultaneously moved off of the originator’s To-Do </a:t>
            </a:r>
            <a:r>
              <a:rPr lang="en-US" sz="1600" dirty="0">
                <a:solidFill>
                  <a:srgbClr val="7030A0"/>
                </a:solidFill>
                <a:latin typeface="Imprint MT Shadow" panose="04020605060303030202" pitchFamily="82" charset="0"/>
              </a:rPr>
              <a:t>list and </a:t>
            </a:r>
            <a:r>
              <a:rPr lang="en-US" sz="1600" dirty="0">
                <a:solidFill>
                  <a:srgbClr val="7030A0"/>
                </a:solidFill>
                <a:latin typeface="Imprint MT Shadow" panose="04020605060303030202" pitchFamily="82" charset="0"/>
              </a:rPr>
              <a:t>onto the To-Do list of the first reviewer in the queue. </a:t>
            </a:r>
          </a:p>
        </p:txBody>
      </p:sp>
    </p:spTree>
    <p:extLst>
      <p:ext uri="{BB962C8B-B14F-4D97-AF65-F5344CB8AC3E}">
        <p14:creationId xmlns:p14="http://schemas.microsoft.com/office/powerpoint/2010/main" val="87951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621506"/>
          </a:xfrm>
        </p:spPr>
        <p:txBody>
          <a:bodyPr/>
          <a:lstStyle/>
          <a:p>
            <a:r>
              <a:rPr lang="en-US" sz="3600" dirty="0" smtClean="0">
                <a:solidFill>
                  <a:srgbClr val="00B050"/>
                </a:solidFill>
                <a:latin typeface="Imprint MT Shadow" panose="04020605060303030202" pitchFamily="82" charset="0"/>
              </a:rPr>
              <a:t>Submitting an Amended Application</a:t>
            </a:r>
            <a:endParaRPr lang="en-US" sz="3600" dirty="0">
              <a:solidFill>
                <a:srgbClr val="00B050"/>
              </a:solidFill>
              <a:latin typeface="Imprint MT Shadow" panose="04020605060303030202" pitchFamily="82" charset="0"/>
            </a:endParaRPr>
          </a:p>
        </p:txBody>
      </p:sp>
      <p:sp>
        <p:nvSpPr>
          <p:cNvPr id="3" name="Content Placeholder 2"/>
          <p:cNvSpPr>
            <a:spLocks noGrp="1"/>
          </p:cNvSpPr>
          <p:nvPr>
            <p:ph idx="1"/>
          </p:nvPr>
        </p:nvSpPr>
        <p:spPr>
          <a:xfrm>
            <a:off x="457200" y="971551"/>
            <a:ext cx="8229600" cy="3352800"/>
          </a:xfrm>
        </p:spPr>
        <p:txBody>
          <a:bodyPr>
            <a:noAutofit/>
          </a:bodyPr>
          <a:lstStyle/>
          <a:p>
            <a:pPr marL="0" indent="0">
              <a:buNone/>
            </a:pPr>
            <a:r>
              <a:rPr lang="en-US" sz="2000" dirty="0" smtClean="0">
                <a:solidFill>
                  <a:srgbClr val="7030A0"/>
                </a:solidFill>
                <a:latin typeface="Imprint MT Shadow" panose="04020605060303030202" pitchFamily="82" charset="0"/>
              </a:rPr>
              <a:t>The steps for processing an Amended Application is just the same as processing a Revised Application above: </a:t>
            </a:r>
            <a:r>
              <a:rPr lang="en-US" sz="2000" dirty="0" smtClean="0">
                <a:solidFill>
                  <a:srgbClr val="FF0000"/>
                </a:solidFill>
                <a:latin typeface="Imprint MT Shadow" panose="04020605060303030202" pitchFamily="82" charset="0"/>
              </a:rPr>
              <a:t>(From the Dropdown – Select “Submit an Application Amendment”)</a:t>
            </a:r>
            <a:endParaRPr lang="en-US" sz="2000" dirty="0">
              <a:solidFill>
                <a:srgbClr val="FF0000"/>
              </a:solidFill>
              <a:latin typeface="Imprint MT Shadow" panose="04020605060303030202" pitchFamily="82" charset="0"/>
            </a:endParaRPr>
          </a:p>
          <a:p>
            <a:pPr marL="0" indent="0">
              <a:buNone/>
            </a:pPr>
            <a:r>
              <a:rPr lang="en-US" sz="2000" dirty="0" smtClean="0">
                <a:solidFill>
                  <a:srgbClr val="7030A0"/>
                </a:solidFill>
                <a:latin typeface="Imprint MT Shadow" panose="04020605060303030202" pitchFamily="82" charset="0"/>
              </a:rPr>
              <a:t>However….</a:t>
            </a:r>
          </a:p>
          <a:p>
            <a:pPr marL="0" indent="0">
              <a:buNone/>
            </a:pPr>
            <a:r>
              <a:rPr lang="en-US" sz="2000" b="1" dirty="0">
                <a:solidFill>
                  <a:srgbClr val="7030A0"/>
                </a:solidFill>
                <a:latin typeface="Imprint MT Shadow" panose="04020605060303030202" pitchFamily="82" charset="0"/>
              </a:rPr>
              <a:t>An application amendment </a:t>
            </a:r>
            <a:r>
              <a:rPr lang="en-US" sz="2000" b="1" dirty="0" smtClean="0">
                <a:solidFill>
                  <a:srgbClr val="7030A0"/>
                </a:solidFill>
                <a:latin typeface="Imprint MT Shadow" panose="04020605060303030202" pitchFamily="82" charset="0"/>
              </a:rPr>
              <a:t>may only </a:t>
            </a:r>
            <a:r>
              <a:rPr lang="en-US" sz="2000" b="1" dirty="0">
                <a:solidFill>
                  <a:srgbClr val="7030A0"/>
                </a:solidFill>
                <a:latin typeface="Imprint MT Shadow" panose="04020605060303030202" pitchFamily="82" charset="0"/>
              </a:rPr>
              <a:t>be processed after an Application Request has the status of Approval </a:t>
            </a:r>
            <a:r>
              <a:rPr lang="en-US" sz="2000" b="1" dirty="0" smtClean="0">
                <a:solidFill>
                  <a:srgbClr val="7030A0"/>
                </a:solidFill>
                <a:latin typeface="Imprint MT Shadow" panose="04020605060303030202" pitchFamily="82" charset="0"/>
              </a:rPr>
              <a:t>Completed  (Through level 6). </a:t>
            </a:r>
          </a:p>
          <a:p>
            <a:r>
              <a:rPr lang="en-US" sz="2000" dirty="0" smtClean="0">
                <a:solidFill>
                  <a:srgbClr val="7030A0"/>
                </a:solidFill>
                <a:latin typeface="Imprint MT Shadow" panose="04020605060303030202" pitchFamily="82" charset="0"/>
              </a:rPr>
              <a:t>In </a:t>
            </a:r>
            <a:r>
              <a:rPr lang="en-US" sz="2000" dirty="0">
                <a:solidFill>
                  <a:srgbClr val="7030A0"/>
                </a:solidFill>
                <a:latin typeface="Imprint MT Shadow" panose="04020605060303030202" pitchFamily="82" charset="0"/>
              </a:rPr>
              <a:t>a consolidated (multiple awards) application, all individual awards must have the status of Approval Completed. </a:t>
            </a:r>
            <a:endParaRPr lang="en-US" sz="2000" dirty="0" smtClean="0">
              <a:solidFill>
                <a:srgbClr val="7030A0"/>
              </a:solidFill>
              <a:latin typeface="Imprint MT Shadow" panose="04020605060303030202" pitchFamily="82" charset="0"/>
            </a:endParaRPr>
          </a:p>
          <a:p>
            <a:r>
              <a:rPr lang="en-US" sz="2000" dirty="0" smtClean="0">
                <a:solidFill>
                  <a:srgbClr val="7030A0"/>
                </a:solidFill>
                <a:latin typeface="Imprint MT Shadow" panose="04020605060303030202" pitchFamily="82" charset="0"/>
              </a:rPr>
              <a:t>In </a:t>
            </a:r>
            <a:r>
              <a:rPr lang="en-US" sz="2000" dirty="0">
                <a:solidFill>
                  <a:srgbClr val="7030A0"/>
                </a:solidFill>
                <a:latin typeface="Imprint MT Shadow" panose="04020605060303030202" pitchFamily="82" charset="0"/>
              </a:rPr>
              <a:t>a non-consolidated application (one award) the one award must have the status of Approval Completed. </a:t>
            </a:r>
          </a:p>
        </p:txBody>
      </p:sp>
    </p:spTree>
    <p:extLst>
      <p:ext uri="{BB962C8B-B14F-4D97-AF65-F5344CB8AC3E}">
        <p14:creationId xmlns:p14="http://schemas.microsoft.com/office/powerpoint/2010/main" val="408694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Imprint MT Shadow" panose="04020605060303030202" pitchFamily="82" charset="0"/>
              </a:rPr>
              <a:t>Budget (Object Code) Transfers</a:t>
            </a:r>
            <a:endParaRPr lang="en-US" dirty="0">
              <a:solidFill>
                <a:srgbClr val="0070C0"/>
              </a:solidFill>
              <a:latin typeface="Imprint MT Shadow" panose="04020605060303030202" pitchFamily="82" charset="0"/>
            </a:endParaRPr>
          </a:p>
        </p:txBody>
      </p:sp>
      <p:sp>
        <p:nvSpPr>
          <p:cNvPr id="3" name="Content Placeholder 2"/>
          <p:cNvSpPr>
            <a:spLocks noGrp="1"/>
          </p:cNvSpPr>
          <p:nvPr>
            <p:ph idx="1"/>
          </p:nvPr>
        </p:nvSpPr>
        <p:spPr>
          <a:xfrm>
            <a:off x="457200" y="895351"/>
            <a:ext cx="8229600" cy="2514599"/>
          </a:xfrm>
        </p:spPr>
        <p:txBody>
          <a:bodyPr>
            <a:normAutofit/>
          </a:bodyPr>
          <a:lstStyle/>
          <a:p>
            <a:pPr marL="0" indent="0">
              <a:buNone/>
            </a:pPr>
            <a:r>
              <a:rPr lang="en-US" sz="2000" b="1" dirty="0">
                <a:solidFill>
                  <a:srgbClr val="7030A0"/>
                </a:solidFill>
                <a:latin typeface="Imprint MT Shadow" panose="04020605060303030202" pitchFamily="82" charset="0"/>
              </a:rPr>
              <a:t>Change My Object Code Budget </a:t>
            </a:r>
            <a:endParaRPr lang="en-US" sz="2000" dirty="0">
              <a:solidFill>
                <a:srgbClr val="7030A0"/>
              </a:solidFill>
              <a:latin typeface="Imprint MT Shadow" panose="04020605060303030202" pitchFamily="82" charset="0"/>
            </a:endParaRPr>
          </a:p>
          <a:p>
            <a:r>
              <a:rPr lang="en-US" sz="2000" dirty="0">
                <a:solidFill>
                  <a:srgbClr val="7030A0"/>
                </a:solidFill>
                <a:latin typeface="Imprint MT Shadow" panose="04020605060303030202" pitchFamily="82" charset="0"/>
              </a:rPr>
              <a:t>Also known as “Budget Transfer” Change My Object Code Budget is the mechanism used to move funds within an award from object line to object line. Transfers do not increase nor decrease the funds available or affect the award’s remaining balance. </a:t>
            </a:r>
            <a:endParaRPr lang="en-US" sz="2000" dirty="0" smtClean="0">
              <a:solidFill>
                <a:srgbClr val="7030A0"/>
              </a:solidFill>
              <a:latin typeface="Imprint MT Shadow" panose="04020605060303030202" pitchFamily="82" charset="0"/>
            </a:endParaRPr>
          </a:p>
          <a:p>
            <a:pPr marL="0" indent="0">
              <a:buNone/>
            </a:pPr>
            <a:endParaRPr lang="en-US" sz="2000" dirty="0">
              <a:solidFill>
                <a:srgbClr val="7030A0"/>
              </a:solidFill>
              <a:latin typeface="Imprint MT Shadow" panose="04020605060303030202" pitchFamily="82" charset="0"/>
            </a:endParaRPr>
          </a:p>
          <a:p>
            <a:r>
              <a:rPr lang="en-US" sz="2000" dirty="0" smtClean="0">
                <a:solidFill>
                  <a:srgbClr val="7030A0"/>
                </a:solidFill>
                <a:latin typeface="Imprint MT Shadow" panose="04020605060303030202" pitchFamily="82" charset="0"/>
              </a:rPr>
              <a:t>From </a:t>
            </a:r>
            <a:r>
              <a:rPr lang="en-US" sz="2000" dirty="0">
                <a:solidFill>
                  <a:srgbClr val="7030A0"/>
                </a:solidFill>
                <a:latin typeface="Imprint MT Shadow" panose="04020605060303030202" pitchFamily="82" charset="0"/>
              </a:rPr>
              <a:t>the OMEGA home page select </a:t>
            </a:r>
            <a:r>
              <a:rPr lang="en-US" sz="2000" b="1" dirty="0">
                <a:solidFill>
                  <a:srgbClr val="7030A0"/>
                </a:solidFill>
                <a:latin typeface="Imprint MT Shadow" panose="04020605060303030202" pitchFamily="82" charset="0"/>
              </a:rPr>
              <a:t>Change my object code budget</a:t>
            </a:r>
            <a:r>
              <a:rPr lang="en-US" sz="2000" dirty="0">
                <a:solidFill>
                  <a:srgbClr val="7030A0"/>
                </a:solidFill>
                <a:latin typeface="Imprint MT Shadow" panose="04020605060303030202" pitchFamily="82" charset="0"/>
              </a:rPr>
              <a:t>. </a:t>
            </a:r>
          </a:p>
        </p:txBody>
      </p:sp>
      <p:pic>
        <p:nvPicPr>
          <p:cNvPr id="4" name="Picture 3"/>
          <p:cNvPicPr>
            <a:picLocks noChangeAspect="1"/>
          </p:cNvPicPr>
          <p:nvPr/>
        </p:nvPicPr>
        <p:blipFill>
          <a:blip r:embed="rId2"/>
          <a:stretch>
            <a:fillRect/>
          </a:stretch>
        </p:blipFill>
        <p:spPr>
          <a:xfrm>
            <a:off x="833719" y="3446930"/>
            <a:ext cx="6931958" cy="953621"/>
          </a:xfrm>
          <a:prstGeom prst="rect">
            <a:avLst/>
          </a:prstGeom>
        </p:spPr>
      </p:pic>
    </p:spTree>
    <p:extLst>
      <p:ext uri="{BB962C8B-B14F-4D97-AF65-F5344CB8AC3E}">
        <p14:creationId xmlns:p14="http://schemas.microsoft.com/office/powerpoint/2010/main" val="3879695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Imprint MT Shadow" panose="04020605060303030202" pitchFamily="82" charset="0"/>
              </a:rPr>
              <a:t>Budget (Object Code) Transfers</a:t>
            </a:r>
            <a:endParaRPr lang="en-US" dirty="0">
              <a:solidFill>
                <a:srgbClr val="7030A0"/>
              </a:solidFill>
              <a:latin typeface="Imprint MT Shadow" panose="04020605060303030202" pitchFamily="82" charset="0"/>
            </a:endParaRPr>
          </a:p>
        </p:txBody>
      </p:sp>
      <p:sp>
        <p:nvSpPr>
          <p:cNvPr id="3" name="Content Placeholder 2"/>
          <p:cNvSpPr>
            <a:spLocks noGrp="1"/>
          </p:cNvSpPr>
          <p:nvPr>
            <p:ph idx="1"/>
          </p:nvPr>
        </p:nvSpPr>
        <p:spPr>
          <a:xfrm>
            <a:off x="628650" y="1417067"/>
            <a:ext cx="7886700" cy="1339580"/>
          </a:xfrm>
        </p:spPr>
        <p:txBody>
          <a:bodyPr/>
          <a:lstStyle/>
          <a:p>
            <a:r>
              <a:rPr lang="en-US" dirty="0" smtClean="0">
                <a:solidFill>
                  <a:srgbClr val="7030A0"/>
                </a:solidFill>
                <a:latin typeface="Imprint MT Shadow" panose="04020605060303030202" pitchFamily="82" charset="0"/>
              </a:rPr>
              <a:t>Select</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828800" y="2218889"/>
            <a:ext cx="2485690" cy="338017"/>
          </a:xfrm>
          <a:prstGeom prst="rect">
            <a:avLst/>
          </a:prstGeom>
        </p:spPr>
      </p:pic>
      <p:pic>
        <p:nvPicPr>
          <p:cNvPr id="5" name="Picture 4"/>
          <p:cNvPicPr>
            <a:picLocks noChangeAspect="1"/>
          </p:cNvPicPr>
          <p:nvPr/>
        </p:nvPicPr>
        <p:blipFill>
          <a:blip r:embed="rId3"/>
          <a:stretch>
            <a:fillRect/>
          </a:stretch>
        </p:blipFill>
        <p:spPr>
          <a:xfrm>
            <a:off x="2362200" y="1622397"/>
            <a:ext cx="206414" cy="206805"/>
          </a:xfrm>
          <a:prstGeom prst="rect">
            <a:avLst/>
          </a:prstGeom>
        </p:spPr>
      </p:pic>
    </p:spTree>
    <p:extLst>
      <p:ext uri="{BB962C8B-B14F-4D97-AF65-F5344CB8AC3E}">
        <p14:creationId xmlns:p14="http://schemas.microsoft.com/office/powerpoint/2010/main" val="2505779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33350"/>
            <a:ext cx="7886700" cy="609600"/>
          </a:xfrm>
        </p:spPr>
        <p:txBody>
          <a:bodyPr>
            <a:noAutofit/>
          </a:bodyPr>
          <a:lstStyle/>
          <a:p>
            <a:r>
              <a:rPr lang="en-US" sz="3200" dirty="0">
                <a:solidFill>
                  <a:srgbClr val="7030A0"/>
                </a:solidFill>
                <a:latin typeface="Imprint MT Shadow" panose="04020605060303030202" pitchFamily="82" charset="0"/>
              </a:rPr>
              <a:t>Budget (Object Code) Transfers</a:t>
            </a:r>
            <a:endParaRPr lang="en-US" sz="3200" dirty="0"/>
          </a:p>
        </p:txBody>
      </p:sp>
      <p:pic>
        <p:nvPicPr>
          <p:cNvPr id="4" name="Content Placeholder 3"/>
          <p:cNvPicPr>
            <a:picLocks noGrp="1" noChangeAspect="1"/>
          </p:cNvPicPr>
          <p:nvPr>
            <p:ph idx="1"/>
          </p:nvPr>
        </p:nvPicPr>
        <p:blipFill>
          <a:blip r:embed="rId2"/>
          <a:stretch>
            <a:fillRect/>
          </a:stretch>
        </p:blipFill>
        <p:spPr>
          <a:xfrm>
            <a:off x="5029200" y="819150"/>
            <a:ext cx="3852582" cy="1364877"/>
          </a:xfrm>
          <a:prstGeom prst="rect">
            <a:avLst/>
          </a:prstGeom>
        </p:spPr>
      </p:pic>
      <p:pic>
        <p:nvPicPr>
          <p:cNvPr id="5" name="Picture 4"/>
          <p:cNvPicPr>
            <a:picLocks noChangeAspect="1"/>
          </p:cNvPicPr>
          <p:nvPr/>
        </p:nvPicPr>
        <p:blipFill>
          <a:blip r:embed="rId3"/>
          <a:stretch>
            <a:fillRect/>
          </a:stretch>
        </p:blipFill>
        <p:spPr>
          <a:xfrm>
            <a:off x="628651" y="742950"/>
            <a:ext cx="4232462" cy="3581400"/>
          </a:xfrm>
          <a:prstGeom prst="rect">
            <a:avLst/>
          </a:prstGeom>
        </p:spPr>
      </p:pic>
    </p:spTree>
    <p:extLst>
      <p:ext uri="{BB962C8B-B14F-4D97-AF65-F5344CB8AC3E}">
        <p14:creationId xmlns:p14="http://schemas.microsoft.com/office/powerpoint/2010/main" val="3824469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471"/>
            <a:ext cx="7886700" cy="632012"/>
          </a:xfrm>
        </p:spPr>
        <p:txBody>
          <a:bodyPr>
            <a:normAutofit fontScale="90000"/>
          </a:bodyPr>
          <a:lstStyle/>
          <a:p>
            <a:r>
              <a:rPr lang="en-US" dirty="0">
                <a:solidFill>
                  <a:srgbClr val="7030A0"/>
                </a:solidFill>
                <a:latin typeface="Imprint MT Shadow" panose="04020605060303030202" pitchFamily="82" charset="0"/>
              </a:rPr>
              <a:t>Budget (Object Code) Transfers</a:t>
            </a:r>
            <a:endParaRPr lang="en-US" dirty="0"/>
          </a:p>
        </p:txBody>
      </p:sp>
      <p:pic>
        <p:nvPicPr>
          <p:cNvPr id="4" name="Content Placeholder 3"/>
          <p:cNvPicPr>
            <a:picLocks noGrp="1" noChangeAspect="1"/>
          </p:cNvPicPr>
          <p:nvPr>
            <p:ph idx="1"/>
          </p:nvPr>
        </p:nvPicPr>
        <p:blipFill>
          <a:blip r:embed="rId3"/>
          <a:stretch>
            <a:fillRect/>
          </a:stretch>
        </p:blipFill>
        <p:spPr>
          <a:xfrm>
            <a:off x="628650" y="824613"/>
            <a:ext cx="3412191" cy="3575937"/>
          </a:xfrm>
          <a:prstGeom prst="rect">
            <a:avLst/>
          </a:prstGeom>
        </p:spPr>
      </p:pic>
      <p:sp>
        <p:nvSpPr>
          <p:cNvPr id="5" name="Rectangle 4"/>
          <p:cNvSpPr/>
          <p:nvPr/>
        </p:nvSpPr>
        <p:spPr>
          <a:xfrm>
            <a:off x="4040841" y="1187057"/>
            <a:ext cx="4474509" cy="1338828"/>
          </a:xfrm>
          <a:prstGeom prst="rect">
            <a:avLst/>
          </a:prstGeom>
        </p:spPr>
        <p:txBody>
          <a:bodyPr wrap="square">
            <a:spAutoFit/>
          </a:bodyPr>
          <a:lstStyle/>
          <a:p>
            <a:r>
              <a:rPr lang="en-US" sz="1350" dirty="0">
                <a:solidFill>
                  <a:srgbClr val="7030A0"/>
                </a:solidFill>
                <a:latin typeface="Imprint MT Shadow" panose="04020605060303030202" pitchFamily="82" charset="0"/>
              </a:rPr>
              <a:t>The next example is after changes were entered. </a:t>
            </a:r>
            <a:endParaRPr lang="en-US" sz="1350" dirty="0">
              <a:solidFill>
                <a:srgbClr val="7030A0"/>
              </a:solidFill>
              <a:latin typeface="Imprint MT Shadow" panose="04020605060303030202" pitchFamily="82" charset="0"/>
            </a:endParaRPr>
          </a:p>
          <a:p>
            <a:r>
              <a:rPr lang="en-US" sz="1350" dirty="0">
                <a:solidFill>
                  <a:srgbClr val="7030A0"/>
                </a:solidFill>
                <a:latin typeface="Imprint MT Shadow" panose="04020605060303030202" pitchFamily="82" charset="0"/>
              </a:rPr>
              <a:t>Note </a:t>
            </a:r>
            <a:r>
              <a:rPr lang="en-US" sz="1350" dirty="0">
                <a:solidFill>
                  <a:srgbClr val="7030A0"/>
                </a:solidFill>
                <a:latin typeface="Imprint MT Shadow" panose="04020605060303030202" pitchFamily="82" charset="0"/>
              </a:rPr>
              <a:t>that the “Amt of Change” column total is zero and the required justification has been entered. </a:t>
            </a:r>
            <a:endParaRPr lang="en-US" sz="1350" dirty="0">
              <a:solidFill>
                <a:srgbClr val="7030A0"/>
              </a:solidFill>
              <a:latin typeface="Imprint MT Shadow" panose="04020605060303030202" pitchFamily="82" charset="0"/>
            </a:endParaRPr>
          </a:p>
          <a:p>
            <a:endParaRPr lang="en-US" sz="1350" dirty="0">
              <a:solidFill>
                <a:srgbClr val="7030A0"/>
              </a:solidFill>
              <a:latin typeface="Imprint MT Shadow" panose="04020605060303030202" pitchFamily="82" charset="0"/>
            </a:endParaRPr>
          </a:p>
          <a:p>
            <a:r>
              <a:rPr lang="en-US" sz="1350" dirty="0">
                <a:solidFill>
                  <a:srgbClr val="7030A0"/>
                </a:solidFill>
                <a:latin typeface="Imprint MT Shadow" panose="04020605060303030202" pitchFamily="82" charset="0"/>
              </a:rPr>
              <a:t>Other </a:t>
            </a:r>
            <a:r>
              <a:rPr lang="en-US" sz="1350" dirty="0">
                <a:solidFill>
                  <a:srgbClr val="7030A0"/>
                </a:solidFill>
                <a:latin typeface="Imprint MT Shadow" panose="04020605060303030202" pitchFamily="82" charset="0"/>
              </a:rPr>
              <a:t>than the decimal point and minus sign, no special characters are entered i.e., ($ + ,). </a:t>
            </a:r>
          </a:p>
        </p:txBody>
      </p:sp>
      <p:sp>
        <p:nvSpPr>
          <p:cNvPr id="6" name="Rectangle 5"/>
          <p:cNvSpPr/>
          <p:nvPr/>
        </p:nvSpPr>
        <p:spPr>
          <a:xfrm>
            <a:off x="4006964" y="2892338"/>
            <a:ext cx="4572000" cy="1546577"/>
          </a:xfrm>
          <a:prstGeom prst="rect">
            <a:avLst/>
          </a:prstGeom>
        </p:spPr>
        <p:txBody>
          <a:bodyPr>
            <a:spAutoFit/>
          </a:bodyPr>
          <a:lstStyle/>
          <a:p>
            <a:r>
              <a:rPr lang="en-US" sz="1350" dirty="0">
                <a:solidFill>
                  <a:srgbClr val="7030A0"/>
                </a:solidFill>
                <a:latin typeface="Imprint MT Shadow" panose="04020605060303030202" pitchFamily="82" charset="0"/>
              </a:rPr>
              <a:t>There are three options: </a:t>
            </a: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The </a:t>
            </a:r>
            <a:r>
              <a:rPr lang="en-US" sz="1350" dirty="0">
                <a:solidFill>
                  <a:srgbClr val="7030A0"/>
                </a:solidFill>
                <a:latin typeface="Imprint MT Shadow" panose="04020605060303030202" pitchFamily="82" charset="0"/>
              </a:rPr>
              <a:t>Back button returns the user to the home screen without saving the request. </a:t>
            </a:r>
            <a:endParaRPr lang="en-US" sz="1350" dirty="0">
              <a:solidFill>
                <a:srgbClr val="7030A0"/>
              </a:solidFill>
              <a:latin typeface="Imprint MT Shadow" panose="04020605060303030202" pitchFamily="82" charset="0"/>
            </a:endParaRP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Save </a:t>
            </a:r>
            <a:r>
              <a:rPr lang="en-US" sz="1350" dirty="0">
                <a:solidFill>
                  <a:srgbClr val="7030A0"/>
                </a:solidFill>
                <a:latin typeface="Imprint MT Shadow" panose="04020605060303030202" pitchFamily="82" charset="0"/>
              </a:rPr>
              <a:t>saves the request, adds it to the user’s To-Do list </a:t>
            </a:r>
            <a:r>
              <a:rPr lang="en-US" sz="1350" dirty="0">
                <a:solidFill>
                  <a:srgbClr val="7030A0"/>
                </a:solidFill>
                <a:latin typeface="Imprint MT Shadow" panose="04020605060303030202" pitchFamily="82" charset="0"/>
              </a:rPr>
              <a:t>and Omega </a:t>
            </a:r>
            <a:r>
              <a:rPr lang="en-US" sz="1350" dirty="0">
                <a:solidFill>
                  <a:srgbClr val="7030A0"/>
                </a:solidFill>
                <a:latin typeface="Imprint MT Shadow" panose="04020605060303030202" pitchFamily="82" charset="0"/>
              </a:rPr>
              <a:t>assigns a unique request ID number. </a:t>
            </a:r>
            <a:endParaRPr lang="en-US" sz="1350" dirty="0">
              <a:solidFill>
                <a:srgbClr val="7030A0"/>
              </a:solidFill>
              <a:latin typeface="Imprint MT Shadow" panose="04020605060303030202" pitchFamily="82" charset="0"/>
            </a:endParaRPr>
          </a:p>
          <a:p>
            <a:pPr marL="214313" indent="-214313">
              <a:buFont typeface="Arial" panose="020B0604020202020204" pitchFamily="34" charset="0"/>
              <a:buChar char="•"/>
            </a:pPr>
            <a:r>
              <a:rPr lang="en-US" sz="1350" dirty="0">
                <a:solidFill>
                  <a:srgbClr val="7030A0"/>
                </a:solidFill>
                <a:latin typeface="Imprint MT Shadow" panose="04020605060303030202" pitchFamily="82" charset="0"/>
              </a:rPr>
              <a:t>Reset </a:t>
            </a:r>
            <a:r>
              <a:rPr lang="en-US" sz="1350" dirty="0">
                <a:solidFill>
                  <a:srgbClr val="7030A0"/>
                </a:solidFill>
                <a:latin typeface="Imprint MT Shadow" panose="04020605060303030202" pitchFamily="82" charset="0"/>
              </a:rPr>
              <a:t>changes all amounts entered into the Amt of Change column back to zero. </a:t>
            </a:r>
          </a:p>
        </p:txBody>
      </p:sp>
    </p:spTree>
    <p:extLst>
      <p:ext uri="{BB962C8B-B14F-4D97-AF65-F5344CB8AC3E}">
        <p14:creationId xmlns:p14="http://schemas.microsoft.com/office/powerpoint/2010/main" val="4185151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621506"/>
          </a:xfrm>
        </p:spPr>
        <p:txBody>
          <a:bodyPr/>
          <a:lstStyle/>
          <a:p>
            <a:r>
              <a:rPr lang="en-US" sz="4000" dirty="0">
                <a:solidFill>
                  <a:srgbClr val="7030A0"/>
                </a:solidFill>
                <a:latin typeface="Imprint MT Shadow" panose="04020605060303030202" pitchFamily="82" charset="0"/>
              </a:rPr>
              <a:t>Budget (Object Code) Transfers</a:t>
            </a:r>
            <a:endParaRPr lang="en-US" sz="4000" dirty="0"/>
          </a:p>
        </p:txBody>
      </p:sp>
      <p:sp>
        <p:nvSpPr>
          <p:cNvPr id="3" name="Content Placeholder 2"/>
          <p:cNvSpPr>
            <a:spLocks noGrp="1"/>
          </p:cNvSpPr>
          <p:nvPr>
            <p:ph idx="1"/>
          </p:nvPr>
        </p:nvSpPr>
        <p:spPr>
          <a:xfrm>
            <a:off x="628650" y="1001806"/>
            <a:ext cx="7886700" cy="3630917"/>
          </a:xfrm>
        </p:spPr>
        <p:txBody>
          <a:bodyPr>
            <a:normAutofit/>
          </a:bodyPr>
          <a:lstStyle/>
          <a:p>
            <a:pPr marL="0" indent="0">
              <a:buNone/>
            </a:pPr>
            <a:r>
              <a:rPr lang="en-US" sz="1350" dirty="0">
                <a:solidFill>
                  <a:srgbClr val="7030A0"/>
                </a:solidFill>
                <a:latin typeface="Imprint MT Shadow" panose="04020605060303030202" pitchFamily="82" charset="0"/>
              </a:rPr>
              <a:t>After saving the data, confirmation appears at the top of the page and a request ID is assigned</a:t>
            </a:r>
            <a:r>
              <a:rPr lang="en-US" sz="1350" dirty="0">
                <a:solidFill>
                  <a:srgbClr val="7030A0"/>
                </a:solidFill>
                <a:latin typeface="Imprint MT Shadow" panose="04020605060303030202" pitchFamily="82" charset="0"/>
              </a:rPr>
              <a:t>.</a:t>
            </a: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smtClean="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a:p>
            <a:pPr marL="0" indent="0">
              <a:buNone/>
            </a:pPr>
            <a:endParaRPr lang="en-US" dirty="0">
              <a:solidFill>
                <a:srgbClr val="000000"/>
              </a:solidFill>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28650" y="1324536"/>
            <a:ext cx="5133415" cy="1385047"/>
          </a:xfrm>
          <a:prstGeom prst="rect">
            <a:avLst/>
          </a:prstGeom>
        </p:spPr>
      </p:pic>
      <p:pic>
        <p:nvPicPr>
          <p:cNvPr id="5" name="Picture 4"/>
          <p:cNvPicPr>
            <a:picLocks noChangeAspect="1"/>
          </p:cNvPicPr>
          <p:nvPr/>
        </p:nvPicPr>
        <p:blipFill>
          <a:blip r:embed="rId3"/>
          <a:stretch>
            <a:fillRect/>
          </a:stretch>
        </p:blipFill>
        <p:spPr>
          <a:xfrm>
            <a:off x="628650" y="2709582"/>
            <a:ext cx="5133415" cy="1262250"/>
          </a:xfrm>
          <a:prstGeom prst="rect">
            <a:avLst/>
          </a:prstGeom>
        </p:spPr>
      </p:pic>
    </p:spTree>
    <p:extLst>
      <p:ext uri="{BB962C8B-B14F-4D97-AF65-F5344CB8AC3E}">
        <p14:creationId xmlns:p14="http://schemas.microsoft.com/office/powerpoint/2010/main" val="688279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latin typeface="Imprint MT Shadow" panose="04020605060303030202" pitchFamily="82" charset="0"/>
              </a:rPr>
              <a:t>What is OMEGA?</a:t>
            </a:r>
            <a:br>
              <a:rPr lang="en-US" b="1" u="sng" dirty="0">
                <a:solidFill>
                  <a:srgbClr val="7030A0"/>
                </a:solidFill>
                <a:latin typeface="Imprint MT Shadow" panose="04020605060303030202" pitchFamily="82" charset="0"/>
              </a:rPr>
            </a:br>
            <a:endParaRPr lang="en-US" dirty="0"/>
          </a:p>
        </p:txBody>
      </p:sp>
      <p:sp>
        <p:nvSpPr>
          <p:cNvPr id="3" name="Content Placeholder 2"/>
          <p:cNvSpPr>
            <a:spLocks noGrp="1"/>
          </p:cNvSpPr>
          <p:nvPr>
            <p:ph idx="1"/>
          </p:nvPr>
        </p:nvSpPr>
        <p:spPr/>
        <p:txBody>
          <a:bodyPr>
            <a:normAutofit/>
          </a:bodyPr>
          <a:lstStyle/>
          <a:p>
            <a:pPr lvl="0" algn="ctr">
              <a:lnSpc>
                <a:spcPct val="90000"/>
              </a:lnSpc>
              <a:spcBef>
                <a:spcPts val="1000"/>
              </a:spcBef>
            </a:pPr>
            <a:r>
              <a:rPr lang="en-US" sz="2000" dirty="0">
                <a:solidFill>
                  <a:srgbClr val="7030A0"/>
                </a:solidFill>
                <a:latin typeface="Imprint MT Shadow" panose="04020605060303030202" pitchFamily="82" charset="0"/>
              </a:rPr>
              <a:t>Online Management of Education Grant Awards (OMEGA)</a:t>
            </a:r>
          </a:p>
          <a:p>
            <a:pPr lvl="0" algn="ctr">
              <a:lnSpc>
                <a:spcPct val="90000"/>
              </a:lnSpc>
              <a:spcBef>
                <a:spcPts val="1000"/>
              </a:spcBef>
            </a:pPr>
            <a:endParaRPr lang="en-US" sz="2000" dirty="0">
              <a:solidFill>
                <a:srgbClr val="7030A0"/>
              </a:solidFill>
              <a:latin typeface="Imprint MT Shadow" panose="04020605060303030202" pitchFamily="82" charset="0"/>
            </a:endParaRPr>
          </a:p>
          <a:p>
            <a:pPr lvl="0" algn="ctr">
              <a:lnSpc>
                <a:spcPct val="90000"/>
              </a:lnSpc>
              <a:spcBef>
                <a:spcPts val="1000"/>
              </a:spcBef>
            </a:pPr>
            <a:r>
              <a:rPr lang="en-US" sz="2000" dirty="0">
                <a:solidFill>
                  <a:srgbClr val="7030A0"/>
                </a:solidFill>
                <a:latin typeface="Imprint MT Shadow" panose="04020605060303030202" pitchFamily="82" charset="0"/>
              </a:rPr>
              <a:t>The Online Management of Education Grant Awards (OMEGA) is an automated grant reimbursement and application system designed and administered by the Virginia Department of Education. It is used to process grant </a:t>
            </a:r>
            <a:r>
              <a:rPr lang="en-US" sz="2000" b="1" i="1" dirty="0">
                <a:solidFill>
                  <a:srgbClr val="7030A0"/>
                </a:solidFill>
                <a:latin typeface="Imprint MT Shadow" panose="04020605060303030202" pitchFamily="82" charset="0"/>
              </a:rPr>
              <a:t>expenditure reimbursements</a:t>
            </a:r>
            <a:r>
              <a:rPr lang="en-US" sz="2000" dirty="0">
                <a:solidFill>
                  <a:srgbClr val="7030A0"/>
                </a:solidFill>
                <a:latin typeface="Imprint MT Shadow" panose="04020605060303030202" pitchFamily="82" charset="0"/>
              </a:rPr>
              <a:t>, </a:t>
            </a:r>
            <a:r>
              <a:rPr lang="en-US" sz="2000" b="1" i="1" dirty="0">
                <a:solidFill>
                  <a:srgbClr val="7030A0"/>
                </a:solidFill>
                <a:latin typeface="Imprint MT Shadow" panose="04020605060303030202" pitchFamily="82" charset="0"/>
              </a:rPr>
              <a:t>budget transfers</a:t>
            </a:r>
            <a:r>
              <a:rPr lang="en-US" sz="2000" dirty="0">
                <a:solidFill>
                  <a:srgbClr val="7030A0"/>
                </a:solidFill>
                <a:latin typeface="Imprint MT Shadow" panose="04020605060303030202" pitchFamily="82" charset="0"/>
              </a:rPr>
              <a:t> and </a:t>
            </a:r>
            <a:r>
              <a:rPr lang="en-US" sz="2000" b="1" i="1" dirty="0">
                <a:solidFill>
                  <a:srgbClr val="7030A0"/>
                </a:solidFill>
                <a:latin typeface="Imprint MT Shadow" panose="04020605060303030202" pitchFamily="82" charset="0"/>
              </a:rPr>
              <a:t>application requests</a:t>
            </a:r>
            <a:r>
              <a:rPr lang="en-US" sz="2000" dirty="0">
                <a:solidFill>
                  <a:srgbClr val="7030A0"/>
                </a:solidFill>
                <a:latin typeface="Imprint MT Shadow" panose="04020605060303030202" pitchFamily="82" charset="0"/>
              </a:rPr>
              <a:t>. OMEGA is accessed via the Department’s secure internet portal, the Single Sign-on for Web Systems (SSWS). </a:t>
            </a:r>
            <a:r>
              <a:rPr lang="en-US" sz="2000" u="sng" dirty="0">
                <a:solidFill>
                  <a:srgbClr val="7030A0"/>
                </a:solidFill>
                <a:latin typeface="Imprint MT Shadow" panose="04020605060303030202" pitchFamily="82" charset="0"/>
              </a:rPr>
              <a:t>[https://p1pe.doe.virginia.gov/ssws/login.page.do]</a:t>
            </a:r>
          </a:p>
        </p:txBody>
      </p:sp>
    </p:spTree>
    <p:extLst>
      <p:ext uri="{BB962C8B-B14F-4D97-AF65-F5344CB8AC3E}">
        <p14:creationId xmlns:p14="http://schemas.microsoft.com/office/powerpoint/2010/main" val="27263352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Imprint MT Shadow" panose="04020605060303030202" pitchFamily="82" charset="0"/>
              </a:rPr>
              <a:t>Budget (Object Code) Transfers</a:t>
            </a:r>
            <a:endParaRPr lang="en-US" dirty="0"/>
          </a:p>
        </p:txBody>
      </p:sp>
      <p:sp>
        <p:nvSpPr>
          <p:cNvPr id="3" name="Content Placeholder 2"/>
          <p:cNvSpPr>
            <a:spLocks noGrp="1"/>
          </p:cNvSpPr>
          <p:nvPr>
            <p:ph idx="1"/>
          </p:nvPr>
        </p:nvSpPr>
        <p:spPr>
          <a:xfrm>
            <a:off x="457200" y="895351"/>
            <a:ext cx="8229600" cy="762000"/>
          </a:xfrm>
        </p:spPr>
        <p:txBody>
          <a:bodyPr>
            <a:normAutofit fontScale="92500" lnSpcReduction="20000"/>
          </a:bodyPr>
          <a:lstStyle/>
          <a:p>
            <a:r>
              <a:rPr lang="en-US" sz="2800" dirty="0"/>
              <a:t>Clicking </a:t>
            </a:r>
            <a:r>
              <a:rPr lang="en-US" sz="2800" dirty="0" smtClean="0"/>
              <a:t>on                   </a:t>
            </a:r>
            <a:r>
              <a:rPr lang="en-US" sz="2800" dirty="0"/>
              <a:t>allows another review of the data and another chance to edit. </a:t>
            </a:r>
            <a:endParaRPr lang="en-US" sz="2800" dirty="0" smtClean="0"/>
          </a:p>
          <a:p>
            <a:endParaRPr lang="en-US" dirty="0"/>
          </a:p>
        </p:txBody>
      </p:sp>
      <p:pic>
        <p:nvPicPr>
          <p:cNvPr id="4" name="Picture 3"/>
          <p:cNvPicPr>
            <a:picLocks noChangeAspect="1"/>
          </p:cNvPicPr>
          <p:nvPr/>
        </p:nvPicPr>
        <p:blipFill>
          <a:blip r:embed="rId2"/>
          <a:stretch>
            <a:fillRect/>
          </a:stretch>
        </p:blipFill>
        <p:spPr>
          <a:xfrm>
            <a:off x="2337743" y="1001284"/>
            <a:ext cx="1395838" cy="261783"/>
          </a:xfrm>
          <a:prstGeom prst="rect">
            <a:avLst/>
          </a:prstGeom>
        </p:spPr>
      </p:pic>
      <p:pic>
        <p:nvPicPr>
          <p:cNvPr id="5" name="Picture 4"/>
          <p:cNvPicPr>
            <a:picLocks noChangeAspect="1"/>
          </p:cNvPicPr>
          <p:nvPr/>
        </p:nvPicPr>
        <p:blipFill>
          <a:blip r:embed="rId3"/>
          <a:stretch>
            <a:fillRect/>
          </a:stretch>
        </p:blipFill>
        <p:spPr>
          <a:xfrm>
            <a:off x="3733581" y="1581150"/>
            <a:ext cx="3735113" cy="2819399"/>
          </a:xfrm>
          <a:prstGeom prst="rect">
            <a:avLst/>
          </a:prstGeom>
        </p:spPr>
      </p:pic>
    </p:spTree>
    <p:extLst>
      <p:ext uri="{BB962C8B-B14F-4D97-AF65-F5344CB8AC3E}">
        <p14:creationId xmlns:p14="http://schemas.microsoft.com/office/powerpoint/2010/main" val="3564605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latin typeface="Imprint MT Shadow" panose="04020605060303030202" pitchFamily="82" charset="0"/>
              </a:rPr>
              <a:t>Budget (Object Code) Transfers</a:t>
            </a:r>
            <a:endParaRPr lang="en-US" dirty="0"/>
          </a:p>
        </p:txBody>
      </p:sp>
      <p:sp>
        <p:nvSpPr>
          <p:cNvPr id="3" name="Content Placeholder 2"/>
          <p:cNvSpPr>
            <a:spLocks noGrp="1"/>
          </p:cNvSpPr>
          <p:nvPr>
            <p:ph idx="1"/>
          </p:nvPr>
        </p:nvSpPr>
        <p:spPr/>
        <p:txBody>
          <a:bodyPr>
            <a:normAutofit/>
          </a:bodyPr>
          <a:lstStyle/>
          <a:p>
            <a:r>
              <a:rPr lang="en-US" sz="1350" dirty="0">
                <a:solidFill>
                  <a:srgbClr val="7030A0"/>
                </a:solidFill>
                <a:latin typeface="Imprint MT Shadow" panose="04020605060303030202" pitchFamily="82" charset="0"/>
              </a:rPr>
              <a:t>After successfully </a:t>
            </a:r>
            <a:r>
              <a:rPr lang="en-US" sz="1350" dirty="0">
                <a:solidFill>
                  <a:srgbClr val="7030A0"/>
                </a:solidFill>
                <a:latin typeface="Imprint MT Shadow" panose="04020605060303030202" pitchFamily="82" charset="0"/>
              </a:rPr>
              <a:t>saving </a:t>
            </a:r>
          </a:p>
          <a:p>
            <a:pPr lvl="1"/>
            <a:r>
              <a:rPr lang="en-US" sz="1350" dirty="0">
                <a:solidFill>
                  <a:srgbClr val="7030A0"/>
                </a:solidFill>
                <a:latin typeface="Imprint MT Shadow" panose="04020605060303030202" pitchFamily="82" charset="0"/>
              </a:rPr>
              <a:t>The </a:t>
            </a:r>
            <a:r>
              <a:rPr lang="en-US" sz="1350" dirty="0">
                <a:solidFill>
                  <a:srgbClr val="7030A0"/>
                </a:solidFill>
                <a:latin typeface="Imprint MT Shadow" panose="04020605060303030202" pitchFamily="82" charset="0"/>
              </a:rPr>
              <a:t>Status Queue indicates the request is Created and shows a tracking </a:t>
            </a:r>
            <a:r>
              <a:rPr lang="en-US" sz="1350" dirty="0">
                <a:solidFill>
                  <a:srgbClr val="7030A0"/>
                </a:solidFill>
                <a:latin typeface="Imprint MT Shadow" panose="04020605060303030202" pitchFamily="82" charset="0"/>
              </a:rPr>
              <a:t>number</a:t>
            </a:r>
          </a:p>
          <a:p>
            <a:pPr lvl="1"/>
            <a:r>
              <a:rPr lang="en-US" sz="1350" dirty="0">
                <a:solidFill>
                  <a:srgbClr val="7030A0"/>
                </a:solidFill>
                <a:latin typeface="Imprint MT Shadow" panose="04020605060303030202" pitchFamily="82" charset="0"/>
              </a:rPr>
              <a:t>Status </a:t>
            </a:r>
            <a:r>
              <a:rPr lang="en-US" sz="1350" dirty="0">
                <a:solidFill>
                  <a:srgbClr val="7030A0"/>
                </a:solidFill>
                <a:latin typeface="Imprint MT Shadow" panose="04020605060303030202" pitchFamily="82" charset="0"/>
              </a:rPr>
              <a:t>change </a:t>
            </a:r>
            <a:r>
              <a:rPr lang="en-US" sz="1350" dirty="0">
                <a:solidFill>
                  <a:srgbClr val="7030A0"/>
                </a:solidFill>
                <a:latin typeface="Imprint MT Shadow" panose="04020605060303030202" pitchFamily="82" charset="0"/>
              </a:rPr>
              <a:t>date </a:t>
            </a:r>
          </a:p>
          <a:p>
            <a:pPr lvl="1"/>
            <a:r>
              <a:rPr lang="en-US" sz="1350" dirty="0">
                <a:solidFill>
                  <a:srgbClr val="7030A0"/>
                </a:solidFill>
                <a:latin typeface="Imprint MT Shadow" panose="04020605060303030202" pitchFamily="82" charset="0"/>
              </a:rPr>
              <a:t>Individual </a:t>
            </a:r>
            <a:r>
              <a:rPr lang="en-US" sz="1350" dirty="0">
                <a:solidFill>
                  <a:srgbClr val="7030A0"/>
                </a:solidFill>
                <a:latin typeface="Imprint MT Shadow" panose="04020605060303030202" pitchFamily="82" charset="0"/>
              </a:rPr>
              <a:t>that changed the </a:t>
            </a:r>
            <a:r>
              <a:rPr lang="en-US" sz="1350" dirty="0">
                <a:solidFill>
                  <a:srgbClr val="7030A0"/>
                </a:solidFill>
                <a:latin typeface="Imprint MT Shadow" panose="04020605060303030202" pitchFamily="82" charset="0"/>
              </a:rPr>
              <a:t>status</a:t>
            </a:r>
          </a:p>
          <a:p>
            <a:pPr lvl="1"/>
            <a:r>
              <a:rPr lang="en-US" sz="1350" dirty="0">
                <a:solidFill>
                  <a:srgbClr val="7030A0"/>
                </a:solidFill>
                <a:latin typeface="Imprint MT Shadow" panose="04020605060303030202" pitchFamily="82" charset="0"/>
              </a:rPr>
              <a:t>level </a:t>
            </a:r>
            <a:r>
              <a:rPr lang="en-US" sz="1350" dirty="0">
                <a:solidFill>
                  <a:srgbClr val="7030A0"/>
                </a:solidFill>
                <a:latin typeface="Imprint MT Shadow" panose="04020605060303030202" pitchFamily="82" charset="0"/>
              </a:rPr>
              <a:t>at which the change was made. </a:t>
            </a:r>
          </a:p>
          <a:p>
            <a:r>
              <a:rPr lang="en-US" sz="1350" dirty="0">
                <a:solidFill>
                  <a:srgbClr val="7030A0"/>
                </a:solidFill>
                <a:latin typeface="Imprint MT Shadow" panose="04020605060303030202" pitchFamily="82" charset="0"/>
              </a:rPr>
              <a:t>There are four options: </a:t>
            </a:r>
          </a:p>
          <a:p>
            <a:pPr lvl="1"/>
            <a:r>
              <a:rPr lang="en-US" sz="1350" dirty="0">
                <a:solidFill>
                  <a:srgbClr val="7030A0"/>
                </a:solidFill>
                <a:latin typeface="Imprint MT Shadow" panose="04020605060303030202" pitchFamily="82" charset="0"/>
              </a:rPr>
              <a:t>Back </a:t>
            </a:r>
            <a:r>
              <a:rPr lang="en-US" sz="1350" dirty="0">
                <a:solidFill>
                  <a:srgbClr val="7030A0"/>
                </a:solidFill>
                <a:latin typeface="Imprint MT Shadow" panose="04020605060303030202" pitchFamily="82" charset="0"/>
              </a:rPr>
              <a:t>returns the user to the Omega Home page. </a:t>
            </a:r>
          </a:p>
          <a:p>
            <a:pPr lvl="1"/>
            <a:r>
              <a:rPr lang="en-US" sz="1350" dirty="0">
                <a:solidFill>
                  <a:srgbClr val="7030A0"/>
                </a:solidFill>
                <a:latin typeface="Imprint MT Shadow" panose="04020605060303030202" pitchFamily="82" charset="0"/>
              </a:rPr>
              <a:t>Edit </a:t>
            </a:r>
            <a:r>
              <a:rPr lang="en-US" sz="1350" dirty="0">
                <a:solidFill>
                  <a:srgbClr val="7030A0"/>
                </a:solidFill>
                <a:latin typeface="Imprint MT Shadow" panose="04020605060303030202" pitchFamily="82" charset="0"/>
              </a:rPr>
              <a:t>Request allow further changes to be made. </a:t>
            </a:r>
          </a:p>
          <a:p>
            <a:pPr lvl="1"/>
            <a:r>
              <a:rPr lang="en-US" sz="1350" dirty="0">
                <a:solidFill>
                  <a:srgbClr val="7030A0"/>
                </a:solidFill>
                <a:latin typeface="Imprint MT Shadow" panose="04020605060303030202" pitchFamily="82" charset="0"/>
              </a:rPr>
              <a:t>Submit </a:t>
            </a:r>
            <a:r>
              <a:rPr lang="en-US" sz="1350" dirty="0">
                <a:solidFill>
                  <a:srgbClr val="7030A0"/>
                </a:solidFill>
                <a:latin typeface="Imprint MT Shadow" panose="04020605060303030202" pitchFamily="82" charset="0"/>
              </a:rPr>
              <a:t>Request begins the processing and puts the request into the approval queue. </a:t>
            </a:r>
          </a:p>
          <a:p>
            <a:pPr lvl="1"/>
            <a:r>
              <a:rPr lang="en-US" sz="1350" dirty="0">
                <a:solidFill>
                  <a:srgbClr val="7030A0"/>
                </a:solidFill>
                <a:latin typeface="Imprint MT Shadow" panose="04020605060303030202" pitchFamily="82" charset="0"/>
              </a:rPr>
              <a:t>Cancel Request will remove the request from the To-Do list. </a:t>
            </a:r>
            <a:endParaRPr lang="en-US" sz="1350" dirty="0">
              <a:solidFill>
                <a:srgbClr val="7030A0"/>
              </a:solidFill>
              <a:latin typeface="Imprint MT Shadow" panose="04020605060303030202" pitchFamily="82" charset="0"/>
            </a:endParaRPr>
          </a:p>
          <a:p>
            <a:pPr marL="342900" lvl="1" indent="0">
              <a:buNone/>
            </a:pPr>
            <a:r>
              <a:rPr lang="en-US" sz="1350" dirty="0">
                <a:solidFill>
                  <a:srgbClr val="FF0000"/>
                </a:solidFill>
                <a:latin typeface="Imprint MT Shadow" panose="04020605060303030202" pitchFamily="82" charset="0"/>
              </a:rPr>
              <a:t>*</a:t>
            </a:r>
            <a:r>
              <a:rPr lang="en-US" sz="1350" dirty="0">
                <a:solidFill>
                  <a:srgbClr val="FF0000"/>
                </a:solidFill>
                <a:latin typeface="Imprint MT Shadow" panose="04020605060303030202" pitchFamily="82" charset="0"/>
              </a:rPr>
              <a:t>Once cancelled, the request cannot be further processed. Cancellation requires a justification.*</a:t>
            </a:r>
            <a:endParaRPr lang="en-US" sz="1350" dirty="0">
              <a:solidFill>
                <a:srgbClr val="FF0000"/>
              </a:solidFill>
              <a:latin typeface="Imprint MT Shadow" panose="04020605060303030202" pitchFamily="82" charset="0"/>
            </a:endParaRPr>
          </a:p>
        </p:txBody>
      </p:sp>
    </p:spTree>
    <p:extLst>
      <p:ext uri="{BB962C8B-B14F-4D97-AF65-F5344CB8AC3E}">
        <p14:creationId xmlns:p14="http://schemas.microsoft.com/office/powerpoint/2010/main" val="4163534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801921"/>
          </a:xfrm>
        </p:spPr>
        <p:txBody>
          <a:bodyPr/>
          <a:lstStyle/>
          <a:p>
            <a:r>
              <a:rPr lang="en-US" dirty="0" smtClean="0">
                <a:solidFill>
                  <a:srgbClr val="7030A0"/>
                </a:solidFill>
                <a:latin typeface="Imprint MT Shadow" panose="04020605060303030202" pitchFamily="82" charset="0"/>
              </a:rPr>
              <a:t>Reimbursement Requests</a:t>
            </a:r>
            <a:endParaRPr lang="en-US" dirty="0">
              <a:solidFill>
                <a:srgbClr val="7030A0"/>
              </a:solidFill>
              <a:latin typeface="Imprint MT Shadow" panose="04020605060303030202" pitchFamily="82" charset="0"/>
            </a:endParaRPr>
          </a:p>
        </p:txBody>
      </p:sp>
      <p:sp>
        <p:nvSpPr>
          <p:cNvPr id="3" name="Content Placeholder 2"/>
          <p:cNvSpPr>
            <a:spLocks noGrp="1"/>
          </p:cNvSpPr>
          <p:nvPr>
            <p:ph idx="1"/>
          </p:nvPr>
        </p:nvSpPr>
        <p:spPr>
          <a:xfrm>
            <a:off x="628650" y="1176619"/>
            <a:ext cx="7886700" cy="3223932"/>
          </a:xfrm>
        </p:spPr>
        <p:txBody>
          <a:bodyPr>
            <a:normAutofit fontScale="55000" lnSpcReduction="20000"/>
          </a:bodyPr>
          <a:lstStyle/>
          <a:p>
            <a:pPr marL="0" indent="0">
              <a:buNone/>
            </a:pPr>
            <a:r>
              <a:rPr lang="en-US" sz="2400" b="1" dirty="0">
                <a:solidFill>
                  <a:srgbClr val="7030A0"/>
                </a:solidFill>
                <a:latin typeface="Imprint MT Shadow" panose="04020605060303030202" pitchFamily="82" charset="0"/>
              </a:rPr>
              <a:t>Creating and Submitting a Reimbursement Request </a:t>
            </a:r>
            <a:endParaRPr lang="en-US" sz="2400" dirty="0">
              <a:solidFill>
                <a:srgbClr val="7030A0"/>
              </a:solidFill>
              <a:latin typeface="Imprint MT Shadow" panose="04020605060303030202" pitchFamily="82" charset="0"/>
            </a:endParaRPr>
          </a:p>
          <a:p>
            <a:r>
              <a:rPr lang="en-US" sz="2400" b="1" dirty="0">
                <a:solidFill>
                  <a:srgbClr val="7030A0"/>
                </a:solidFill>
                <a:latin typeface="Imprint MT Shadow" panose="04020605060303030202" pitchFamily="82" charset="0"/>
              </a:rPr>
              <a:t>Requirements for Reimbursement Requests: </a:t>
            </a:r>
            <a:endParaRPr lang="en-US" sz="2400" dirty="0">
              <a:solidFill>
                <a:srgbClr val="7030A0"/>
              </a:solidFill>
              <a:latin typeface="Imprint MT Shadow" panose="04020605060303030202" pitchFamily="82" charset="0"/>
            </a:endParaRPr>
          </a:p>
          <a:p>
            <a:pPr lvl="1"/>
            <a:r>
              <a:rPr lang="en-US" sz="2400" dirty="0" smtClean="0">
                <a:solidFill>
                  <a:srgbClr val="7030A0"/>
                </a:solidFill>
                <a:latin typeface="Imprint MT Shadow" panose="04020605060303030202" pitchFamily="82" charset="0"/>
              </a:rPr>
              <a:t>All </a:t>
            </a:r>
            <a:r>
              <a:rPr lang="en-US" sz="2400" dirty="0">
                <a:solidFill>
                  <a:srgbClr val="7030A0"/>
                </a:solidFill>
                <a:latin typeface="Imprint MT Shadow" panose="04020605060303030202" pitchFamily="82" charset="0"/>
              </a:rPr>
              <a:t>reimbursement requests require the following information: </a:t>
            </a:r>
            <a:endParaRPr lang="en-US" sz="2400" dirty="0" smtClean="0">
              <a:solidFill>
                <a:srgbClr val="7030A0"/>
              </a:solidFill>
              <a:latin typeface="Imprint MT Shadow" panose="04020605060303030202" pitchFamily="82" charset="0"/>
            </a:endParaRPr>
          </a:p>
          <a:p>
            <a:pPr lvl="2"/>
            <a:r>
              <a:rPr lang="en-US" dirty="0" smtClean="0">
                <a:solidFill>
                  <a:srgbClr val="7030A0"/>
                </a:solidFill>
                <a:latin typeface="Imprint MT Shadow" panose="04020605060303030202" pitchFamily="82" charset="0"/>
              </a:rPr>
              <a:t>Expenditure </a:t>
            </a:r>
            <a:r>
              <a:rPr lang="en-US" dirty="0">
                <a:solidFill>
                  <a:srgbClr val="7030A0"/>
                </a:solidFill>
                <a:latin typeface="Imprint MT Shadow" panose="04020605060303030202" pitchFamily="82" charset="0"/>
              </a:rPr>
              <a:t>Start Date - the date of the first expenditure on the </a:t>
            </a:r>
            <a:r>
              <a:rPr lang="en-US" dirty="0" smtClean="0">
                <a:solidFill>
                  <a:srgbClr val="7030A0"/>
                </a:solidFill>
                <a:latin typeface="Imprint MT Shadow" panose="04020605060303030202" pitchFamily="82" charset="0"/>
              </a:rPr>
              <a:t>request.</a:t>
            </a:r>
            <a:endParaRPr lang="en-US" dirty="0">
              <a:solidFill>
                <a:srgbClr val="7030A0"/>
              </a:solidFill>
              <a:latin typeface="Imprint MT Shadow" panose="04020605060303030202" pitchFamily="82" charset="0"/>
            </a:endParaRPr>
          </a:p>
          <a:p>
            <a:pPr lvl="2"/>
            <a:r>
              <a:rPr lang="en-US" dirty="0">
                <a:solidFill>
                  <a:srgbClr val="7030A0"/>
                </a:solidFill>
                <a:latin typeface="Imprint MT Shadow" panose="04020605060303030202" pitchFamily="82" charset="0"/>
              </a:rPr>
              <a:t>Expenditure End Date - the date of the last expenditure on the </a:t>
            </a:r>
            <a:r>
              <a:rPr lang="en-US" dirty="0" smtClean="0">
                <a:solidFill>
                  <a:srgbClr val="7030A0"/>
                </a:solidFill>
                <a:latin typeface="Imprint MT Shadow" panose="04020605060303030202" pitchFamily="82" charset="0"/>
              </a:rPr>
              <a:t>request</a:t>
            </a:r>
            <a:r>
              <a:rPr lang="en-US" dirty="0">
                <a:solidFill>
                  <a:srgbClr val="7030A0"/>
                </a:solidFill>
                <a:latin typeface="Imprint MT Shadow" panose="04020605060303030202" pitchFamily="82" charset="0"/>
              </a:rPr>
              <a:t>.</a:t>
            </a:r>
          </a:p>
          <a:p>
            <a:pPr lvl="2"/>
            <a:r>
              <a:rPr lang="en-US" dirty="0" smtClean="0">
                <a:solidFill>
                  <a:srgbClr val="7030A0"/>
                </a:solidFill>
                <a:latin typeface="Imprint MT Shadow" panose="04020605060303030202" pitchFamily="82" charset="0"/>
              </a:rPr>
              <a:t>Object </a:t>
            </a:r>
            <a:r>
              <a:rPr lang="en-US" dirty="0">
                <a:solidFill>
                  <a:srgbClr val="7030A0"/>
                </a:solidFill>
                <a:latin typeface="Imprint MT Shadow" panose="04020605060303030202" pitchFamily="82" charset="0"/>
              </a:rPr>
              <a:t>Code - code established by the Department to classify </a:t>
            </a:r>
            <a:r>
              <a:rPr lang="en-US" dirty="0" smtClean="0">
                <a:solidFill>
                  <a:srgbClr val="7030A0"/>
                </a:solidFill>
                <a:latin typeface="Imprint MT Shadow" panose="04020605060303030202" pitchFamily="82" charset="0"/>
              </a:rPr>
              <a:t>expenditures.</a:t>
            </a:r>
          </a:p>
          <a:p>
            <a:pPr lvl="2"/>
            <a:r>
              <a:rPr lang="en-US" dirty="0" smtClean="0">
                <a:solidFill>
                  <a:srgbClr val="7030A0"/>
                </a:solidFill>
                <a:latin typeface="Imprint MT Shadow" panose="04020605060303030202" pitchFamily="82" charset="0"/>
              </a:rPr>
              <a:t>Sector </a:t>
            </a:r>
            <a:r>
              <a:rPr lang="en-US" dirty="0">
                <a:solidFill>
                  <a:srgbClr val="7030A0"/>
                </a:solidFill>
                <a:latin typeface="Imprint MT Shadow" panose="04020605060303030202" pitchFamily="82" charset="0"/>
              </a:rPr>
              <a:t>- identifies whether the cost is associated with a public or private </a:t>
            </a:r>
            <a:r>
              <a:rPr lang="en-US" dirty="0" smtClean="0">
                <a:solidFill>
                  <a:srgbClr val="7030A0"/>
                </a:solidFill>
                <a:latin typeface="Imprint MT Shadow" panose="04020605060303030202" pitchFamily="82" charset="0"/>
              </a:rPr>
              <a:t>school.</a:t>
            </a:r>
            <a:endParaRPr lang="en-US" dirty="0">
              <a:solidFill>
                <a:srgbClr val="7030A0"/>
              </a:solidFill>
              <a:latin typeface="Imprint MT Shadow" panose="04020605060303030202" pitchFamily="82" charset="0"/>
            </a:endParaRPr>
          </a:p>
          <a:p>
            <a:pPr lvl="2"/>
            <a:r>
              <a:rPr lang="en-US" dirty="0">
                <a:solidFill>
                  <a:srgbClr val="7030A0"/>
                </a:solidFill>
                <a:latin typeface="Imprint MT Shadow" panose="04020605060303030202" pitchFamily="82" charset="0"/>
              </a:rPr>
              <a:t>Program Area - additional classifications established by the Department for </a:t>
            </a:r>
            <a:r>
              <a:rPr lang="en-US" dirty="0" smtClean="0">
                <a:solidFill>
                  <a:srgbClr val="7030A0"/>
                </a:solidFill>
                <a:latin typeface="Imprint MT Shadow" panose="04020605060303030202" pitchFamily="82" charset="0"/>
              </a:rPr>
              <a:t>expenditures.</a:t>
            </a:r>
            <a:endParaRPr lang="en-US" dirty="0">
              <a:solidFill>
                <a:srgbClr val="7030A0"/>
              </a:solidFill>
              <a:latin typeface="Imprint MT Shadow" panose="04020605060303030202" pitchFamily="82" charset="0"/>
            </a:endParaRPr>
          </a:p>
          <a:p>
            <a:pPr lvl="2"/>
            <a:r>
              <a:rPr lang="en-US" dirty="0">
                <a:solidFill>
                  <a:srgbClr val="7030A0"/>
                </a:solidFill>
                <a:latin typeface="Imprint MT Shadow" panose="04020605060303030202" pitchFamily="82" charset="0"/>
              </a:rPr>
              <a:t>Payment Amount. </a:t>
            </a:r>
          </a:p>
          <a:p>
            <a:r>
              <a:rPr lang="en-US" sz="2400" dirty="0">
                <a:solidFill>
                  <a:srgbClr val="7030A0"/>
                </a:solidFill>
                <a:latin typeface="Imprint MT Shadow" panose="04020605060303030202" pitchFamily="82" charset="0"/>
              </a:rPr>
              <a:t>In addition to the list above, reimbursement requests including </a:t>
            </a:r>
            <a:r>
              <a:rPr lang="en-US" sz="2400" b="1" dirty="0">
                <a:solidFill>
                  <a:srgbClr val="FF0000"/>
                </a:solidFill>
                <a:latin typeface="Imprint MT Shadow" panose="04020605060303030202" pitchFamily="82" charset="0"/>
              </a:rPr>
              <a:t>Object Codes 3000-8000</a:t>
            </a:r>
            <a:r>
              <a:rPr lang="en-US" sz="2400" b="1" dirty="0">
                <a:solidFill>
                  <a:srgbClr val="7030A0"/>
                </a:solidFill>
                <a:latin typeface="Imprint MT Shadow" panose="04020605060303030202" pitchFamily="82" charset="0"/>
              </a:rPr>
              <a:t> </a:t>
            </a:r>
            <a:r>
              <a:rPr lang="en-US" sz="2400" dirty="0">
                <a:solidFill>
                  <a:srgbClr val="7030A0"/>
                </a:solidFill>
                <a:latin typeface="Imprint MT Shadow" panose="04020605060303030202" pitchFamily="82" charset="0"/>
              </a:rPr>
              <a:t>also require the following information: </a:t>
            </a:r>
            <a:endParaRPr lang="en-US" sz="2400" dirty="0" smtClean="0">
              <a:solidFill>
                <a:srgbClr val="7030A0"/>
              </a:solidFill>
              <a:latin typeface="Imprint MT Shadow" panose="04020605060303030202" pitchFamily="82" charset="0"/>
            </a:endParaRPr>
          </a:p>
          <a:p>
            <a:pPr lvl="2"/>
            <a:r>
              <a:rPr lang="en-US" dirty="0" smtClean="0">
                <a:solidFill>
                  <a:srgbClr val="7030A0"/>
                </a:solidFill>
                <a:latin typeface="Imprint MT Shadow" panose="04020605060303030202" pitchFamily="82" charset="0"/>
              </a:rPr>
              <a:t>Vendor </a:t>
            </a:r>
            <a:r>
              <a:rPr lang="en-US" dirty="0">
                <a:solidFill>
                  <a:srgbClr val="7030A0"/>
                </a:solidFill>
                <a:latin typeface="Imprint MT Shadow" panose="04020605060303030202" pitchFamily="82" charset="0"/>
              </a:rPr>
              <a:t>Name (100 characters max.), </a:t>
            </a:r>
          </a:p>
          <a:p>
            <a:pPr lvl="2"/>
            <a:r>
              <a:rPr lang="en-US" dirty="0">
                <a:solidFill>
                  <a:srgbClr val="7030A0"/>
                </a:solidFill>
                <a:latin typeface="Imprint MT Shadow" panose="04020605060303030202" pitchFamily="82" charset="0"/>
              </a:rPr>
              <a:t>Description of the Expenditure (240 characters max), </a:t>
            </a:r>
            <a:endParaRPr lang="en-US" dirty="0" smtClean="0">
              <a:solidFill>
                <a:srgbClr val="7030A0"/>
              </a:solidFill>
              <a:latin typeface="Imprint MT Shadow" panose="04020605060303030202" pitchFamily="82" charset="0"/>
            </a:endParaRPr>
          </a:p>
          <a:p>
            <a:pPr lvl="2"/>
            <a:r>
              <a:rPr lang="en-US" dirty="0" smtClean="0">
                <a:solidFill>
                  <a:srgbClr val="7030A0"/>
                </a:solidFill>
                <a:latin typeface="Imprint MT Shadow" panose="04020605060303030202" pitchFamily="82" charset="0"/>
              </a:rPr>
              <a:t>Check/Voucher </a:t>
            </a:r>
            <a:r>
              <a:rPr lang="en-US" dirty="0">
                <a:solidFill>
                  <a:srgbClr val="7030A0"/>
                </a:solidFill>
                <a:latin typeface="Imprint MT Shadow" panose="04020605060303030202" pitchFamily="82" charset="0"/>
              </a:rPr>
              <a:t>Number (10 characters max), and </a:t>
            </a:r>
          </a:p>
          <a:p>
            <a:pPr lvl="2"/>
            <a:r>
              <a:rPr lang="en-US" dirty="0">
                <a:solidFill>
                  <a:srgbClr val="7030A0"/>
                </a:solidFill>
                <a:latin typeface="Imprint MT Shadow" panose="04020605060303030202" pitchFamily="82" charset="0"/>
              </a:rPr>
              <a:t>Payment Date – date payment record was established (date processed in the accounting system or the date the check was cut). </a:t>
            </a:r>
          </a:p>
          <a:p>
            <a:endParaRPr lang="en-US" dirty="0"/>
          </a:p>
        </p:txBody>
      </p:sp>
    </p:spTree>
    <p:extLst>
      <p:ext uri="{BB962C8B-B14F-4D97-AF65-F5344CB8AC3E}">
        <p14:creationId xmlns:p14="http://schemas.microsoft.com/office/powerpoint/2010/main" val="2693408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b="1" dirty="0">
                <a:solidFill>
                  <a:srgbClr val="7030A0"/>
                </a:solidFill>
                <a:latin typeface="Imprint MT Shadow" panose="04020605060303030202" pitchFamily="82" charset="0"/>
              </a:rPr>
              <a:t>CREATING A REIMBURSEMENT REQUEST </a:t>
            </a:r>
            <a:endParaRPr lang="en-US" sz="2100" dirty="0">
              <a:solidFill>
                <a:srgbClr val="7030A0"/>
              </a:solidFill>
              <a:latin typeface="Imprint MT Shadow" panose="04020605060303030202" pitchFamily="82" charset="0"/>
            </a:endParaRPr>
          </a:p>
        </p:txBody>
      </p:sp>
      <p:sp>
        <p:nvSpPr>
          <p:cNvPr id="3" name="Content Placeholder 2"/>
          <p:cNvSpPr>
            <a:spLocks noGrp="1"/>
          </p:cNvSpPr>
          <p:nvPr>
            <p:ph idx="1"/>
          </p:nvPr>
        </p:nvSpPr>
        <p:spPr/>
        <p:txBody>
          <a:bodyPr>
            <a:normAutofit/>
          </a:bodyPr>
          <a:lstStyle/>
          <a:p>
            <a:r>
              <a:rPr lang="en-US" sz="1350" b="1" dirty="0">
                <a:solidFill>
                  <a:srgbClr val="000000"/>
                </a:solidFill>
                <a:latin typeface="Times New Roman" panose="02020603050405020304" pitchFamily="18" charset="0"/>
              </a:rPr>
              <a:t>Step 1: </a:t>
            </a:r>
            <a:r>
              <a:rPr lang="en-US" sz="1350" dirty="0">
                <a:solidFill>
                  <a:srgbClr val="000000"/>
                </a:solidFill>
                <a:latin typeface="Times New Roman" panose="02020603050405020304" pitchFamily="18" charset="0"/>
              </a:rPr>
              <a:t>Select </a:t>
            </a:r>
            <a:r>
              <a:rPr lang="en-US" sz="1350" b="1" dirty="0">
                <a:solidFill>
                  <a:srgbClr val="000000"/>
                </a:solidFill>
                <a:latin typeface="Times New Roman" panose="02020603050405020304" pitchFamily="18" charset="0"/>
              </a:rPr>
              <a:t>“Create/Submit a reimbursement” </a:t>
            </a:r>
            <a:r>
              <a:rPr lang="en-US" sz="1350" dirty="0">
                <a:solidFill>
                  <a:srgbClr val="000000"/>
                </a:solidFill>
                <a:latin typeface="Times New Roman" panose="02020603050405020304" pitchFamily="18" charset="0"/>
              </a:rPr>
              <a:t>from the </a:t>
            </a:r>
            <a:r>
              <a:rPr lang="en-US" sz="1350" b="1" dirty="0">
                <a:solidFill>
                  <a:srgbClr val="000000"/>
                </a:solidFill>
                <a:latin typeface="Times New Roman" panose="02020603050405020304" pitchFamily="18" charset="0"/>
              </a:rPr>
              <a:t>I want to…list </a:t>
            </a:r>
            <a:r>
              <a:rPr lang="en-US" sz="1350" dirty="0">
                <a:solidFill>
                  <a:srgbClr val="000000"/>
                </a:solidFill>
                <a:latin typeface="Times New Roman" panose="02020603050405020304" pitchFamily="18" charset="0"/>
              </a:rPr>
              <a:t>on the OMEGA Home Page or from the </a:t>
            </a:r>
            <a:r>
              <a:rPr lang="en-US" sz="1350" b="1" dirty="0">
                <a:solidFill>
                  <a:srgbClr val="000000"/>
                </a:solidFill>
                <a:latin typeface="Times New Roman" panose="02020603050405020304" pitchFamily="18" charset="0"/>
              </a:rPr>
              <a:t>I want to… Drop-down Box</a:t>
            </a:r>
            <a:r>
              <a:rPr lang="en-US" sz="1350" dirty="0">
                <a:solidFill>
                  <a:srgbClr val="000000"/>
                </a:solidFill>
                <a:latin typeface="Times New Roman" panose="02020603050405020304" pitchFamily="18" charset="0"/>
              </a:rPr>
              <a:t>. </a:t>
            </a:r>
            <a:endParaRPr lang="en-US" sz="1350" dirty="0">
              <a:solidFill>
                <a:srgbClr val="000000"/>
              </a:solidFill>
              <a:latin typeface="Times New Roman" panose="02020603050405020304" pitchFamily="18" charset="0"/>
            </a:endParaRPr>
          </a:p>
          <a:p>
            <a:endParaRPr lang="en-US" sz="1350" dirty="0"/>
          </a:p>
        </p:txBody>
      </p:sp>
      <p:pic>
        <p:nvPicPr>
          <p:cNvPr id="4" name="Picture 3"/>
          <p:cNvPicPr>
            <a:picLocks noChangeAspect="1"/>
          </p:cNvPicPr>
          <p:nvPr/>
        </p:nvPicPr>
        <p:blipFill>
          <a:blip r:embed="rId2"/>
          <a:stretch>
            <a:fillRect/>
          </a:stretch>
        </p:blipFill>
        <p:spPr>
          <a:xfrm>
            <a:off x="874059" y="1857071"/>
            <a:ext cx="5113627" cy="328076"/>
          </a:xfrm>
          <a:prstGeom prst="rect">
            <a:avLst/>
          </a:prstGeom>
        </p:spPr>
      </p:pic>
    </p:spTree>
    <p:extLst>
      <p:ext uri="{BB962C8B-B14F-4D97-AF65-F5344CB8AC3E}">
        <p14:creationId xmlns:p14="http://schemas.microsoft.com/office/powerpoint/2010/main" val="3096116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311103"/>
          </a:xfrm>
        </p:spPr>
        <p:txBody>
          <a:bodyPr>
            <a:normAutofit fontScale="90000"/>
          </a:bodyPr>
          <a:lstStyle/>
          <a:p>
            <a:r>
              <a:rPr lang="en-US" sz="2100" b="1" dirty="0">
                <a:solidFill>
                  <a:srgbClr val="7030A0"/>
                </a:solidFill>
                <a:latin typeface="Imprint MT Shadow" panose="04020605060303030202" pitchFamily="82" charset="0"/>
              </a:rPr>
              <a:t>CREATING A REIMBURSEMENT REQUEST </a:t>
            </a:r>
            <a:endParaRPr lang="en-US" dirty="0"/>
          </a:p>
        </p:txBody>
      </p:sp>
      <p:pic>
        <p:nvPicPr>
          <p:cNvPr id="4" name="Content Placeholder 3"/>
          <p:cNvPicPr>
            <a:picLocks noGrp="1" noChangeAspect="1"/>
          </p:cNvPicPr>
          <p:nvPr>
            <p:ph idx="1"/>
          </p:nvPr>
        </p:nvPicPr>
        <p:blipFill rotWithShape="1">
          <a:blip r:embed="rId2"/>
          <a:srcRect t="14655" r="65086"/>
          <a:stretch/>
        </p:blipFill>
        <p:spPr>
          <a:xfrm>
            <a:off x="628650" y="692525"/>
            <a:ext cx="3566832" cy="3708026"/>
          </a:xfrm>
          <a:prstGeom prst="rect">
            <a:avLst/>
          </a:prstGeom>
        </p:spPr>
      </p:pic>
      <p:sp>
        <p:nvSpPr>
          <p:cNvPr id="5" name="TextBox 4"/>
          <p:cNvSpPr txBox="1"/>
          <p:nvPr/>
        </p:nvSpPr>
        <p:spPr>
          <a:xfrm>
            <a:off x="4419600" y="724617"/>
            <a:ext cx="3825689" cy="923330"/>
          </a:xfrm>
          <a:prstGeom prst="rect">
            <a:avLst/>
          </a:prstGeom>
          <a:noFill/>
        </p:spPr>
        <p:txBody>
          <a:bodyPr wrap="square" rtlCol="0">
            <a:spAutoFit/>
          </a:bodyPr>
          <a:lstStyle/>
          <a:p>
            <a:r>
              <a:rPr lang="en-US" sz="1350" dirty="0">
                <a:solidFill>
                  <a:srgbClr val="000000"/>
                </a:solidFill>
                <a:latin typeface="Times New Roman" panose="02020603050405020304" pitchFamily="18" charset="0"/>
              </a:rPr>
              <a:t>Choosing </a:t>
            </a:r>
            <a:r>
              <a:rPr lang="en-US" sz="1350" dirty="0">
                <a:solidFill>
                  <a:srgbClr val="000000"/>
                </a:solidFill>
                <a:latin typeface="Times New Roman" panose="02020603050405020304" pitchFamily="18" charset="0"/>
              </a:rPr>
              <a:t>the </a:t>
            </a:r>
            <a:r>
              <a:rPr lang="en-US" sz="1350" b="1" dirty="0">
                <a:solidFill>
                  <a:srgbClr val="000000"/>
                </a:solidFill>
                <a:latin typeface="Times New Roman" panose="02020603050405020304" pitchFamily="18" charset="0"/>
              </a:rPr>
              <a:t>Create/Submit a reimbursement </a:t>
            </a:r>
            <a:r>
              <a:rPr lang="en-US" sz="1350" dirty="0">
                <a:solidFill>
                  <a:srgbClr val="000000"/>
                </a:solidFill>
                <a:latin typeface="Times New Roman" panose="02020603050405020304" pitchFamily="18" charset="0"/>
              </a:rPr>
              <a:t>function will access the Select Award page so that the user can select a funding source. This will become the default award. </a:t>
            </a:r>
            <a:endParaRPr lang="en-US" sz="1350" dirty="0"/>
          </a:p>
        </p:txBody>
      </p:sp>
      <p:sp>
        <p:nvSpPr>
          <p:cNvPr id="6" name="TextBox 5"/>
          <p:cNvSpPr txBox="1"/>
          <p:nvPr/>
        </p:nvSpPr>
        <p:spPr>
          <a:xfrm>
            <a:off x="4419600" y="2108756"/>
            <a:ext cx="2675965" cy="507831"/>
          </a:xfrm>
          <a:prstGeom prst="rect">
            <a:avLst/>
          </a:prstGeom>
          <a:noFill/>
        </p:spPr>
        <p:txBody>
          <a:bodyPr wrap="square" rtlCol="0">
            <a:spAutoFit/>
          </a:bodyPr>
          <a:lstStyle/>
          <a:p>
            <a:r>
              <a:rPr lang="en-US" sz="1350" dirty="0"/>
              <a:t>Select an Award using the      button  </a:t>
            </a:r>
            <a:endParaRPr lang="en-US" sz="1350" dirty="0"/>
          </a:p>
        </p:txBody>
      </p:sp>
      <p:sp>
        <p:nvSpPr>
          <p:cNvPr id="7" name="Down Arrow 6"/>
          <p:cNvSpPr/>
          <p:nvPr/>
        </p:nvSpPr>
        <p:spPr>
          <a:xfrm rot="5400000">
            <a:off x="4529887" y="3833063"/>
            <a:ext cx="208432" cy="73380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a:blip r:embed="rId3"/>
          <a:stretch>
            <a:fillRect/>
          </a:stretch>
        </p:blipFill>
        <p:spPr>
          <a:xfrm>
            <a:off x="6346503" y="2190007"/>
            <a:ext cx="150056" cy="150341"/>
          </a:xfrm>
          <a:prstGeom prst="rect">
            <a:avLst/>
          </a:prstGeom>
        </p:spPr>
      </p:pic>
      <p:sp>
        <p:nvSpPr>
          <p:cNvPr id="9" name="TextBox 8"/>
          <p:cNvSpPr txBox="1"/>
          <p:nvPr/>
        </p:nvSpPr>
        <p:spPr>
          <a:xfrm>
            <a:off x="4419600" y="2876550"/>
            <a:ext cx="4003862" cy="900246"/>
          </a:xfrm>
          <a:prstGeom prst="rect">
            <a:avLst/>
          </a:prstGeom>
          <a:noFill/>
        </p:spPr>
        <p:txBody>
          <a:bodyPr wrap="square" rtlCol="0">
            <a:spAutoFit/>
          </a:bodyPr>
          <a:lstStyle/>
          <a:p>
            <a:r>
              <a:rPr lang="en-US" sz="1050" dirty="0">
                <a:solidFill>
                  <a:srgbClr val="FF0000"/>
                </a:solidFill>
                <a:latin typeface="Times New Roman" panose="02020603050405020304" pitchFamily="18" charset="0"/>
              </a:rPr>
              <a:t>Note: If, upon selection of the award, the user then tries to Create/Submit a Reimbursement but is denied access, review the user’s OP1 form to ensure that the appropriate permissions have been established. If the OP1 form shows permission is granted for this award, the user should contact OMEGA Support at the Department. </a:t>
            </a:r>
            <a:endParaRPr lang="en-US" sz="1050" dirty="0">
              <a:solidFill>
                <a:srgbClr val="FF0000"/>
              </a:solidFill>
            </a:endParaRPr>
          </a:p>
        </p:txBody>
      </p:sp>
    </p:spTree>
    <p:extLst>
      <p:ext uri="{BB962C8B-B14F-4D97-AF65-F5344CB8AC3E}">
        <p14:creationId xmlns:p14="http://schemas.microsoft.com/office/powerpoint/2010/main" val="7993638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425403"/>
          </a:xfrm>
        </p:spPr>
        <p:txBody>
          <a:bodyPr>
            <a:normAutofit/>
          </a:bodyPr>
          <a:lstStyle/>
          <a:p>
            <a:r>
              <a:rPr lang="en-US" sz="2100" b="1" dirty="0">
                <a:solidFill>
                  <a:srgbClr val="7030A0"/>
                </a:solidFill>
                <a:latin typeface="Imprint MT Shadow" panose="04020605060303030202" pitchFamily="82" charset="0"/>
              </a:rPr>
              <a:t>CREATING A REIMBURSEMENT REQUEST </a:t>
            </a:r>
            <a:endParaRPr lang="en-US" dirty="0"/>
          </a:p>
        </p:txBody>
      </p:sp>
      <p:pic>
        <p:nvPicPr>
          <p:cNvPr id="4" name="Content Placeholder 3"/>
          <p:cNvPicPr>
            <a:picLocks noGrp="1" noChangeAspect="1"/>
          </p:cNvPicPr>
          <p:nvPr>
            <p:ph idx="1"/>
          </p:nvPr>
        </p:nvPicPr>
        <p:blipFill rotWithShape="1">
          <a:blip r:embed="rId2"/>
          <a:srcRect t="17997" r="65512"/>
          <a:stretch/>
        </p:blipFill>
        <p:spPr>
          <a:xfrm>
            <a:off x="628650" y="833718"/>
            <a:ext cx="3042397" cy="3566832"/>
          </a:xfrm>
          <a:prstGeom prst="rect">
            <a:avLst/>
          </a:prstGeom>
        </p:spPr>
      </p:pic>
      <p:sp>
        <p:nvSpPr>
          <p:cNvPr id="6" name="TextBox 5"/>
          <p:cNvSpPr txBox="1"/>
          <p:nvPr/>
        </p:nvSpPr>
        <p:spPr>
          <a:xfrm>
            <a:off x="4148419" y="866707"/>
            <a:ext cx="4801619" cy="1338828"/>
          </a:xfrm>
          <a:prstGeom prst="rect">
            <a:avLst/>
          </a:prstGeom>
          <a:noFill/>
        </p:spPr>
        <p:txBody>
          <a:bodyPr wrap="square" rtlCol="0">
            <a:spAutoFit/>
          </a:bodyPr>
          <a:lstStyle/>
          <a:p>
            <a:pPr marL="214313" indent="-214313">
              <a:buFont typeface="Arial" panose="020B0604020202020204" pitchFamily="34" charset="0"/>
              <a:buChar char="•"/>
            </a:pPr>
            <a:r>
              <a:rPr lang="en-US" sz="1350" dirty="0"/>
              <a:t>Select an Expenditure Start Date</a:t>
            </a:r>
          </a:p>
          <a:p>
            <a:pPr marL="557213" lvl="1" indent="-214313">
              <a:buFont typeface="Arial" panose="020B0604020202020204" pitchFamily="34" charset="0"/>
              <a:buChar char="•"/>
            </a:pPr>
            <a:r>
              <a:rPr lang="en-US" sz="1350" dirty="0">
                <a:solidFill>
                  <a:srgbClr val="000000"/>
                </a:solidFill>
                <a:latin typeface="Times New Roman" panose="02020603050405020304" pitchFamily="18" charset="0"/>
              </a:rPr>
              <a:t>Expenditure Start Date: the date of the first expenditure on the reimbursement request</a:t>
            </a:r>
            <a:endParaRPr lang="en-US" sz="1350" dirty="0"/>
          </a:p>
          <a:p>
            <a:pPr marL="214313" indent="-214313">
              <a:buFont typeface="Arial" panose="020B0604020202020204" pitchFamily="34" charset="0"/>
              <a:buChar char="•"/>
            </a:pPr>
            <a:r>
              <a:rPr lang="en-US" sz="1350" dirty="0"/>
              <a:t>Select an Expenditure End Date</a:t>
            </a:r>
          </a:p>
          <a:p>
            <a:pPr marL="557213" lvl="1" indent="-214313">
              <a:buFont typeface="Arial" panose="020B0604020202020204" pitchFamily="34" charset="0"/>
              <a:buChar char="•"/>
            </a:pPr>
            <a:r>
              <a:rPr lang="en-US" sz="1350" dirty="0">
                <a:solidFill>
                  <a:srgbClr val="000000"/>
                </a:solidFill>
                <a:latin typeface="Times New Roman" panose="02020603050405020304" pitchFamily="18" charset="0"/>
              </a:rPr>
              <a:t>Expenditure </a:t>
            </a:r>
            <a:r>
              <a:rPr lang="en-US" sz="1350" dirty="0">
                <a:solidFill>
                  <a:srgbClr val="000000"/>
                </a:solidFill>
                <a:latin typeface="Times New Roman" panose="02020603050405020304" pitchFamily="18" charset="0"/>
              </a:rPr>
              <a:t>End Date: the date of the final expenditure on the request. </a:t>
            </a:r>
            <a:endParaRPr lang="en-US" sz="1350" dirty="0"/>
          </a:p>
        </p:txBody>
      </p:sp>
      <p:sp>
        <p:nvSpPr>
          <p:cNvPr id="7" name="TextBox 6"/>
          <p:cNvSpPr txBox="1"/>
          <p:nvPr/>
        </p:nvSpPr>
        <p:spPr>
          <a:xfrm>
            <a:off x="4148419" y="2114550"/>
            <a:ext cx="4620084" cy="1962076"/>
          </a:xfrm>
          <a:prstGeom prst="rect">
            <a:avLst/>
          </a:prstGeom>
          <a:noFill/>
        </p:spPr>
        <p:txBody>
          <a:bodyPr wrap="square" rtlCol="0">
            <a:spAutoFit/>
          </a:bodyPr>
          <a:lstStyle/>
          <a:p>
            <a:r>
              <a:rPr lang="en-US" sz="1350" dirty="0">
                <a:solidFill>
                  <a:srgbClr val="000000"/>
                </a:solidFill>
                <a:latin typeface="Times New Roman" panose="02020603050405020304" pitchFamily="18" charset="0"/>
              </a:rPr>
              <a:t>Enter the expenditure data. (</a:t>
            </a:r>
            <a:r>
              <a:rPr lang="en-US" sz="1350" b="1" dirty="0">
                <a:solidFill>
                  <a:srgbClr val="000000"/>
                </a:solidFill>
                <a:latin typeface="Times New Roman" panose="02020603050405020304" pitchFamily="18" charset="0"/>
              </a:rPr>
              <a:t>Expenditure data can be entered manually or uploaded from Excel into OMEGA.) </a:t>
            </a:r>
            <a:endParaRPr lang="en-US" sz="1350" dirty="0">
              <a:solidFill>
                <a:srgbClr val="000000"/>
              </a:solidFill>
              <a:latin typeface="Times New Roman" panose="02020603050405020304" pitchFamily="18" charset="0"/>
            </a:endParaRPr>
          </a:p>
          <a:p>
            <a:pPr marL="214313" indent="-214313">
              <a:buFont typeface="Arial" panose="020B0604020202020204" pitchFamily="34" charset="0"/>
              <a:buChar char="•"/>
            </a:pPr>
            <a:r>
              <a:rPr lang="en-US" sz="1350" b="1" dirty="0">
                <a:solidFill>
                  <a:srgbClr val="000000"/>
                </a:solidFill>
                <a:latin typeface="Times New Roman" panose="02020603050405020304" pitchFamily="18" charset="0"/>
              </a:rPr>
              <a:t>For Manual Entry: </a:t>
            </a:r>
            <a:endParaRPr lang="en-US" sz="1350" dirty="0">
              <a:solidFill>
                <a:srgbClr val="000000"/>
              </a:solidFill>
              <a:latin typeface="Times New Roman" panose="02020603050405020304" pitchFamily="18" charset="0"/>
            </a:endParaRPr>
          </a:p>
          <a:p>
            <a:pPr marL="557213" lvl="1" indent="-214313">
              <a:buFont typeface="Arial" panose="020B0604020202020204" pitchFamily="34" charset="0"/>
              <a:buChar char="•"/>
            </a:pPr>
            <a:r>
              <a:rPr lang="en-US" sz="1350" dirty="0">
                <a:solidFill>
                  <a:srgbClr val="000000"/>
                </a:solidFill>
                <a:latin typeface="Times New Roman" panose="02020603050405020304" pitchFamily="18" charset="0"/>
              </a:rPr>
              <a:t>Select the </a:t>
            </a:r>
            <a:r>
              <a:rPr lang="en-US" sz="1350" b="1" dirty="0">
                <a:solidFill>
                  <a:srgbClr val="0000FF"/>
                </a:solidFill>
                <a:latin typeface="Times New Roman" panose="02020603050405020304" pitchFamily="18" charset="0"/>
              </a:rPr>
              <a:t>New Entry </a:t>
            </a:r>
            <a:r>
              <a:rPr lang="en-US" sz="1350" dirty="0">
                <a:solidFill>
                  <a:srgbClr val="000000"/>
                </a:solidFill>
                <a:latin typeface="Times New Roman" panose="02020603050405020304" pitchFamily="18" charset="0"/>
              </a:rPr>
              <a:t>link near the bottom of the request for reimbursement form. </a:t>
            </a:r>
          </a:p>
          <a:p>
            <a:pPr marL="214313" indent="-214313">
              <a:buFont typeface="Arial" panose="020B0604020202020204" pitchFamily="34" charset="0"/>
              <a:buChar char="•"/>
            </a:pPr>
            <a:r>
              <a:rPr lang="en-US" sz="1350" b="1" dirty="0">
                <a:solidFill>
                  <a:srgbClr val="000000"/>
                </a:solidFill>
                <a:latin typeface="Times New Roman" panose="02020603050405020304" pitchFamily="18" charset="0"/>
              </a:rPr>
              <a:t>For Electronic Data Entry: </a:t>
            </a:r>
            <a:endParaRPr lang="en-US" sz="1350" dirty="0">
              <a:solidFill>
                <a:srgbClr val="000000"/>
              </a:solidFill>
              <a:latin typeface="Times New Roman" panose="02020603050405020304" pitchFamily="18" charset="0"/>
            </a:endParaRPr>
          </a:p>
          <a:p>
            <a:pPr marL="557213" lvl="1" indent="-214313">
              <a:buFont typeface="Arial" panose="020B0604020202020204" pitchFamily="34" charset="0"/>
              <a:buChar char="•"/>
            </a:pPr>
            <a:r>
              <a:rPr lang="en-US" sz="1350" dirty="0">
                <a:solidFill>
                  <a:srgbClr val="000000"/>
                </a:solidFill>
                <a:latin typeface="Times New Roman" panose="02020603050405020304" pitchFamily="18" charset="0"/>
              </a:rPr>
              <a:t>Use the Browse button to locate the file and upload into OMEGA. For details about this feature see Appendix B </a:t>
            </a:r>
            <a:r>
              <a:rPr lang="en-US" sz="1350" b="1" dirty="0">
                <a:solidFill>
                  <a:srgbClr val="0000FF"/>
                </a:solidFill>
                <a:latin typeface="Times New Roman" panose="02020603050405020304" pitchFamily="18" charset="0"/>
              </a:rPr>
              <a:t>Uploading Data for Reimbursements.</a:t>
            </a:r>
            <a:endParaRPr lang="en-US" sz="1350" dirty="0"/>
          </a:p>
        </p:txBody>
      </p:sp>
    </p:spTree>
    <p:extLst>
      <p:ext uri="{BB962C8B-B14F-4D97-AF65-F5344CB8AC3E}">
        <p14:creationId xmlns:p14="http://schemas.microsoft.com/office/powerpoint/2010/main" val="3804618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398510"/>
          </a:xfrm>
        </p:spPr>
        <p:txBody>
          <a:bodyPr>
            <a:normAutofit fontScale="90000"/>
          </a:bodyPr>
          <a:lstStyle/>
          <a:p>
            <a:r>
              <a:rPr lang="en-US" sz="2100" b="1" dirty="0">
                <a:solidFill>
                  <a:srgbClr val="7030A0"/>
                </a:solidFill>
                <a:latin typeface="Imprint MT Shadow" panose="04020605060303030202" pitchFamily="82" charset="0"/>
              </a:rPr>
              <a:t>CREATING A REIMBURSEMENT REQUEST </a:t>
            </a:r>
            <a:endParaRPr lang="en-US" dirty="0"/>
          </a:p>
        </p:txBody>
      </p:sp>
      <p:pic>
        <p:nvPicPr>
          <p:cNvPr id="4" name="Content Placeholder 3"/>
          <p:cNvPicPr>
            <a:picLocks noGrp="1" noChangeAspect="1"/>
          </p:cNvPicPr>
          <p:nvPr>
            <p:ph idx="1"/>
          </p:nvPr>
        </p:nvPicPr>
        <p:blipFill rotWithShape="1">
          <a:blip r:embed="rId2"/>
          <a:srcRect l="-558" t="10169" r="78234" b="3508"/>
          <a:stretch/>
        </p:blipFill>
        <p:spPr>
          <a:xfrm>
            <a:off x="628650" y="753035"/>
            <a:ext cx="3499597" cy="3647515"/>
          </a:xfrm>
          <a:prstGeom prst="rect">
            <a:avLst/>
          </a:prstGeom>
        </p:spPr>
      </p:pic>
      <p:sp>
        <p:nvSpPr>
          <p:cNvPr id="5" name="Rectangle 4"/>
          <p:cNvSpPr/>
          <p:nvPr/>
        </p:nvSpPr>
        <p:spPr>
          <a:xfrm>
            <a:off x="4211499" y="753035"/>
            <a:ext cx="4313144" cy="3774110"/>
          </a:xfrm>
          <a:prstGeom prst="rect">
            <a:avLst/>
          </a:prstGeom>
        </p:spPr>
        <p:txBody>
          <a:bodyPr wrap="square">
            <a:spAutoFit/>
          </a:bodyPr>
          <a:lstStyle/>
          <a:p>
            <a:r>
              <a:rPr lang="en-US" sz="825" b="1" dirty="0">
                <a:solidFill>
                  <a:srgbClr val="000000"/>
                </a:solidFill>
                <a:latin typeface="Times New Roman" panose="02020603050405020304" pitchFamily="18" charset="0"/>
              </a:rPr>
              <a:t>Entering Expenditure Data Manually: </a:t>
            </a:r>
            <a:endParaRPr lang="en-US" sz="825" dirty="0">
              <a:solidFill>
                <a:srgbClr val="000000"/>
              </a:solidFill>
              <a:latin typeface="Times New Roman" panose="02020603050405020304" pitchFamily="18" charset="0"/>
            </a:endParaRPr>
          </a:p>
          <a:p>
            <a:r>
              <a:rPr lang="en-US" sz="825" dirty="0">
                <a:solidFill>
                  <a:srgbClr val="000000"/>
                </a:solidFill>
                <a:latin typeface="Times New Roman" panose="02020603050405020304" pitchFamily="18" charset="0"/>
              </a:rPr>
              <a:t>Upon selection of </a:t>
            </a:r>
            <a:r>
              <a:rPr lang="en-US" sz="825" b="1" dirty="0">
                <a:solidFill>
                  <a:srgbClr val="0000FF"/>
                </a:solidFill>
                <a:latin typeface="Times New Roman" panose="02020603050405020304" pitchFamily="18" charset="0"/>
              </a:rPr>
              <a:t>New Entry</a:t>
            </a:r>
            <a:r>
              <a:rPr lang="en-US" sz="825" dirty="0">
                <a:solidFill>
                  <a:srgbClr val="000000"/>
                </a:solidFill>
                <a:latin typeface="Times New Roman" panose="02020603050405020304" pitchFamily="18" charset="0"/>
              </a:rPr>
              <a:t>, a Reimbursement Request appears, containing 4 sections</a:t>
            </a:r>
            <a:r>
              <a:rPr lang="en-US" sz="825" dirty="0">
                <a:solidFill>
                  <a:srgbClr val="000000"/>
                </a:solidFill>
                <a:latin typeface="Times New Roman" panose="02020603050405020304" pitchFamily="18" charset="0"/>
              </a:rPr>
              <a:t>.</a:t>
            </a:r>
          </a:p>
          <a:p>
            <a:pPr marL="514350" lvl="1" indent="-171450">
              <a:buFont typeface="+mj-lt"/>
              <a:buAutoNum type="arabicPeriod"/>
            </a:pPr>
            <a:r>
              <a:rPr lang="en-US" sz="825" dirty="0">
                <a:solidFill>
                  <a:srgbClr val="000000"/>
                </a:solidFill>
                <a:latin typeface="Times New Roman" panose="02020603050405020304" pitchFamily="18" charset="0"/>
              </a:rPr>
              <a:t>Selected Project Group, Project, Award Information </a:t>
            </a:r>
          </a:p>
          <a:p>
            <a:pPr marL="857250" lvl="2" indent="-171450">
              <a:buFont typeface="Arial" panose="020B0604020202020204" pitchFamily="34" charset="0"/>
              <a:buChar char="•"/>
            </a:pPr>
            <a:r>
              <a:rPr lang="en-US" sz="825" dirty="0">
                <a:solidFill>
                  <a:srgbClr val="000000"/>
                </a:solidFill>
                <a:latin typeface="Times New Roman" panose="02020603050405020304" pitchFamily="18" charset="0"/>
              </a:rPr>
              <a:t>This section displays the selected award and related information. </a:t>
            </a:r>
            <a:r>
              <a:rPr lang="en-US" sz="825" b="1" dirty="0">
                <a:solidFill>
                  <a:srgbClr val="0000FF"/>
                </a:solidFill>
                <a:latin typeface="Times New Roman" panose="02020603050405020304" pitchFamily="18" charset="0"/>
              </a:rPr>
              <a:t>Change Funding Source </a:t>
            </a:r>
            <a:r>
              <a:rPr lang="en-US" sz="825" dirty="0">
                <a:solidFill>
                  <a:srgbClr val="000000"/>
                </a:solidFill>
                <a:latin typeface="Times New Roman" panose="02020603050405020304" pitchFamily="18" charset="0"/>
              </a:rPr>
              <a:t>is located here so that you can change the award from this page if necessary.</a:t>
            </a:r>
          </a:p>
          <a:p>
            <a:pPr marL="514350" lvl="1" indent="-171450">
              <a:buFont typeface="+mj-lt"/>
              <a:buAutoNum type="arabicPeriod"/>
            </a:pPr>
            <a:r>
              <a:rPr lang="en-US" sz="825" dirty="0">
                <a:solidFill>
                  <a:srgbClr val="000000"/>
                </a:solidFill>
                <a:latin typeface="Times New Roman" panose="02020603050405020304" pitchFamily="18" charset="0"/>
              </a:rPr>
              <a:t>Reimbursement Request Summary</a:t>
            </a:r>
          </a:p>
          <a:p>
            <a:pPr marL="857250" lvl="2" indent="-171450">
              <a:buFont typeface="Arial" panose="020B0604020202020204" pitchFamily="34" charset="0"/>
              <a:buChar char="•"/>
            </a:pPr>
            <a:r>
              <a:rPr lang="en-US" sz="825" dirty="0">
                <a:solidFill>
                  <a:srgbClr val="000000"/>
                </a:solidFill>
                <a:latin typeface="Times New Roman" panose="02020603050405020304" pitchFamily="18" charset="0"/>
              </a:rPr>
              <a:t>This section includes columns for: </a:t>
            </a:r>
            <a:endParaRPr lang="en-US" sz="825" dirty="0">
              <a:solidFill>
                <a:srgbClr val="000000"/>
              </a:solidFill>
              <a:latin typeface="Times New Roman" panose="02020603050405020304" pitchFamily="18" charset="0"/>
            </a:endParaRP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Object </a:t>
            </a:r>
            <a:r>
              <a:rPr lang="en-US" sz="825" dirty="0">
                <a:solidFill>
                  <a:srgbClr val="000000"/>
                </a:solidFill>
                <a:latin typeface="Times New Roman" panose="02020603050405020304" pitchFamily="18" charset="0"/>
              </a:rPr>
              <a:t>Code (code used to identify type of </a:t>
            </a:r>
            <a:r>
              <a:rPr lang="en-US" sz="825" dirty="0">
                <a:solidFill>
                  <a:srgbClr val="000000"/>
                </a:solidFill>
                <a:latin typeface="Times New Roman" panose="02020603050405020304" pitchFamily="18" charset="0"/>
              </a:rPr>
              <a:t>expenditure)</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No</a:t>
            </a:r>
            <a:r>
              <a:rPr lang="en-US" sz="825" dirty="0">
                <a:solidFill>
                  <a:srgbClr val="000000"/>
                </a:solidFill>
                <a:latin typeface="Times New Roman" panose="02020603050405020304" pitchFamily="18" charset="0"/>
              </a:rPr>
              <a:t>. of Lines – the value changes as detail lines are </a:t>
            </a:r>
            <a:r>
              <a:rPr lang="en-US" sz="825" dirty="0">
                <a:solidFill>
                  <a:srgbClr val="000000"/>
                </a:solidFill>
                <a:latin typeface="Times New Roman" panose="02020603050405020304" pitchFamily="18" charset="0"/>
              </a:rPr>
              <a:t>added</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Funds </a:t>
            </a:r>
            <a:r>
              <a:rPr lang="en-US" sz="825" dirty="0">
                <a:solidFill>
                  <a:srgbClr val="000000"/>
                </a:solidFill>
                <a:latin typeface="Times New Roman" panose="02020603050405020304" pitchFamily="18" charset="0"/>
              </a:rPr>
              <a:t>Available Prior to this Request (the current balance by object code). (Note that a budget transfer in process will temporarily decrease this amount. Funds are subtracted from donating object lines upon submission of the transfer request. Recipient object lines won’t change until all levels in the queue have been approved and the status is “Transfer Completed”) </a:t>
            </a:r>
            <a:endParaRPr lang="en-US" sz="825" dirty="0">
              <a:solidFill>
                <a:srgbClr val="000000"/>
              </a:solidFill>
              <a:latin typeface="Times New Roman" panose="02020603050405020304" pitchFamily="18" charset="0"/>
            </a:endParaRP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Funds </a:t>
            </a:r>
            <a:r>
              <a:rPr lang="en-US" sz="825" dirty="0">
                <a:solidFill>
                  <a:srgbClr val="000000"/>
                </a:solidFill>
                <a:latin typeface="Times New Roman" panose="02020603050405020304" pitchFamily="18" charset="0"/>
              </a:rPr>
              <a:t>Requested (amounts will appear as detail lines are </a:t>
            </a:r>
            <a:r>
              <a:rPr lang="en-US" sz="825" dirty="0">
                <a:solidFill>
                  <a:srgbClr val="000000"/>
                </a:solidFill>
                <a:latin typeface="Times New Roman" panose="02020603050405020304" pitchFamily="18" charset="0"/>
              </a:rPr>
              <a:t>added)</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Funds </a:t>
            </a:r>
            <a:r>
              <a:rPr lang="en-US" sz="825" dirty="0">
                <a:solidFill>
                  <a:srgbClr val="000000"/>
                </a:solidFill>
                <a:latin typeface="Times New Roman" panose="02020603050405020304" pitchFamily="18" charset="0"/>
              </a:rPr>
              <a:t>Available After this </a:t>
            </a:r>
            <a:r>
              <a:rPr lang="en-US" sz="825" dirty="0">
                <a:solidFill>
                  <a:srgbClr val="000000"/>
                </a:solidFill>
                <a:latin typeface="Times New Roman" panose="02020603050405020304" pitchFamily="18" charset="0"/>
              </a:rPr>
              <a:t>Request</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Funds </a:t>
            </a:r>
            <a:r>
              <a:rPr lang="en-US" sz="825" dirty="0">
                <a:solidFill>
                  <a:srgbClr val="000000"/>
                </a:solidFill>
                <a:latin typeface="Times New Roman" panose="02020603050405020304" pitchFamily="18" charset="0"/>
              </a:rPr>
              <a:t>Available After all requests have been taken into consideration (balances after all pending expenditures and budget transfer requests are included).</a:t>
            </a:r>
            <a:endParaRPr lang="en-US" sz="825" dirty="0">
              <a:solidFill>
                <a:srgbClr val="000000"/>
              </a:solidFill>
              <a:latin typeface="Times New Roman" panose="02020603050405020304" pitchFamily="18" charset="0"/>
            </a:endParaRPr>
          </a:p>
          <a:p>
            <a:pPr marL="514350" lvl="1" indent="-171450">
              <a:buFont typeface="+mj-lt"/>
              <a:buAutoNum type="arabicPeriod"/>
            </a:pPr>
            <a:r>
              <a:rPr lang="en-US" sz="825" dirty="0">
                <a:solidFill>
                  <a:srgbClr val="000000"/>
                </a:solidFill>
                <a:latin typeface="Times New Roman" panose="02020603050405020304" pitchFamily="18" charset="0"/>
              </a:rPr>
              <a:t>Reimbursement Request Details</a:t>
            </a:r>
          </a:p>
          <a:p>
            <a:pPr marL="857250" lvl="2" indent="-171450">
              <a:buFont typeface="Arial" panose="020B0604020202020204" pitchFamily="34" charset="0"/>
              <a:buChar char="•"/>
            </a:pPr>
            <a:r>
              <a:rPr lang="en-US" sz="825" dirty="0">
                <a:solidFill>
                  <a:srgbClr val="000000"/>
                </a:solidFill>
                <a:latin typeface="Times New Roman" panose="02020603050405020304" pitchFamily="18" charset="0"/>
              </a:rPr>
              <a:t>This section includes: </a:t>
            </a:r>
            <a:endParaRPr lang="en-US" sz="825" dirty="0">
              <a:solidFill>
                <a:srgbClr val="000000"/>
              </a:solidFill>
              <a:latin typeface="Times New Roman" panose="02020603050405020304" pitchFamily="18" charset="0"/>
            </a:endParaRP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Request </a:t>
            </a:r>
            <a:r>
              <a:rPr lang="en-US" sz="825" dirty="0">
                <a:solidFill>
                  <a:srgbClr val="000000"/>
                </a:solidFill>
                <a:latin typeface="Times New Roman" panose="02020603050405020304" pitchFamily="18" charset="0"/>
              </a:rPr>
              <a:t>ID – a tracking number automatically assigned by </a:t>
            </a:r>
            <a:r>
              <a:rPr lang="en-US" sz="825" dirty="0">
                <a:solidFill>
                  <a:srgbClr val="000000"/>
                </a:solidFill>
                <a:latin typeface="Times New Roman" panose="02020603050405020304" pitchFamily="18" charset="0"/>
              </a:rPr>
              <a:t>OMEGA</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Expenditure </a:t>
            </a:r>
            <a:r>
              <a:rPr lang="en-US" sz="825" dirty="0">
                <a:solidFill>
                  <a:srgbClr val="000000"/>
                </a:solidFill>
                <a:latin typeface="Times New Roman" panose="02020603050405020304" pitchFamily="18" charset="0"/>
              </a:rPr>
              <a:t>Start and End </a:t>
            </a:r>
            <a:r>
              <a:rPr lang="en-US" sz="825" dirty="0">
                <a:solidFill>
                  <a:srgbClr val="000000"/>
                </a:solidFill>
                <a:latin typeface="Times New Roman" panose="02020603050405020304" pitchFamily="18" charset="0"/>
              </a:rPr>
              <a:t>Dates</a:t>
            </a:r>
          </a:p>
          <a:p>
            <a:pPr marL="1200150" lvl="3" indent="-171450">
              <a:buFont typeface="Arial" panose="020B0604020202020204" pitchFamily="34" charset="0"/>
              <a:buChar char="•"/>
            </a:pPr>
            <a:r>
              <a:rPr lang="en-US" sz="825" dirty="0">
                <a:solidFill>
                  <a:srgbClr val="000000"/>
                </a:solidFill>
                <a:latin typeface="Times New Roman" panose="02020603050405020304" pitchFamily="18" charset="0"/>
              </a:rPr>
              <a:t>Details </a:t>
            </a:r>
            <a:r>
              <a:rPr lang="en-US" sz="825" dirty="0">
                <a:solidFill>
                  <a:srgbClr val="000000"/>
                </a:solidFill>
                <a:latin typeface="Times New Roman" panose="02020603050405020304" pitchFamily="18" charset="0"/>
              </a:rPr>
              <a:t>of each line in the request appear as lines are added</a:t>
            </a:r>
            <a:endParaRPr lang="en-US" sz="825" dirty="0">
              <a:solidFill>
                <a:srgbClr val="000000"/>
              </a:solidFill>
              <a:latin typeface="Times New Roman" panose="02020603050405020304" pitchFamily="18" charset="0"/>
            </a:endParaRPr>
          </a:p>
          <a:p>
            <a:pPr marL="514350" lvl="1" indent="-171450">
              <a:buFont typeface="+mj-lt"/>
              <a:buAutoNum type="arabicPeriod"/>
            </a:pPr>
            <a:r>
              <a:rPr lang="en-US" sz="825" dirty="0">
                <a:solidFill>
                  <a:srgbClr val="000000"/>
                </a:solidFill>
                <a:latin typeface="Times New Roman" panose="02020603050405020304" pitchFamily="18" charset="0"/>
              </a:rPr>
              <a:t>Edit Expenditure Line Item</a:t>
            </a:r>
          </a:p>
          <a:p>
            <a:pPr marL="857250" lvl="2" indent="-171450">
              <a:buFont typeface="Arial" panose="020B0604020202020204" pitchFamily="34" charset="0"/>
              <a:buChar char="•"/>
            </a:pPr>
            <a:r>
              <a:rPr lang="en-US" sz="825" dirty="0"/>
              <a:t>This section includes the fields that are required for reimbursement. Required fields are denoted by an asterisk </a:t>
            </a:r>
            <a:r>
              <a:rPr lang="en-US" sz="825" dirty="0"/>
              <a:t>(*).</a:t>
            </a:r>
          </a:p>
        </p:txBody>
      </p:sp>
    </p:spTree>
    <p:extLst>
      <p:ext uri="{BB962C8B-B14F-4D97-AF65-F5344CB8AC3E}">
        <p14:creationId xmlns:p14="http://schemas.microsoft.com/office/powerpoint/2010/main" val="3895359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u="sng" dirty="0" smtClean="0">
                <a:solidFill>
                  <a:srgbClr val="FF0000"/>
                </a:solidFill>
              </a:rPr>
              <a:t>*New Policy – Object Code 1000 &amp; 2000*</a:t>
            </a:r>
            <a:endParaRPr lang="en-US" sz="4100" b="1" u="sng" dirty="0">
              <a:solidFill>
                <a:srgbClr val="FF0000"/>
              </a:solidFill>
            </a:endParaRPr>
          </a:p>
        </p:txBody>
      </p:sp>
      <p:sp>
        <p:nvSpPr>
          <p:cNvPr id="3" name="Content Placeholder 2"/>
          <p:cNvSpPr>
            <a:spLocks noGrp="1"/>
          </p:cNvSpPr>
          <p:nvPr>
            <p:ph idx="1"/>
          </p:nvPr>
        </p:nvSpPr>
        <p:spPr>
          <a:xfrm>
            <a:off x="457200" y="819151"/>
            <a:ext cx="8229600" cy="3505200"/>
          </a:xfrm>
        </p:spPr>
        <p:txBody>
          <a:bodyPr/>
          <a:lstStyle/>
          <a:p>
            <a:pPr marL="0" indent="0">
              <a:buNone/>
            </a:pPr>
            <a:r>
              <a:rPr lang="en-US" dirty="0" smtClean="0"/>
              <a:t>For object codes 1000 (Personnel Cost) and 2000 (Fringe Benefits) a Description is now required in the following format:</a:t>
            </a:r>
          </a:p>
          <a:p>
            <a:r>
              <a:rPr lang="en-US" dirty="0" smtClean="0"/>
              <a:t>Payroll Range or Payroll Cycle Dates</a:t>
            </a:r>
          </a:p>
          <a:p>
            <a:r>
              <a:rPr lang="en-US" dirty="0" smtClean="0"/>
              <a:t>GL Posting Date</a:t>
            </a:r>
          </a:p>
          <a:p>
            <a:r>
              <a:rPr lang="en-US" dirty="0" smtClean="0"/>
              <a:t>Pay Date</a:t>
            </a:r>
            <a:endParaRPr lang="en-US" dirty="0"/>
          </a:p>
        </p:txBody>
      </p:sp>
    </p:spTree>
    <p:extLst>
      <p:ext uri="{BB962C8B-B14F-4D97-AF65-F5344CB8AC3E}">
        <p14:creationId xmlns:p14="http://schemas.microsoft.com/office/powerpoint/2010/main" val="2696999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100" b="1" u="sng" dirty="0" smtClean="0">
                <a:solidFill>
                  <a:srgbClr val="FF0000"/>
                </a:solidFill>
              </a:rPr>
              <a:t>*New Policy – Object Code 1000 &amp; 2000*</a:t>
            </a:r>
            <a:endParaRPr lang="en-US" sz="4100" b="1" u="sng" dirty="0">
              <a:solidFill>
                <a:srgbClr val="FF0000"/>
              </a:solidFill>
            </a:endParaRPr>
          </a:p>
        </p:txBody>
      </p:sp>
      <p:sp>
        <p:nvSpPr>
          <p:cNvPr id="3" name="Content Placeholder 2"/>
          <p:cNvSpPr>
            <a:spLocks noGrp="1"/>
          </p:cNvSpPr>
          <p:nvPr>
            <p:ph idx="1"/>
          </p:nvPr>
        </p:nvSpPr>
        <p:spPr>
          <a:xfrm>
            <a:off x="457200" y="819151"/>
            <a:ext cx="8229600" cy="3505200"/>
          </a:xfrm>
        </p:spPr>
        <p:txBody>
          <a:bodyPr/>
          <a:lstStyle/>
          <a:p>
            <a:r>
              <a:rPr lang="en-US" dirty="0" smtClean="0"/>
              <a:t>Encumbrance date is an optional field</a:t>
            </a:r>
          </a:p>
          <a:p>
            <a:r>
              <a:rPr lang="en-US" dirty="0" smtClean="0"/>
              <a:t>Expenditure Date is a required field and should be aligned with the Pay Date</a:t>
            </a:r>
          </a:p>
          <a:p>
            <a:pPr marL="0" indent="0">
              <a:buNone/>
            </a:pPr>
            <a:r>
              <a:rPr lang="en-US" dirty="0" smtClean="0"/>
              <a:t>A template is available to upload OMEGA Reimbursement transactions.</a:t>
            </a:r>
          </a:p>
          <a:p>
            <a:r>
              <a:rPr lang="en-US" dirty="0" smtClean="0"/>
              <a:t>Contact Allison @ OMEGA Support for details.</a:t>
            </a:r>
          </a:p>
        </p:txBody>
      </p:sp>
    </p:spTree>
    <p:extLst>
      <p:ext uri="{BB962C8B-B14F-4D97-AF65-F5344CB8AC3E}">
        <p14:creationId xmlns:p14="http://schemas.microsoft.com/office/powerpoint/2010/main" val="2918479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665629"/>
          </a:xfrm>
        </p:spPr>
        <p:txBody>
          <a:bodyPr/>
          <a:lstStyle/>
          <a:p>
            <a:r>
              <a:rPr lang="en-US" sz="2100" b="1" dirty="0">
                <a:solidFill>
                  <a:srgbClr val="7030A0"/>
                </a:solidFill>
                <a:latin typeface="Imprint MT Shadow" panose="04020605060303030202" pitchFamily="82" charset="0"/>
              </a:rPr>
              <a:t>CREATING A REIMBURSEMENT REQUEST </a:t>
            </a:r>
            <a:endParaRPr lang="en-US" dirty="0"/>
          </a:p>
        </p:txBody>
      </p:sp>
      <p:sp>
        <p:nvSpPr>
          <p:cNvPr id="3" name="Content Placeholder 2"/>
          <p:cNvSpPr>
            <a:spLocks noGrp="1"/>
          </p:cNvSpPr>
          <p:nvPr>
            <p:ph idx="1"/>
          </p:nvPr>
        </p:nvSpPr>
        <p:spPr>
          <a:xfrm>
            <a:off x="228600" y="742950"/>
            <a:ext cx="8229600" cy="3352801"/>
          </a:xfrm>
        </p:spPr>
        <p:txBody>
          <a:bodyPr>
            <a:normAutofit fontScale="62500" lnSpcReduction="20000"/>
          </a:bodyPr>
          <a:lstStyle/>
          <a:p>
            <a:r>
              <a:rPr lang="en-US" b="1" dirty="0" smtClean="0"/>
              <a:t>Action </a:t>
            </a:r>
            <a:r>
              <a:rPr lang="en-US" b="1" dirty="0"/>
              <a:t>Buttons </a:t>
            </a:r>
            <a:endParaRPr lang="en-US" dirty="0"/>
          </a:p>
          <a:p>
            <a:r>
              <a:rPr lang="en-US" dirty="0" smtClean="0"/>
              <a:t>          Returns </a:t>
            </a:r>
            <a:r>
              <a:rPr lang="en-US" dirty="0"/>
              <a:t>the user to the previous page . </a:t>
            </a:r>
          </a:p>
          <a:p>
            <a:r>
              <a:rPr lang="en-US" dirty="0" smtClean="0"/>
              <a:t>          Saves </a:t>
            </a:r>
            <a:r>
              <a:rPr lang="en-US" dirty="0"/>
              <a:t>the information in OMEGA in a </a:t>
            </a:r>
            <a:r>
              <a:rPr lang="en-US" b="1" dirty="0"/>
              <a:t>created status</a:t>
            </a:r>
            <a:r>
              <a:rPr lang="en-US" dirty="0"/>
              <a:t>, but </a:t>
            </a:r>
            <a:r>
              <a:rPr lang="en-US" b="1" dirty="0"/>
              <a:t>does not submit </a:t>
            </a:r>
            <a:r>
              <a:rPr lang="en-US" dirty="0"/>
              <a:t>the request for approval. The request is saved and can be edited and/or submitted at a later date. The first time the request is saved, Omega assigns a unique ID number to the request and adds the request to the originator’s To-Do list. </a:t>
            </a:r>
          </a:p>
          <a:p>
            <a:r>
              <a:rPr lang="en-US" dirty="0" smtClean="0"/>
              <a:t>           Clears </a:t>
            </a:r>
            <a:r>
              <a:rPr lang="en-US" dirty="0"/>
              <a:t>the information previously entered for this line item. </a:t>
            </a:r>
          </a:p>
          <a:p>
            <a:r>
              <a:rPr lang="en-US" dirty="0" smtClean="0"/>
              <a:t>           Opens </a:t>
            </a:r>
            <a:r>
              <a:rPr lang="en-US" dirty="0"/>
              <a:t>a blank detail line to add another line item to the request. </a:t>
            </a:r>
          </a:p>
          <a:p>
            <a:r>
              <a:rPr lang="en-US" dirty="0" smtClean="0"/>
              <a:t>                      Opens </a:t>
            </a:r>
            <a:r>
              <a:rPr lang="en-US" dirty="0"/>
              <a:t>a “locked” version of the request so that the user can review it before submission. The user has options to add a comment, go back to the previous page, edit, submit,, or cancel the request. See below:</a:t>
            </a:r>
          </a:p>
        </p:txBody>
      </p:sp>
      <p:pic>
        <p:nvPicPr>
          <p:cNvPr id="4" name="Picture 3"/>
          <p:cNvPicPr>
            <a:picLocks noChangeAspect="1"/>
          </p:cNvPicPr>
          <p:nvPr/>
        </p:nvPicPr>
        <p:blipFill>
          <a:blip r:embed="rId2"/>
          <a:stretch>
            <a:fillRect/>
          </a:stretch>
        </p:blipFill>
        <p:spPr>
          <a:xfrm>
            <a:off x="725413" y="1113385"/>
            <a:ext cx="415013" cy="230175"/>
          </a:xfrm>
          <a:prstGeom prst="rect">
            <a:avLst/>
          </a:prstGeom>
        </p:spPr>
      </p:pic>
      <p:pic>
        <p:nvPicPr>
          <p:cNvPr id="5" name="Picture 4"/>
          <p:cNvPicPr>
            <a:picLocks noChangeAspect="1"/>
          </p:cNvPicPr>
          <p:nvPr/>
        </p:nvPicPr>
        <p:blipFill>
          <a:blip r:embed="rId3"/>
          <a:stretch>
            <a:fillRect/>
          </a:stretch>
        </p:blipFill>
        <p:spPr>
          <a:xfrm>
            <a:off x="732960" y="1423316"/>
            <a:ext cx="385369" cy="170775"/>
          </a:xfrm>
          <a:prstGeom prst="rect">
            <a:avLst/>
          </a:prstGeom>
        </p:spPr>
      </p:pic>
      <p:pic>
        <p:nvPicPr>
          <p:cNvPr id="6" name="Picture 5"/>
          <p:cNvPicPr>
            <a:picLocks noChangeAspect="1"/>
          </p:cNvPicPr>
          <p:nvPr/>
        </p:nvPicPr>
        <p:blipFill>
          <a:blip r:embed="rId4"/>
          <a:stretch>
            <a:fillRect/>
          </a:stretch>
        </p:blipFill>
        <p:spPr>
          <a:xfrm>
            <a:off x="732960" y="2706294"/>
            <a:ext cx="474300" cy="252450"/>
          </a:xfrm>
          <a:prstGeom prst="rect">
            <a:avLst/>
          </a:prstGeom>
        </p:spPr>
      </p:pic>
      <p:pic>
        <p:nvPicPr>
          <p:cNvPr id="7" name="Picture 6"/>
          <p:cNvPicPr>
            <a:picLocks noChangeAspect="1"/>
          </p:cNvPicPr>
          <p:nvPr/>
        </p:nvPicPr>
        <p:blipFill>
          <a:blip r:embed="rId5"/>
          <a:stretch>
            <a:fillRect/>
          </a:stretch>
        </p:blipFill>
        <p:spPr>
          <a:xfrm>
            <a:off x="737807" y="3025971"/>
            <a:ext cx="402619" cy="201692"/>
          </a:xfrm>
          <a:prstGeom prst="rect">
            <a:avLst/>
          </a:prstGeom>
        </p:spPr>
      </p:pic>
      <p:pic>
        <p:nvPicPr>
          <p:cNvPr id="8" name="Picture 7"/>
          <p:cNvPicPr>
            <a:picLocks noChangeAspect="1"/>
          </p:cNvPicPr>
          <p:nvPr/>
        </p:nvPicPr>
        <p:blipFill>
          <a:blip r:embed="rId6"/>
          <a:stretch>
            <a:fillRect/>
          </a:stretch>
        </p:blipFill>
        <p:spPr>
          <a:xfrm>
            <a:off x="725413" y="3341622"/>
            <a:ext cx="948600" cy="185625"/>
          </a:xfrm>
          <a:prstGeom prst="rect">
            <a:avLst/>
          </a:prstGeom>
        </p:spPr>
      </p:pic>
    </p:spTree>
    <p:extLst>
      <p:ext uri="{BB962C8B-B14F-4D97-AF65-F5344CB8AC3E}">
        <p14:creationId xmlns:p14="http://schemas.microsoft.com/office/powerpoint/2010/main" val="209429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OMEGA Login Page</a:t>
            </a:r>
          </a:p>
        </p:txBody>
      </p:sp>
      <p:pic>
        <p:nvPicPr>
          <p:cNvPr id="4" name="Content Placeholder 3"/>
          <p:cNvPicPr>
            <a:picLocks noGrp="1" noChangeAspect="1"/>
          </p:cNvPicPr>
          <p:nvPr>
            <p:ph idx="1"/>
          </p:nvPr>
        </p:nvPicPr>
        <p:blipFill rotWithShape="1">
          <a:blip r:embed="rId2"/>
          <a:srcRect t="10389" r="41756" b="29242"/>
          <a:stretch/>
        </p:blipFill>
        <p:spPr>
          <a:xfrm>
            <a:off x="1789636" y="1200150"/>
            <a:ext cx="5564728" cy="3124200"/>
          </a:xfrm>
          <a:prstGeom prst="rect">
            <a:avLst/>
          </a:prstGeom>
        </p:spPr>
      </p:pic>
    </p:spTree>
    <p:extLst>
      <p:ext uri="{BB962C8B-B14F-4D97-AF65-F5344CB8AC3E}">
        <p14:creationId xmlns:p14="http://schemas.microsoft.com/office/powerpoint/2010/main" val="2385365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496882"/>
          </a:xfrm>
        </p:spPr>
        <p:txBody>
          <a:bodyPr/>
          <a:lstStyle/>
          <a:p>
            <a:r>
              <a:rPr lang="en-US" sz="2800" b="1" dirty="0">
                <a:solidFill>
                  <a:srgbClr val="7030A0"/>
                </a:solidFill>
                <a:latin typeface="Imprint MT Shadow" panose="04020605060303030202" pitchFamily="82" charset="0"/>
              </a:rPr>
              <a:t>CREATING A REIMBURSEMENT REQUEST </a:t>
            </a:r>
            <a:endParaRPr lang="en-US" sz="2800" dirty="0"/>
          </a:p>
        </p:txBody>
      </p:sp>
      <p:pic>
        <p:nvPicPr>
          <p:cNvPr id="4" name="Content Placeholder 3"/>
          <p:cNvPicPr>
            <a:picLocks noGrp="1" noChangeAspect="1"/>
          </p:cNvPicPr>
          <p:nvPr>
            <p:ph idx="1"/>
          </p:nvPr>
        </p:nvPicPr>
        <p:blipFill rotWithShape="1">
          <a:blip r:embed="rId2"/>
          <a:srcRect t="10168" r="53303"/>
          <a:stretch/>
        </p:blipFill>
        <p:spPr>
          <a:xfrm>
            <a:off x="590640" y="893219"/>
            <a:ext cx="3183591" cy="3525860"/>
          </a:xfrm>
          <a:prstGeom prst="rect">
            <a:avLst/>
          </a:prstGeom>
        </p:spPr>
      </p:pic>
      <p:sp>
        <p:nvSpPr>
          <p:cNvPr id="5" name="Rectangle 4"/>
          <p:cNvSpPr/>
          <p:nvPr/>
        </p:nvSpPr>
        <p:spPr>
          <a:xfrm>
            <a:off x="3774231" y="964433"/>
            <a:ext cx="4572000" cy="1131079"/>
          </a:xfrm>
          <a:prstGeom prst="rect">
            <a:avLst/>
          </a:prstGeom>
        </p:spPr>
        <p:txBody>
          <a:bodyPr>
            <a:spAutoFit/>
          </a:bodyPr>
          <a:lstStyle/>
          <a:p>
            <a:r>
              <a:rPr lang="en-US" sz="1350" dirty="0">
                <a:solidFill>
                  <a:srgbClr val="7030A0"/>
                </a:solidFill>
                <a:latin typeface="Imprint MT Shadow" panose="04020605060303030202" pitchFamily="82" charset="0"/>
              </a:rPr>
              <a:t>Edit a Reimbursement Request</a:t>
            </a:r>
          </a:p>
          <a:p>
            <a:r>
              <a:rPr lang="en-US" sz="1350" dirty="0">
                <a:solidFill>
                  <a:srgbClr val="7030A0"/>
                </a:solidFill>
                <a:latin typeface="Imprint MT Shadow" panose="04020605060303030202" pitchFamily="82" charset="0"/>
              </a:rPr>
              <a:t>To edit a request, select the Action button from the bottom of the </a:t>
            </a:r>
            <a:r>
              <a:rPr lang="en-US" sz="1350" dirty="0">
                <a:solidFill>
                  <a:srgbClr val="7030A0"/>
                </a:solidFill>
                <a:latin typeface="Imprint MT Shadow" panose="04020605060303030202" pitchFamily="82" charset="0"/>
              </a:rPr>
              <a:t>request. </a:t>
            </a:r>
            <a:r>
              <a:rPr lang="en-US" sz="1350" dirty="0">
                <a:solidFill>
                  <a:srgbClr val="7030A0"/>
                </a:solidFill>
                <a:latin typeface="Imprint MT Shadow" panose="04020605060303030202" pitchFamily="82" charset="0"/>
              </a:rPr>
              <a:t>This will allow editing. The Reimbursement Request Details will show each line item in the request and provide an Action column on the right for each line.</a:t>
            </a:r>
          </a:p>
        </p:txBody>
      </p:sp>
      <p:sp>
        <p:nvSpPr>
          <p:cNvPr id="6" name="Rectangle 5"/>
          <p:cNvSpPr/>
          <p:nvPr/>
        </p:nvSpPr>
        <p:spPr>
          <a:xfrm>
            <a:off x="3904690" y="2229344"/>
            <a:ext cx="4572000" cy="1338828"/>
          </a:xfrm>
          <a:prstGeom prst="rect">
            <a:avLst/>
          </a:prstGeom>
        </p:spPr>
        <p:txBody>
          <a:bodyPr>
            <a:spAutoFit/>
          </a:bodyPr>
          <a:lstStyle/>
          <a:p>
            <a:r>
              <a:rPr lang="en-US" sz="1350" dirty="0">
                <a:solidFill>
                  <a:srgbClr val="7030A0"/>
                </a:solidFill>
                <a:latin typeface="Imprint MT Shadow" panose="04020605060303030202" pitchFamily="82" charset="0"/>
              </a:rPr>
              <a:t>Choose </a:t>
            </a:r>
            <a:r>
              <a:rPr lang="en-US" sz="1350" dirty="0">
                <a:solidFill>
                  <a:srgbClr val="7030A0"/>
                </a:solidFill>
                <a:latin typeface="Imprint MT Shadow" panose="04020605060303030202" pitchFamily="82" charset="0"/>
              </a:rPr>
              <a:t>        to </a:t>
            </a:r>
            <a:r>
              <a:rPr lang="en-US" sz="1350" dirty="0">
                <a:solidFill>
                  <a:srgbClr val="7030A0"/>
                </a:solidFill>
                <a:latin typeface="Imprint MT Shadow" panose="04020605060303030202" pitchFamily="82" charset="0"/>
              </a:rPr>
              <a:t>change information in the selected line. </a:t>
            </a:r>
          </a:p>
          <a:p>
            <a:r>
              <a:rPr lang="en-US" sz="1350" dirty="0">
                <a:solidFill>
                  <a:srgbClr val="7030A0"/>
                </a:solidFill>
                <a:latin typeface="Imprint MT Shadow" panose="04020605060303030202" pitchFamily="82" charset="0"/>
              </a:rPr>
              <a:t>Choose         to </a:t>
            </a:r>
            <a:r>
              <a:rPr lang="en-US" sz="1350" dirty="0">
                <a:solidFill>
                  <a:srgbClr val="7030A0"/>
                </a:solidFill>
                <a:latin typeface="Imprint MT Shadow" panose="04020605060303030202" pitchFamily="82" charset="0"/>
              </a:rPr>
              <a:t>copy the line item and add it to the request. </a:t>
            </a:r>
          </a:p>
          <a:p>
            <a:r>
              <a:rPr lang="en-US" sz="1350" dirty="0">
                <a:solidFill>
                  <a:srgbClr val="7030A0"/>
                </a:solidFill>
                <a:latin typeface="Imprint MT Shadow" panose="04020605060303030202" pitchFamily="82" charset="0"/>
              </a:rPr>
              <a:t>Choose </a:t>
            </a:r>
            <a:r>
              <a:rPr lang="en-US" sz="1350" dirty="0">
                <a:solidFill>
                  <a:srgbClr val="7030A0"/>
                </a:solidFill>
                <a:latin typeface="Imprint MT Shadow" panose="04020605060303030202" pitchFamily="82" charset="0"/>
              </a:rPr>
              <a:t>        to </a:t>
            </a:r>
            <a:r>
              <a:rPr lang="en-US" sz="1350" dirty="0">
                <a:solidFill>
                  <a:srgbClr val="7030A0"/>
                </a:solidFill>
                <a:latin typeface="Imprint MT Shadow" panose="04020605060303030202" pitchFamily="82" charset="0"/>
              </a:rPr>
              <a:t>delete the line item from the request. </a:t>
            </a:r>
          </a:p>
          <a:p>
            <a:r>
              <a:rPr lang="en-US" sz="1350" dirty="0">
                <a:solidFill>
                  <a:srgbClr val="7030A0"/>
                </a:solidFill>
                <a:latin typeface="Imprint MT Shadow" panose="04020605060303030202" pitchFamily="82" charset="0"/>
              </a:rPr>
              <a:t>Select </a:t>
            </a:r>
            <a:r>
              <a:rPr lang="en-US" sz="1350" dirty="0">
                <a:solidFill>
                  <a:srgbClr val="7030A0"/>
                </a:solidFill>
                <a:latin typeface="Imprint MT Shadow" panose="04020605060303030202" pitchFamily="82" charset="0"/>
              </a:rPr>
              <a:t>           to </a:t>
            </a:r>
            <a:r>
              <a:rPr lang="en-US" sz="1350" dirty="0">
                <a:solidFill>
                  <a:srgbClr val="7030A0"/>
                </a:solidFill>
                <a:latin typeface="Imprint MT Shadow" panose="04020605060303030202" pitchFamily="82" charset="0"/>
              </a:rPr>
              <a:t>save the edited request in the created state</a:t>
            </a:r>
            <a:r>
              <a:rPr lang="en-US" sz="1350" dirty="0">
                <a:solidFill>
                  <a:srgbClr val="7030A0"/>
                </a:solidFill>
                <a:latin typeface="Imprint MT Shadow" panose="04020605060303030202" pitchFamily="82" charset="0"/>
              </a:rPr>
              <a:t>.</a:t>
            </a:r>
          </a:p>
          <a:p>
            <a:endParaRPr lang="en-US" sz="1350" dirty="0">
              <a:solidFill>
                <a:srgbClr val="7030A0"/>
              </a:solidFill>
              <a:latin typeface="Imprint MT Shadow" panose="04020605060303030202" pitchFamily="82" charset="0"/>
            </a:endParaRPr>
          </a:p>
          <a:p>
            <a:r>
              <a:rPr lang="en-US" sz="1350" dirty="0">
                <a:solidFill>
                  <a:srgbClr val="7030A0"/>
                </a:solidFill>
                <a:latin typeface="Imprint MT Shadow" panose="04020605060303030202" pitchFamily="82" charset="0"/>
              </a:rPr>
              <a:t>Its </a:t>
            </a:r>
            <a:r>
              <a:rPr lang="en-US" sz="1350" dirty="0">
                <a:solidFill>
                  <a:srgbClr val="7030A0"/>
                </a:solidFill>
                <a:latin typeface="Imprint MT Shadow" panose="04020605060303030202" pitchFamily="82" charset="0"/>
              </a:rPr>
              <a:t>always a good idea to Save after editing</a:t>
            </a:r>
            <a:r>
              <a:rPr lang="en-US" sz="825" dirty="0">
                <a:solidFill>
                  <a:srgbClr val="7030A0"/>
                </a:solidFill>
                <a:latin typeface="Times New Roman" panose="02020603050405020304" pitchFamily="18" charset="0"/>
              </a:rPr>
              <a:t>. </a:t>
            </a:r>
            <a:endParaRPr lang="en-US" sz="1350" dirty="0">
              <a:solidFill>
                <a:srgbClr val="7030A0"/>
              </a:solidFill>
            </a:endParaRPr>
          </a:p>
        </p:txBody>
      </p:sp>
      <p:pic>
        <p:nvPicPr>
          <p:cNvPr id="7" name="Picture 6"/>
          <p:cNvPicPr>
            <a:picLocks noChangeAspect="1"/>
          </p:cNvPicPr>
          <p:nvPr/>
        </p:nvPicPr>
        <p:blipFill>
          <a:blip r:embed="rId3"/>
          <a:stretch>
            <a:fillRect/>
          </a:stretch>
        </p:blipFill>
        <p:spPr>
          <a:xfrm>
            <a:off x="4572000" y="2300866"/>
            <a:ext cx="248771" cy="181535"/>
          </a:xfrm>
          <a:prstGeom prst="rect">
            <a:avLst/>
          </a:prstGeom>
        </p:spPr>
      </p:pic>
      <p:pic>
        <p:nvPicPr>
          <p:cNvPr id="8" name="Picture 7"/>
          <p:cNvPicPr>
            <a:picLocks noChangeAspect="1"/>
          </p:cNvPicPr>
          <p:nvPr/>
        </p:nvPicPr>
        <p:blipFill>
          <a:blip r:embed="rId4"/>
          <a:stretch>
            <a:fillRect/>
          </a:stretch>
        </p:blipFill>
        <p:spPr>
          <a:xfrm>
            <a:off x="4572001" y="2488322"/>
            <a:ext cx="248770" cy="228599"/>
          </a:xfrm>
          <a:prstGeom prst="rect">
            <a:avLst/>
          </a:prstGeom>
        </p:spPr>
      </p:pic>
      <p:pic>
        <p:nvPicPr>
          <p:cNvPr id="9" name="Picture 8"/>
          <p:cNvPicPr>
            <a:picLocks noChangeAspect="1"/>
          </p:cNvPicPr>
          <p:nvPr/>
        </p:nvPicPr>
        <p:blipFill>
          <a:blip r:embed="rId5"/>
          <a:stretch>
            <a:fillRect/>
          </a:stretch>
        </p:blipFill>
        <p:spPr>
          <a:xfrm>
            <a:off x="4571999" y="2712605"/>
            <a:ext cx="248771" cy="200475"/>
          </a:xfrm>
          <a:prstGeom prst="rect">
            <a:avLst/>
          </a:prstGeom>
        </p:spPr>
      </p:pic>
      <p:pic>
        <p:nvPicPr>
          <p:cNvPr id="10" name="Picture 9"/>
          <p:cNvPicPr>
            <a:picLocks noChangeAspect="1"/>
          </p:cNvPicPr>
          <p:nvPr/>
        </p:nvPicPr>
        <p:blipFill>
          <a:blip r:embed="rId6"/>
          <a:stretch>
            <a:fillRect/>
          </a:stretch>
        </p:blipFill>
        <p:spPr>
          <a:xfrm>
            <a:off x="4488877" y="2913080"/>
            <a:ext cx="415013" cy="188662"/>
          </a:xfrm>
          <a:prstGeom prst="rect">
            <a:avLst/>
          </a:prstGeom>
        </p:spPr>
      </p:pic>
      <p:sp>
        <p:nvSpPr>
          <p:cNvPr id="11" name="Rectangle 10"/>
          <p:cNvSpPr/>
          <p:nvPr/>
        </p:nvSpPr>
        <p:spPr>
          <a:xfrm>
            <a:off x="3904690" y="3639270"/>
            <a:ext cx="4721599" cy="507831"/>
          </a:xfrm>
          <a:prstGeom prst="rect">
            <a:avLst/>
          </a:prstGeom>
        </p:spPr>
        <p:txBody>
          <a:bodyPr wrap="square">
            <a:spAutoFit/>
          </a:bodyPr>
          <a:lstStyle/>
          <a:p>
            <a:r>
              <a:rPr lang="en-US" sz="1350" dirty="0">
                <a:solidFill>
                  <a:srgbClr val="7030A0"/>
                </a:solidFill>
                <a:latin typeface="Imprint MT Shadow" panose="04020605060303030202" pitchFamily="82" charset="0"/>
              </a:rPr>
              <a:t>Select </a:t>
            </a:r>
            <a:r>
              <a:rPr lang="en-US" sz="1350" dirty="0">
                <a:solidFill>
                  <a:srgbClr val="FF0000"/>
                </a:solidFill>
                <a:latin typeface="Imprint MT Shadow" panose="04020605060303030202" pitchFamily="82" charset="0"/>
              </a:rPr>
              <a:t>“GO TO SUBMIT” </a:t>
            </a:r>
            <a:r>
              <a:rPr lang="en-US" sz="1350" dirty="0">
                <a:solidFill>
                  <a:srgbClr val="7030A0"/>
                </a:solidFill>
                <a:latin typeface="Imprint MT Shadow" panose="04020605060303030202" pitchFamily="82" charset="0"/>
              </a:rPr>
              <a:t>to proceed with submission of the request for approval</a:t>
            </a:r>
          </a:p>
        </p:txBody>
      </p:sp>
    </p:spTree>
    <p:extLst>
      <p:ext uri="{BB962C8B-B14F-4D97-AF65-F5344CB8AC3E}">
        <p14:creationId xmlns:p14="http://schemas.microsoft.com/office/powerpoint/2010/main" val="2098402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90550"/>
          </a:xfrm>
        </p:spPr>
        <p:txBody>
          <a:bodyPr>
            <a:normAutofit/>
          </a:bodyPr>
          <a:lstStyle/>
          <a:p>
            <a:r>
              <a:rPr lang="en-US" sz="2800" b="1" dirty="0">
                <a:solidFill>
                  <a:srgbClr val="7030A0"/>
                </a:solidFill>
                <a:latin typeface="Imprint MT Shadow" panose="04020605060303030202" pitchFamily="82" charset="0"/>
              </a:rPr>
              <a:t>CREATING A REIMBURSEMENT REQUEST </a:t>
            </a:r>
            <a:endParaRPr lang="en-US" sz="2800" dirty="0"/>
          </a:p>
        </p:txBody>
      </p:sp>
      <p:sp>
        <p:nvSpPr>
          <p:cNvPr id="3" name="Content Placeholder 2"/>
          <p:cNvSpPr>
            <a:spLocks noGrp="1"/>
          </p:cNvSpPr>
          <p:nvPr>
            <p:ph idx="1"/>
          </p:nvPr>
        </p:nvSpPr>
        <p:spPr>
          <a:xfrm>
            <a:off x="628650" y="666750"/>
            <a:ext cx="7886700" cy="3604022"/>
          </a:xfrm>
        </p:spPr>
        <p:txBody>
          <a:bodyPr>
            <a:normAutofit lnSpcReduction="10000"/>
          </a:bodyPr>
          <a:lstStyle/>
          <a:p>
            <a:r>
              <a:rPr lang="en-US" sz="1400" dirty="0">
                <a:solidFill>
                  <a:srgbClr val="7030A0"/>
                </a:solidFill>
                <a:latin typeface="Imprint MT Shadow" panose="04020605060303030202" pitchFamily="82" charset="0"/>
              </a:rPr>
              <a:t>NOTE: Once a request is submitted, the Originator cannot edit it. If editing is required after submission, any reviewer in the queue can deny it . </a:t>
            </a:r>
            <a:r>
              <a:rPr lang="en-US" sz="1400" dirty="0">
                <a:solidFill>
                  <a:srgbClr val="7030A0"/>
                </a:solidFill>
                <a:latin typeface="Imprint MT Shadow" panose="04020605060303030202" pitchFamily="82" charset="0"/>
              </a:rPr>
              <a:t>A denied request will return to the To-Do list of the Originator and the originator can then edit it. </a:t>
            </a:r>
            <a:endParaRPr lang="en-US" sz="1400" dirty="0">
              <a:solidFill>
                <a:srgbClr val="7030A0"/>
              </a:solidFill>
              <a:latin typeface="Imprint MT Shadow" panose="04020605060303030202" pitchFamily="82" charset="0"/>
            </a:endParaRPr>
          </a:p>
          <a:p>
            <a:pPr marL="0" indent="0">
              <a:buNone/>
            </a:pPr>
            <a:endParaRPr lang="en-US" sz="1400" dirty="0">
              <a:solidFill>
                <a:srgbClr val="7030A0"/>
              </a:solidFill>
              <a:latin typeface="Imprint MT Shadow" panose="04020605060303030202" pitchFamily="82" charset="0"/>
            </a:endParaRPr>
          </a:p>
          <a:p>
            <a:r>
              <a:rPr lang="en-US" sz="1400" dirty="0">
                <a:solidFill>
                  <a:srgbClr val="7030A0"/>
                </a:solidFill>
                <a:latin typeface="Imprint MT Shadow" panose="04020605060303030202" pitchFamily="82" charset="0"/>
              </a:rPr>
              <a:t>When the submission has been processed, the originator will be returned to their Omega Home screen and the request will have moved from the originator’s To-Do list to their Pending list. The request will also be on the To-Do list of the first reviewer in the queue and on the Coming Soon list of all subsequent reviewers listed in the queue. As each reviewer processes the request, it will be deleted from that reviewer’s To-Do list and will be added to their Pending list. </a:t>
            </a:r>
            <a:r>
              <a:rPr lang="en-US" sz="1400" dirty="0">
                <a:solidFill>
                  <a:srgbClr val="7030A0"/>
                </a:solidFill>
                <a:latin typeface="Imprint MT Shadow" panose="04020605060303030202" pitchFamily="82" charset="0"/>
              </a:rPr>
              <a:t>When the request reaches its final status of Approval Completed after the last reviewer in the queue, the request will disappear from all Pending lists. </a:t>
            </a:r>
            <a:endParaRPr lang="en-US" sz="1400" dirty="0" smtClean="0">
              <a:solidFill>
                <a:srgbClr val="7030A0"/>
              </a:solidFill>
              <a:latin typeface="Imprint MT Shadow" panose="04020605060303030202" pitchFamily="82" charset="0"/>
            </a:endParaRPr>
          </a:p>
          <a:p>
            <a:pPr marL="0" indent="0">
              <a:buNone/>
            </a:pPr>
            <a:endParaRPr lang="en-US" sz="1400" dirty="0">
              <a:solidFill>
                <a:srgbClr val="7030A0"/>
              </a:solidFill>
              <a:latin typeface="Imprint MT Shadow" panose="04020605060303030202" pitchFamily="82" charset="0"/>
            </a:endParaRPr>
          </a:p>
          <a:p>
            <a:r>
              <a:rPr lang="en-US" sz="1400" dirty="0">
                <a:solidFill>
                  <a:srgbClr val="7030A0"/>
                </a:solidFill>
                <a:latin typeface="Imprint MT Shadow" panose="04020605060303030202" pitchFamily="82" charset="0"/>
              </a:rPr>
              <a:t>An approval level may have more than one reviewer. All individuals at a level have equal access and authority. When a status changes at a level, it changes for all individuals in the queue at that level. A division can require multiple approvals at any level. Due to separation of duties concerns, any one individual should not have permissions at more than one level for any one award. </a:t>
            </a:r>
          </a:p>
        </p:txBody>
      </p:sp>
    </p:spTree>
    <p:extLst>
      <p:ext uri="{BB962C8B-B14F-4D97-AF65-F5344CB8AC3E}">
        <p14:creationId xmlns:p14="http://schemas.microsoft.com/office/powerpoint/2010/main" val="2423612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Imprint MT Shadow" panose="04020605060303030202" pitchFamily="82" charset="0"/>
              </a:rPr>
              <a:t>When in Doubt… </a:t>
            </a:r>
            <a:endParaRPr lang="en-US" dirty="0">
              <a:solidFill>
                <a:srgbClr val="7030A0"/>
              </a:solidFill>
              <a:latin typeface="Imprint MT Shadow" panose="04020605060303030202" pitchFamily="82" charset="0"/>
            </a:endParaRPr>
          </a:p>
        </p:txBody>
      </p:sp>
      <p:pic>
        <p:nvPicPr>
          <p:cNvPr id="4" name="Content Placeholder 3" descr="utad1112gdl - Dúvidas, de qualquer tip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0" y="858371"/>
            <a:ext cx="2729885" cy="3263504"/>
          </a:xfrm>
        </p:spPr>
      </p:pic>
      <p:sp>
        <p:nvSpPr>
          <p:cNvPr id="5" name="TextBox 4"/>
          <p:cNvSpPr txBox="1"/>
          <p:nvPr/>
        </p:nvSpPr>
        <p:spPr>
          <a:xfrm>
            <a:off x="510989" y="1674159"/>
            <a:ext cx="4659406" cy="1015663"/>
          </a:xfrm>
          <a:prstGeom prst="rect">
            <a:avLst/>
          </a:prstGeom>
          <a:noFill/>
        </p:spPr>
        <p:txBody>
          <a:bodyPr wrap="square" rtlCol="0">
            <a:spAutoFit/>
          </a:bodyPr>
          <a:lstStyle/>
          <a:p>
            <a:r>
              <a:rPr lang="en-US" dirty="0">
                <a:solidFill>
                  <a:srgbClr val="7030A0"/>
                </a:solidFill>
                <a:latin typeface="Imprint MT Shadow" panose="04020605060303030202" pitchFamily="82" charset="0"/>
              </a:rPr>
              <a:t>Contact OMEGA SUPPORT 804-371-0993</a:t>
            </a:r>
          </a:p>
          <a:p>
            <a:endParaRPr lang="en-US" sz="1200" dirty="0">
              <a:solidFill>
                <a:srgbClr val="7030A0"/>
              </a:solidFill>
              <a:latin typeface="Imprint MT Shadow" panose="04020605060303030202" pitchFamily="82" charset="0"/>
              <a:hlinkClick r:id="rId3"/>
            </a:endParaRPr>
          </a:p>
          <a:p>
            <a:r>
              <a:rPr lang="en-US" sz="1200" dirty="0">
                <a:solidFill>
                  <a:srgbClr val="7030A0"/>
                </a:solidFill>
                <a:latin typeface="Imprint MT Shadow" panose="04020605060303030202" pitchFamily="82" charset="0"/>
                <a:hlinkClick r:id="rId3"/>
              </a:rPr>
              <a:t>OMEGA.SUPPORT@DOE.VIRGINIA.GOV</a:t>
            </a:r>
            <a:endParaRPr lang="en-US" sz="1200" dirty="0">
              <a:solidFill>
                <a:srgbClr val="7030A0"/>
              </a:solidFill>
              <a:latin typeface="Imprint MT Shadow" panose="04020605060303030202" pitchFamily="82" charset="0"/>
            </a:endParaRPr>
          </a:p>
          <a:p>
            <a:endParaRPr lang="en-US" dirty="0">
              <a:solidFill>
                <a:srgbClr val="7030A0"/>
              </a:solidFill>
              <a:latin typeface="Imprint MT Shadow" panose="04020605060303030202" pitchFamily="82" charset="0"/>
            </a:endParaRPr>
          </a:p>
        </p:txBody>
      </p:sp>
      <p:sp>
        <p:nvSpPr>
          <p:cNvPr id="6" name="TextBox 5"/>
          <p:cNvSpPr txBox="1"/>
          <p:nvPr/>
        </p:nvSpPr>
        <p:spPr>
          <a:xfrm>
            <a:off x="349624" y="4134299"/>
            <a:ext cx="5661212" cy="300082"/>
          </a:xfrm>
          <a:prstGeom prst="rect">
            <a:avLst/>
          </a:prstGeom>
          <a:noFill/>
        </p:spPr>
        <p:txBody>
          <a:bodyPr wrap="square" rtlCol="0">
            <a:spAutoFit/>
          </a:bodyPr>
          <a:lstStyle/>
          <a:p>
            <a:r>
              <a:rPr lang="en-US" sz="1350" dirty="0">
                <a:solidFill>
                  <a:srgbClr val="7030A0"/>
                </a:solidFill>
                <a:latin typeface="Imprint MT Shadow" panose="04020605060303030202" pitchFamily="82" charset="0"/>
              </a:rPr>
              <a:t>Any General Questions??? (Please save specific issues for OMEGA Support)</a:t>
            </a:r>
            <a:endParaRPr lang="en-US" sz="1350" dirty="0">
              <a:solidFill>
                <a:srgbClr val="7030A0"/>
              </a:solidFill>
              <a:latin typeface="Imprint MT Shadow" panose="04020605060303030202" pitchFamily="82" charset="0"/>
            </a:endParaRPr>
          </a:p>
        </p:txBody>
      </p:sp>
    </p:spTree>
    <p:extLst>
      <p:ext uri="{BB962C8B-B14F-4D97-AF65-F5344CB8AC3E}">
        <p14:creationId xmlns:p14="http://schemas.microsoft.com/office/powerpoint/2010/main" val="234351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VDOE</a:t>
            </a:r>
            <a:endParaRPr lang="en-US" dirty="0"/>
          </a:p>
        </p:txBody>
      </p:sp>
      <p:sp>
        <p:nvSpPr>
          <p:cNvPr id="3" name="Content Placeholder 2"/>
          <p:cNvSpPr>
            <a:spLocks noGrp="1"/>
          </p:cNvSpPr>
          <p:nvPr>
            <p:ph idx="1"/>
          </p:nvPr>
        </p:nvSpPr>
        <p:spPr>
          <a:xfrm>
            <a:off x="4114800" y="1200151"/>
            <a:ext cx="4953000" cy="3124199"/>
          </a:xfrm>
        </p:spPr>
        <p:txBody>
          <a:bodyPr/>
          <a:lstStyle/>
          <a:p>
            <a:pPr marL="0" indent="0">
              <a:buNone/>
            </a:pPr>
            <a:r>
              <a:rPr lang="nl-NL" dirty="0"/>
              <a:t>Twitter: @</a:t>
            </a:r>
            <a:r>
              <a:rPr lang="nl-NL" dirty="0" smtClean="0"/>
              <a:t>VDOE_News</a:t>
            </a:r>
            <a:br>
              <a:rPr lang="nl-NL" dirty="0" smtClean="0"/>
            </a:br>
            <a:r>
              <a:rPr lang="nl-NL" dirty="0" smtClean="0"/>
              <a:t>Facebook</a:t>
            </a:r>
            <a:r>
              <a:rPr lang="nl-NL" dirty="0"/>
              <a:t>: @VDOENews</a:t>
            </a:r>
          </a:p>
          <a:p>
            <a:pPr marL="0" indent="0">
              <a:buNone/>
            </a:pPr>
            <a:r>
              <a:rPr lang="nl-NL" sz="3000" b="1" dirty="0"/>
              <a:t>#VAis4Learners </a:t>
            </a:r>
            <a:r>
              <a:rPr lang="nl-NL" sz="3000" b="1" dirty="0" smtClean="0"/>
              <a:t>#EdEquityVA</a:t>
            </a:r>
            <a:endParaRPr lang="en-US" sz="3000" dirty="0"/>
          </a:p>
        </p:txBody>
      </p:sp>
      <p:grpSp>
        <p:nvGrpSpPr>
          <p:cNvPr id="4" name="Group 3" title="social media logos: Twitter, Facebook, and LinkedIn"/>
          <p:cNvGrpSpPr/>
          <p:nvPr/>
        </p:nvGrpSpPr>
        <p:grpSpPr>
          <a:xfrm>
            <a:off x="4190999" y="3105150"/>
            <a:ext cx="2995071" cy="875260"/>
            <a:chOff x="2235200" y="5089418"/>
            <a:chExt cx="5791200" cy="1692383"/>
          </a:xfrm>
        </p:grpSpPr>
        <p:pic>
          <p:nvPicPr>
            <p:cNvPr id="5" name="Picture 4" title="twitter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6" name="Picture 5" title="LinkedIn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7" name="Picture 6" title="facebook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687248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4114800" y="971551"/>
            <a:ext cx="5029200" cy="2743200"/>
          </a:xfrm>
        </p:spPr>
        <p:txBody>
          <a:bodyPr>
            <a:normAutofit lnSpcReduction="10000"/>
          </a:bodyPr>
          <a:lstStyle/>
          <a:p>
            <a:pPr marL="0" indent="0">
              <a:buNone/>
            </a:pPr>
            <a:r>
              <a:rPr lang="nl-NL" sz="3000" dirty="0" smtClean="0">
                <a:hlinkClick r:id="rId2"/>
              </a:rPr>
              <a:t>Rhonn.James</a:t>
            </a:r>
            <a:r>
              <a:rPr lang="nl-NL" sz="3000" dirty="0" smtClean="0">
                <a:hlinkClick r:id="rId2"/>
              </a:rPr>
              <a:t>@doe.virginia.gov</a:t>
            </a:r>
            <a:endParaRPr lang="nl-NL" sz="3000" dirty="0" smtClean="0"/>
          </a:p>
          <a:p>
            <a:pPr marL="0" indent="0">
              <a:buNone/>
            </a:pPr>
            <a:r>
              <a:rPr lang="nl-NL" dirty="0" smtClean="0">
                <a:hlinkClick r:id="rId3"/>
              </a:rPr>
              <a:t>www.doe.virginia.gov</a:t>
            </a:r>
            <a:r>
              <a:rPr lang="nl-NL" dirty="0" smtClean="0"/>
              <a:t> </a:t>
            </a:r>
            <a:endParaRPr lang="nl-NL" dirty="0"/>
          </a:p>
          <a:p>
            <a:pPr marL="0" indent="0">
              <a:buNone/>
            </a:pPr>
            <a:r>
              <a:rPr lang="nl-NL" dirty="0" smtClean="0"/>
              <a:t>Twitter</a:t>
            </a:r>
            <a:r>
              <a:rPr lang="nl-NL" dirty="0"/>
              <a:t>: @</a:t>
            </a:r>
            <a:r>
              <a:rPr lang="nl-NL" dirty="0" smtClean="0"/>
              <a:t>VDOE_News</a:t>
            </a:r>
            <a:br>
              <a:rPr lang="nl-NL" dirty="0" smtClean="0"/>
            </a:br>
            <a:r>
              <a:rPr lang="nl-NL" dirty="0" smtClean="0"/>
              <a:t>Facebook</a:t>
            </a:r>
            <a:r>
              <a:rPr lang="nl-NL" dirty="0"/>
              <a:t>: @VDOENews</a:t>
            </a:r>
          </a:p>
          <a:p>
            <a:pPr marL="0" indent="0">
              <a:buNone/>
            </a:pPr>
            <a:r>
              <a:rPr lang="nl-NL" sz="3000" b="1" dirty="0"/>
              <a:t>#VAis4Learners </a:t>
            </a:r>
            <a:r>
              <a:rPr lang="nl-NL" sz="3000" b="1" dirty="0" smtClean="0"/>
              <a:t>#EdEquityVA</a:t>
            </a:r>
            <a:endParaRPr lang="en-US" sz="3000" dirty="0"/>
          </a:p>
        </p:txBody>
      </p:sp>
      <p:grpSp>
        <p:nvGrpSpPr>
          <p:cNvPr id="8" name="Group 7" title="social media logos: Twitter, Facebook, and LinkedIn"/>
          <p:cNvGrpSpPr/>
          <p:nvPr/>
        </p:nvGrpSpPr>
        <p:grpSpPr>
          <a:xfrm>
            <a:off x="4211952" y="3679657"/>
            <a:ext cx="2236892" cy="653695"/>
            <a:chOff x="2235200" y="5089418"/>
            <a:chExt cx="5791200" cy="1692383"/>
          </a:xfrm>
        </p:grpSpPr>
        <p:pic>
          <p:nvPicPr>
            <p:cNvPr id="9" name="Picture 8" title="twitter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5200" y="5089418"/>
              <a:ext cx="1645699" cy="1645699"/>
            </a:xfrm>
            <a:prstGeom prst="rect">
              <a:avLst/>
            </a:prstGeom>
          </p:spPr>
        </p:pic>
        <p:pic>
          <p:nvPicPr>
            <p:cNvPr id="10" name="Picture 9" title="LinkedIn logo"/>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0093" y="5125494"/>
              <a:ext cx="1656307" cy="1656307"/>
            </a:xfrm>
            <a:prstGeom prst="rect">
              <a:avLst/>
            </a:prstGeom>
          </p:spPr>
        </p:pic>
        <p:pic>
          <p:nvPicPr>
            <p:cNvPr id="11" name="Picture 10" title="facebook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8045" y="5125494"/>
              <a:ext cx="1576507" cy="1576507"/>
            </a:xfrm>
            <a:prstGeom prst="rect">
              <a:avLst/>
            </a:prstGeom>
          </p:spPr>
        </p:pic>
      </p:grpSp>
    </p:spTree>
    <p:extLst>
      <p:ext uri="{BB962C8B-B14F-4D97-AF65-F5344CB8AC3E}">
        <p14:creationId xmlns:p14="http://schemas.microsoft.com/office/powerpoint/2010/main" val="370234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OMEGA</a:t>
            </a:r>
          </a:p>
        </p:txBody>
      </p:sp>
      <p:sp>
        <p:nvSpPr>
          <p:cNvPr id="3" name="Content Placeholder 2"/>
          <p:cNvSpPr>
            <a:spLocks noGrp="1"/>
          </p:cNvSpPr>
          <p:nvPr>
            <p:ph idx="1"/>
          </p:nvPr>
        </p:nvSpPr>
        <p:spPr/>
        <p:txBody>
          <a:bodyPr>
            <a:normAutofit/>
          </a:bodyPr>
          <a:lstStyle/>
          <a:p>
            <a:pPr marL="228600" lvl="0" indent="-228600">
              <a:lnSpc>
                <a:spcPct val="90000"/>
              </a:lnSpc>
              <a:spcBef>
                <a:spcPts val="1000"/>
              </a:spcBef>
            </a:pPr>
            <a:r>
              <a:rPr lang="en-US" sz="2400" dirty="0">
                <a:solidFill>
                  <a:prstClr val="black"/>
                </a:solidFill>
              </a:rPr>
              <a:t>OP-1 FORM (Levels 1 - 4)</a:t>
            </a:r>
          </a:p>
          <a:p>
            <a:pPr marL="0" lvl="0" indent="0">
              <a:lnSpc>
                <a:spcPct val="90000"/>
              </a:lnSpc>
              <a:spcBef>
                <a:spcPts val="1000"/>
              </a:spcBef>
              <a:buNone/>
            </a:pPr>
            <a:endParaRPr lang="en-US" sz="2400" dirty="0">
              <a:solidFill>
                <a:prstClr val="black"/>
              </a:solidFill>
            </a:endParaRPr>
          </a:p>
          <a:p>
            <a:pPr marL="228600" lvl="0" indent="-228600">
              <a:lnSpc>
                <a:spcPct val="90000"/>
              </a:lnSpc>
              <a:spcBef>
                <a:spcPts val="1000"/>
              </a:spcBef>
            </a:pPr>
            <a:r>
              <a:rPr lang="en-US" sz="2400" dirty="0">
                <a:solidFill>
                  <a:prstClr val="black"/>
                </a:solidFill>
              </a:rPr>
              <a:t>OP-VDOE (Levels 5 – 7)</a:t>
            </a:r>
          </a:p>
          <a:p>
            <a:pPr marL="0" lvl="0" indent="0">
              <a:lnSpc>
                <a:spcPct val="90000"/>
              </a:lnSpc>
              <a:spcBef>
                <a:spcPts val="1000"/>
              </a:spcBef>
              <a:buNone/>
            </a:pPr>
            <a:endParaRPr lang="en-US" sz="2400" dirty="0">
              <a:solidFill>
                <a:prstClr val="black"/>
              </a:solidFill>
            </a:endParaRPr>
          </a:p>
          <a:p>
            <a:pPr marL="228600" lvl="0" indent="-228600">
              <a:lnSpc>
                <a:spcPct val="90000"/>
              </a:lnSpc>
              <a:spcBef>
                <a:spcPts val="1000"/>
              </a:spcBef>
            </a:pPr>
            <a:r>
              <a:rPr lang="en-US" sz="2400" dirty="0">
                <a:solidFill>
                  <a:prstClr val="black"/>
                </a:solidFill>
              </a:rPr>
              <a:t>Forms can be found on the VDOE website </a:t>
            </a:r>
          </a:p>
          <a:p>
            <a:pPr marL="0" lvl="0" indent="0">
              <a:lnSpc>
                <a:spcPct val="90000"/>
              </a:lnSpc>
              <a:spcBef>
                <a:spcPts val="1000"/>
              </a:spcBef>
              <a:buNone/>
            </a:pPr>
            <a:r>
              <a:rPr lang="en-US" sz="2400" dirty="0">
                <a:solidFill>
                  <a:prstClr val="black"/>
                </a:solidFill>
                <a:hlinkClick r:id="rId2"/>
              </a:rPr>
              <a:t>http://www.doe.virginia.gov/school_finance/budget/grants_acct_reporting/omega/index.shtml</a:t>
            </a:r>
            <a:endParaRPr lang="en-US" sz="2400" dirty="0">
              <a:solidFill>
                <a:prstClr val="black"/>
              </a:solidFill>
            </a:endParaRPr>
          </a:p>
          <a:p>
            <a:endParaRPr lang="en-US" dirty="0"/>
          </a:p>
        </p:txBody>
      </p:sp>
      <p:pic>
        <p:nvPicPr>
          <p:cNvPr id="4" name="Content Placeholder 3" descr="proselitismo | La Ciencia y sus Demoni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200151"/>
            <a:ext cx="3505200" cy="1523999"/>
          </a:xfrm>
          <a:prstGeom prst="rect">
            <a:avLst/>
          </a:prstGeom>
        </p:spPr>
      </p:pic>
    </p:spTree>
    <p:extLst>
      <p:ext uri="{BB962C8B-B14F-4D97-AF65-F5344CB8AC3E}">
        <p14:creationId xmlns:p14="http://schemas.microsoft.com/office/powerpoint/2010/main" val="134494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OP-1 &amp; OP-VDOE Forms</a:t>
            </a:r>
            <a:endParaRPr lang="en-US" dirty="0"/>
          </a:p>
        </p:txBody>
      </p:sp>
      <p:pic>
        <p:nvPicPr>
          <p:cNvPr id="4" name="Content Placeholder 4"/>
          <p:cNvPicPr>
            <a:picLocks noGrp="1" noChangeAspect="1"/>
          </p:cNvPicPr>
          <p:nvPr>
            <p:ph idx="1"/>
          </p:nvPr>
        </p:nvPicPr>
        <p:blipFill rotWithShape="1">
          <a:blip r:embed="rId2"/>
          <a:srcRect l="1223" t="11558" r="51400" b="11235"/>
          <a:stretch/>
        </p:blipFill>
        <p:spPr>
          <a:xfrm>
            <a:off x="152400" y="1657350"/>
            <a:ext cx="3526918" cy="2743200"/>
          </a:xfrm>
          <a:prstGeom prst="rect">
            <a:avLst/>
          </a:prstGeom>
        </p:spPr>
      </p:pic>
      <p:pic>
        <p:nvPicPr>
          <p:cNvPr id="6" name="Content Placeholder 5"/>
          <p:cNvPicPr>
            <a:picLocks noChangeAspect="1"/>
          </p:cNvPicPr>
          <p:nvPr/>
        </p:nvPicPr>
        <p:blipFill rotWithShape="1">
          <a:blip r:embed="rId3"/>
          <a:srcRect l="1511" t="12448" r="42889" b="11059"/>
          <a:stretch/>
        </p:blipFill>
        <p:spPr>
          <a:xfrm>
            <a:off x="4343400" y="1657350"/>
            <a:ext cx="3657600" cy="2743200"/>
          </a:xfrm>
          <a:prstGeom prst="rect">
            <a:avLst/>
          </a:prstGeom>
        </p:spPr>
      </p:pic>
    </p:spTree>
    <p:extLst>
      <p:ext uri="{BB962C8B-B14F-4D97-AF65-F5344CB8AC3E}">
        <p14:creationId xmlns:p14="http://schemas.microsoft.com/office/powerpoint/2010/main" val="2319054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Things to remember when completing an OP Form</a:t>
            </a:r>
            <a:r>
              <a:rPr lang="en-US" sz="1600" dirty="0" smtClean="0"/>
              <a:t/>
            </a:r>
            <a:br>
              <a:rPr lang="en-US" sz="1600" dirty="0" smtClean="0"/>
            </a:br>
            <a:endParaRPr lang="en-US" sz="1600" dirty="0"/>
          </a:p>
        </p:txBody>
      </p:sp>
      <p:sp>
        <p:nvSpPr>
          <p:cNvPr id="3" name="Content Placeholder 2"/>
          <p:cNvSpPr>
            <a:spLocks noGrp="1"/>
          </p:cNvSpPr>
          <p:nvPr>
            <p:ph idx="1"/>
          </p:nvPr>
        </p:nvSpPr>
        <p:spPr>
          <a:xfrm>
            <a:off x="457200" y="1047751"/>
            <a:ext cx="8229600" cy="3276600"/>
          </a:xfrm>
        </p:spPr>
        <p:txBody>
          <a:bodyPr>
            <a:normAutofit fontScale="70000" lnSpcReduction="20000"/>
          </a:bodyPr>
          <a:lstStyle/>
          <a:p>
            <a:r>
              <a:rPr lang="en-US" dirty="0">
                <a:solidFill>
                  <a:srgbClr val="FF0000"/>
                </a:solidFill>
              </a:rPr>
              <a:t>Use the most up to date OP form</a:t>
            </a:r>
          </a:p>
          <a:p>
            <a:pPr lvl="1"/>
            <a:r>
              <a:rPr lang="en-US" dirty="0">
                <a:solidFill>
                  <a:prstClr val="black"/>
                </a:solidFill>
              </a:rPr>
              <a:t> Latest revised: </a:t>
            </a:r>
            <a:r>
              <a:rPr lang="en-US" dirty="0" smtClean="0">
                <a:solidFill>
                  <a:prstClr val="black"/>
                </a:solidFill>
              </a:rPr>
              <a:t>7/11/2019</a:t>
            </a:r>
            <a:endParaRPr lang="en-US" dirty="0">
              <a:solidFill>
                <a:srgbClr val="FF0000"/>
              </a:solidFill>
            </a:endParaRPr>
          </a:p>
          <a:p>
            <a:r>
              <a:rPr lang="en-US" dirty="0">
                <a:solidFill>
                  <a:srgbClr val="FF0000"/>
                </a:solidFill>
              </a:rPr>
              <a:t>Successive credentials are not allowed</a:t>
            </a:r>
          </a:p>
          <a:p>
            <a:pPr lvl="1"/>
            <a:r>
              <a:rPr lang="en-US" dirty="0"/>
              <a:t>Level 0 create/ submit cannot also be a level 1 approver, etc...</a:t>
            </a:r>
            <a:endParaRPr lang="en-US" dirty="0">
              <a:solidFill>
                <a:srgbClr val="FF0000"/>
              </a:solidFill>
            </a:endParaRPr>
          </a:p>
          <a:p>
            <a:r>
              <a:rPr lang="en-US" dirty="0">
                <a:solidFill>
                  <a:srgbClr val="FF0000"/>
                </a:solidFill>
              </a:rPr>
              <a:t>OP form must be signed</a:t>
            </a:r>
          </a:p>
          <a:p>
            <a:pPr lvl="1"/>
            <a:r>
              <a:rPr lang="en-US" dirty="0"/>
              <a:t> </a:t>
            </a:r>
            <a:r>
              <a:rPr lang="en-US" dirty="0">
                <a:solidFill>
                  <a:srgbClr val="000000"/>
                </a:solidFill>
                <a:latin typeface="Times New Roman" panose="02020603050405020304" pitchFamily="18" charset="0"/>
              </a:rPr>
              <a:t>Superintendent or Supt’s designee </a:t>
            </a:r>
            <a:r>
              <a:rPr lang="en-US" b="1" i="1" u="sng" dirty="0">
                <a:solidFill>
                  <a:srgbClr val="000000"/>
                </a:solidFill>
                <a:latin typeface="Times New Roman" panose="02020603050405020304" pitchFamily="18" charset="0"/>
              </a:rPr>
              <a:t>must</a:t>
            </a:r>
            <a:r>
              <a:rPr lang="en-US" dirty="0">
                <a:solidFill>
                  <a:srgbClr val="000000"/>
                </a:solidFill>
                <a:latin typeface="Times New Roman" panose="02020603050405020304" pitchFamily="18" charset="0"/>
              </a:rPr>
              <a:t> sign and date </a:t>
            </a:r>
            <a:endParaRPr lang="en-US" dirty="0">
              <a:solidFill>
                <a:srgbClr val="FF0000"/>
              </a:solidFill>
            </a:endParaRPr>
          </a:p>
          <a:p>
            <a:r>
              <a:rPr lang="en-US" dirty="0">
                <a:solidFill>
                  <a:srgbClr val="FF0000"/>
                </a:solidFill>
              </a:rPr>
              <a:t>Please submit OP form to OMEGA Support </a:t>
            </a:r>
          </a:p>
          <a:p>
            <a:pPr lvl="1"/>
            <a:r>
              <a:rPr lang="en-US" dirty="0">
                <a:solidFill>
                  <a:srgbClr val="FF0000"/>
                </a:solidFill>
              </a:rPr>
              <a:t>(Generally completed in 24 hours)</a:t>
            </a:r>
          </a:p>
          <a:p>
            <a:pPr lvl="1"/>
            <a:r>
              <a:rPr lang="en-US" dirty="0">
                <a:solidFill>
                  <a:prstClr val="black"/>
                </a:solidFill>
                <a:hlinkClick r:id="rId2"/>
              </a:rPr>
              <a:t>OMEGA.SUPPORT@DOE.VIRGINIA.GOV</a:t>
            </a:r>
            <a:r>
              <a:rPr lang="en-US" dirty="0">
                <a:solidFill>
                  <a:prstClr val="black"/>
                </a:solidFill>
              </a:rPr>
              <a:t> </a:t>
            </a:r>
          </a:p>
          <a:p>
            <a:pPr lvl="2"/>
            <a:r>
              <a:rPr lang="en-US" dirty="0">
                <a:solidFill>
                  <a:srgbClr val="7030A0"/>
                </a:solidFill>
                <a:sym typeface="Wingdings" panose="05000000000000000000" pitchFamily="2" charset="2"/>
              </a:rPr>
              <a:t> </a:t>
            </a:r>
            <a:r>
              <a:rPr lang="en-US" dirty="0" smtClean="0">
                <a:solidFill>
                  <a:srgbClr val="7030A0"/>
                </a:solidFill>
                <a:sym typeface="Wingdings" panose="05000000000000000000" pitchFamily="2" charset="2"/>
              </a:rPr>
              <a:t>Allison May</a:t>
            </a:r>
            <a:r>
              <a:rPr lang="en-US" dirty="0" smtClean="0">
                <a:solidFill>
                  <a:srgbClr val="7030A0"/>
                </a:solidFill>
              </a:rPr>
              <a:t> </a:t>
            </a:r>
            <a:r>
              <a:rPr lang="en-US" dirty="0">
                <a:solidFill>
                  <a:srgbClr val="7030A0"/>
                </a:solidFill>
              </a:rPr>
              <a:t>will be more than happy to help you </a:t>
            </a:r>
            <a:r>
              <a:rPr lang="en-US" dirty="0">
                <a:solidFill>
                  <a:srgbClr val="7030A0"/>
                </a:solidFill>
                <a:sym typeface="Wingdings" panose="05000000000000000000" pitchFamily="2" charset="2"/>
              </a:rPr>
              <a:t></a:t>
            </a:r>
            <a:endParaRPr lang="en-US" dirty="0">
              <a:solidFill>
                <a:srgbClr val="7030A0"/>
              </a:solidFill>
            </a:endParaRPr>
          </a:p>
          <a:p>
            <a:endParaRPr lang="en-US" dirty="0"/>
          </a:p>
        </p:txBody>
      </p:sp>
    </p:spTree>
    <p:extLst>
      <p:ext uri="{BB962C8B-B14F-4D97-AF65-F5344CB8AC3E}">
        <p14:creationId xmlns:p14="http://schemas.microsoft.com/office/powerpoint/2010/main" val="407895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an Application</a:t>
            </a:r>
            <a:endParaRPr lang="en-US" dirty="0"/>
          </a:p>
        </p:txBody>
      </p:sp>
      <p:pic>
        <p:nvPicPr>
          <p:cNvPr id="4" name="Content Placeholder 3" descr="501c3 &lt;strong&gt;Application&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3800" y="1121"/>
            <a:ext cx="1600200" cy="857250"/>
          </a:xfrm>
          <a:prstGeom prst="rect">
            <a:avLst/>
          </a:prstGeom>
        </p:spPr>
      </p:pic>
      <p:sp>
        <p:nvSpPr>
          <p:cNvPr id="5" name="Rectangle 4"/>
          <p:cNvSpPr/>
          <p:nvPr/>
        </p:nvSpPr>
        <p:spPr>
          <a:xfrm>
            <a:off x="0" y="895350"/>
            <a:ext cx="9067800" cy="3477875"/>
          </a:xfrm>
          <a:prstGeom prst="rect">
            <a:avLst/>
          </a:prstGeom>
        </p:spPr>
        <p:txBody>
          <a:bodyPr wrap="square">
            <a:spAutoFit/>
          </a:bodyPr>
          <a:lstStyle/>
          <a:p>
            <a:r>
              <a:rPr lang="en-US" sz="2000" dirty="0">
                <a:solidFill>
                  <a:srgbClr val="7030A0"/>
                </a:solidFill>
                <a:latin typeface="Imprint MT Shadow" panose="04020605060303030202" pitchFamily="82" charset="0"/>
              </a:rPr>
              <a:t>The application process allows school divisions to transmit grant award information electronically to the Department of Education while ensuring appropriate levels of review. </a:t>
            </a:r>
          </a:p>
          <a:p>
            <a:pPr lvl="1"/>
            <a:r>
              <a:rPr lang="en-US" sz="2000" dirty="0">
                <a:solidFill>
                  <a:srgbClr val="7030A0"/>
                </a:solidFill>
                <a:latin typeface="Imprint MT Shadow" panose="04020605060303030202" pitchFamily="82" charset="0"/>
              </a:rPr>
              <a:t>The process provides one central repository for award documentation and allows immediate access to users. </a:t>
            </a:r>
          </a:p>
          <a:p>
            <a:r>
              <a:rPr lang="en-US" sz="2000" dirty="0">
                <a:solidFill>
                  <a:srgbClr val="7030A0"/>
                </a:solidFill>
                <a:latin typeface="Imprint MT Shadow" panose="04020605060303030202" pitchFamily="82" charset="0"/>
              </a:rPr>
              <a:t>Grantees may choose to submit an application for one award </a:t>
            </a:r>
            <a:r>
              <a:rPr lang="en-US" sz="2000" b="1" i="1" dirty="0">
                <a:solidFill>
                  <a:srgbClr val="7030A0"/>
                </a:solidFill>
                <a:latin typeface="Imprint MT Shadow" panose="04020605060303030202" pitchFamily="82" charset="0"/>
              </a:rPr>
              <a:t>(non-consolidated) </a:t>
            </a:r>
            <a:r>
              <a:rPr lang="en-US" sz="2000" dirty="0">
                <a:solidFill>
                  <a:srgbClr val="7030A0"/>
                </a:solidFill>
                <a:latin typeface="Imprint MT Shadow" panose="04020605060303030202" pitchFamily="82" charset="0"/>
              </a:rPr>
              <a:t>or an application for multiple awards </a:t>
            </a:r>
            <a:r>
              <a:rPr lang="en-US" sz="2000" b="1" dirty="0">
                <a:solidFill>
                  <a:srgbClr val="7030A0"/>
                </a:solidFill>
                <a:latin typeface="Imprint MT Shadow" panose="04020605060303030202" pitchFamily="82" charset="0"/>
              </a:rPr>
              <a:t>(consolidated)</a:t>
            </a:r>
            <a:r>
              <a:rPr lang="en-US" sz="2000" dirty="0">
                <a:solidFill>
                  <a:srgbClr val="7030A0"/>
                </a:solidFill>
                <a:latin typeface="Imprint MT Shadow" panose="04020605060303030202" pitchFamily="82" charset="0"/>
              </a:rPr>
              <a:t>. </a:t>
            </a:r>
          </a:p>
          <a:p>
            <a:pPr lvl="1"/>
            <a:r>
              <a:rPr lang="en-US" sz="2000" dirty="0">
                <a:solidFill>
                  <a:srgbClr val="7030A0"/>
                </a:solidFill>
                <a:latin typeface="Imprint MT Shadow" panose="04020605060303030202" pitchFamily="82" charset="0"/>
              </a:rPr>
              <a:t>More than one application per year can be submitted by a grantee and the applications can be a combination of consolidated and non-consolidated. </a:t>
            </a:r>
          </a:p>
          <a:p>
            <a:pPr lvl="1"/>
            <a:r>
              <a:rPr lang="en-US" sz="2000" dirty="0">
                <a:solidFill>
                  <a:srgbClr val="FF0000"/>
                </a:solidFill>
                <a:latin typeface="Imprint MT Shadow" panose="04020605060303030202" pitchFamily="82" charset="0"/>
              </a:rPr>
              <a:t>*Duplicate requests for the same award for the same year will not be processed</a:t>
            </a:r>
            <a:r>
              <a:rPr lang="en-US" dirty="0">
                <a:solidFill>
                  <a:srgbClr val="FF0000"/>
                </a:solidFill>
                <a:latin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767804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1"/>
            <a:ext cx="9144000" cy="589429"/>
          </a:xfrm>
        </p:spPr>
        <p:txBody>
          <a:bodyPr/>
          <a:lstStyle/>
          <a:p>
            <a:pPr lvl="0">
              <a:spcBef>
                <a:spcPts val="0"/>
              </a:spcBef>
            </a:pPr>
            <a:r>
              <a:rPr lang="en-US" sz="2800" dirty="0" smtClean="0">
                <a:solidFill>
                  <a:srgbClr val="7030A0"/>
                </a:solidFill>
                <a:latin typeface="Imprint MT Shadow" panose="04020605060303030202" pitchFamily="82" charset="0"/>
                <a:ea typeface="+mn-ea"/>
                <a:cs typeface="+mn-cs"/>
                <a:sym typeface="Wingdings" panose="05000000000000000000" pitchFamily="2" charset="2"/>
              </a:rPr>
              <a:t> </a:t>
            </a:r>
            <a:r>
              <a:rPr lang="en-US" sz="2800" dirty="0">
                <a:solidFill>
                  <a:srgbClr val="7030A0"/>
                </a:solidFill>
                <a:latin typeface="Imprint MT Shadow" panose="04020605060303030202" pitchFamily="82" charset="0"/>
                <a:ea typeface="+mn-ea"/>
                <a:cs typeface="+mn-cs"/>
              </a:rPr>
              <a:t>Fun Facts </a:t>
            </a:r>
            <a:r>
              <a:rPr lang="en-US" sz="2800" dirty="0">
                <a:solidFill>
                  <a:srgbClr val="7030A0"/>
                </a:solidFill>
                <a:latin typeface="Imprint MT Shadow" panose="04020605060303030202" pitchFamily="82" charset="0"/>
                <a:ea typeface="+mn-ea"/>
                <a:cs typeface="+mn-cs"/>
                <a:sym typeface="Wingdings" panose="05000000000000000000" pitchFamily="2" charset="2"/>
              </a:rPr>
              <a:t></a:t>
            </a:r>
            <a:r>
              <a:rPr lang="en-US" sz="2800" dirty="0">
                <a:solidFill>
                  <a:srgbClr val="7030A0"/>
                </a:solidFill>
                <a:latin typeface="Imprint MT Shadow" panose="04020605060303030202" pitchFamily="82" charset="0"/>
                <a:ea typeface="+mn-ea"/>
                <a:cs typeface="+mn-cs"/>
              </a:rPr>
              <a:t> – Well maybe not so fun </a:t>
            </a:r>
            <a:r>
              <a:rPr lang="en-US" sz="2800" dirty="0">
                <a:solidFill>
                  <a:srgbClr val="FF0000"/>
                </a:solidFill>
                <a:latin typeface="Imprint MT Shadow" panose="04020605060303030202" pitchFamily="82" charset="0"/>
                <a:ea typeface="+mn-ea"/>
                <a:cs typeface="+mn-cs"/>
                <a:sym typeface="Wingdings" panose="05000000000000000000" pitchFamily="2" charset="2"/>
              </a:rPr>
              <a:t></a:t>
            </a:r>
            <a:r>
              <a:rPr lang="en-US" sz="2800" dirty="0">
                <a:solidFill>
                  <a:srgbClr val="FF0000"/>
                </a:solidFill>
                <a:latin typeface="Imprint MT Shadow" panose="04020605060303030202" pitchFamily="82" charset="0"/>
                <a:ea typeface="+mn-ea"/>
                <a:cs typeface="+mn-cs"/>
              </a:rPr>
              <a:t/>
            </a:r>
            <a:br>
              <a:rPr lang="en-US" sz="2800" dirty="0">
                <a:solidFill>
                  <a:srgbClr val="FF0000"/>
                </a:solidFill>
                <a:latin typeface="Imprint MT Shadow" panose="04020605060303030202" pitchFamily="82" charset="0"/>
                <a:ea typeface="+mn-ea"/>
                <a:cs typeface="+mn-cs"/>
              </a:rPr>
            </a:br>
            <a:endParaRPr lang="en-US" dirty="0"/>
          </a:p>
        </p:txBody>
      </p:sp>
      <p:sp>
        <p:nvSpPr>
          <p:cNvPr id="3" name="Content Placeholder 2"/>
          <p:cNvSpPr>
            <a:spLocks noGrp="1"/>
          </p:cNvSpPr>
          <p:nvPr>
            <p:ph idx="1"/>
          </p:nvPr>
        </p:nvSpPr>
        <p:spPr>
          <a:xfrm>
            <a:off x="457200" y="819151"/>
            <a:ext cx="8229600" cy="3505200"/>
          </a:xfrm>
        </p:spPr>
        <p:txBody>
          <a:bodyPr>
            <a:normAutofit fontScale="70000" lnSpcReduction="20000"/>
          </a:bodyPr>
          <a:lstStyle/>
          <a:p>
            <a:r>
              <a:rPr lang="en-US" dirty="0">
                <a:solidFill>
                  <a:srgbClr val="7030A0"/>
                </a:solidFill>
                <a:latin typeface="Imprint MT Shadow" panose="04020605060303030202" pitchFamily="82" charset="0"/>
              </a:rPr>
              <a:t>At least two people at the school division level are required to be involved in the automated process of submitting and approving an application. </a:t>
            </a:r>
          </a:p>
          <a:p>
            <a:r>
              <a:rPr lang="en-US" dirty="0">
                <a:solidFill>
                  <a:srgbClr val="7030A0"/>
                </a:solidFill>
                <a:latin typeface="Imprint MT Shadow" panose="04020605060303030202" pitchFamily="82" charset="0"/>
              </a:rPr>
              <a:t>One of those individuals, the </a:t>
            </a:r>
            <a:r>
              <a:rPr lang="en-US" i="1" dirty="0">
                <a:solidFill>
                  <a:srgbClr val="7030A0"/>
                </a:solidFill>
                <a:latin typeface="Imprint MT Shadow" panose="04020605060303030202" pitchFamily="82" charset="0"/>
              </a:rPr>
              <a:t>Application Originator</a:t>
            </a:r>
            <a:r>
              <a:rPr lang="en-US" dirty="0">
                <a:solidFill>
                  <a:srgbClr val="7030A0"/>
                </a:solidFill>
                <a:latin typeface="Imprint MT Shadow" panose="04020605060303030202" pitchFamily="82" charset="0"/>
              </a:rPr>
              <a:t>, performs the download of the completed application(s) Excel spreadsheet and submits the application for approval. </a:t>
            </a:r>
            <a:r>
              <a:rPr lang="en-US" dirty="0">
                <a:solidFill>
                  <a:srgbClr val="FF0000"/>
                </a:solidFill>
                <a:latin typeface="Imprint MT Shadow" panose="04020605060303030202" pitchFamily="82" charset="0"/>
              </a:rPr>
              <a:t>(The application spreadsheet is prepared on a local computer.) </a:t>
            </a:r>
          </a:p>
          <a:p>
            <a:r>
              <a:rPr lang="en-US" dirty="0">
                <a:solidFill>
                  <a:srgbClr val="7030A0"/>
                </a:solidFill>
                <a:latin typeface="Imprint MT Shadow" panose="04020605060303030202" pitchFamily="82" charset="0"/>
              </a:rPr>
              <a:t>After the application has been downloaded, saved and submitted by the originator, the division </a:t>
            </a:r>
            <a:r>
              <a:rPr lang="en-US" i="1" dirty="0">
                <a:solidFill>
                  <a:srgbClr val="7030A0"/>
                </a:solidFill>
                <a:latin typeface="Imprint MT Shadow" panose="04020605060303030202" pitchFamily="82" charset="0"/>
              </a:rPr>
              <a:t>superintendent </a:t>
            </a:r>
            <a:r>
              <a:rPr lang="en-US" dirty="0">
                <a:solidFill>
                  <a:srgbClr val="7030A0"/>
                </a:solidFill>
                <a:latin typeface="Imprint MT Shadow" panose="04020605060303030202" pitchFamily="82" charset="0"/>
              </a:rPr>
              <a:t>or a </a:t>
            </a:r>
            <a:r>
              <a:rPr lang="en-US" i="1" dirty="0">
                <a:solidFill>
                  <a:srgbClr val="7030A0"/>
                </a:solidFill>
                <a:latin typeface="Imprint MT Shadow" panose="04020605060303030202" pitchFamily="82" charset="0"/>
              </a:rPr>
              <a:t>superintendent’s designee</a:t>
            </a:r>
            <a:r>
              <a:rPr lang="en-US" dirty="0">
                <a:solidFill>
                  <a:srgbClr val="7030A0"/>
                </a:solidFill>
                <a:latin typeface="Imprint MT Shadow" panose="04020605060303030202" pitchFamily="82" charset="0"/>
              </a:rPr>
              <a:t>, on record at DOE as having signature authority for the superintendent, must approve the application in OMEGA. </a:t>
            </a:r>
          </a:p>
          <a:p>
            <a:endParaRPr lang="en-US" dirty="0"/>
          </a:p>
        </p:txBody>
      </p:sp>
    </p:spTree>
    <p:extLst>
      <p:ext uri="{BB962C8B-B14F-4D97-AF65-F5344CB8AC3E}">
        <p14:creationId xmlns:p14="http://schemas.microsoft.com/office/powerpoint/2010/main" val="2530810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3125</TotalTime>
  <Words>2885</Words>
  <Application>Microsoft Office PowerPoint</Application>
  <PresentationFormat>On-screen Show (16:9)</PresentationFormat>
  <Paragraphs>268</Paragraphs>
  <Slides>44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Imprint MT Shadow</vt:lpstr>
      <vt:lpstr>Times New Roman</vt:lpstr>
      <vt:lpstr>Wingdings</vt:lpstr>
      <vt:lpstr>Office Theme</vt:lpstr>
      <vt:lpstr>VDOE OMEGA Support Team</vt:lpstr>
      <vt:lpstr>VDOE OMEGA Training 2019</vt:lpstr>
      <vt:lpstr>What is OMEGA? </vt:lpstr>
      <vt:lpstr>OMEGA Login Page</vt:lpstr>
      <vt:lpstr>Access to OMEGA</vt:lpstr>
      <vt:lpstr>OP-1 &amp; OP-VDOE Forms</vt:lpstr>
      <vt:lpstr>Things to remember when completing an OP Form </vt:lpstr>
      <vt:lpstr>Submitting an Application</vt:lpstr>
      <vt:lpstr> Fun Facts  – Well maybe not so fun  </vt:lpstr>
      <vt:lpstr>Submitting an Application </vt:lpstr>
      <vt:lpstr>PowerPoint Presentation</vt:lpstr>
      <vt:lpstr>PowerPoint Presentation</vt:lpstr>
      <vt:lpstr>The Application is then routed in the “To Do List” of the next person up-line in the approval queue for that award</vt:lpstr>
      <vt:lpstr>Once the Application is approved… Well where did it go ???</vt:lpstr>
      <vt:lpstr>Revising a Denied Application  </vt:lpstr>
      <vt:lpstr>Revising a Denied Application</vt:lpstr>
      <vt:lpstr>Revising a Denied Application</vt:lpstr>
      <vt:lpstr>Revising a Denied Application</vt:lpstr>
      <vt:lpstr>Revising a Denied Application</vt:lpstr>
      <vt:lpstr>Revising a Denied Application</vt:lpstr>
      <vt:lpstr>Revising a Denied Application</vt:lpstr>
      <vt:lpstr>PowerPoint Presentation</vt:lpstr>
      <vt:lpstr>PowerPoint Presentation</vt:lpstr>
      <vt:lpstr>Submitting an Amended Application</vt:lpstr>
      <vt:lpstr>Budget (Object Code) Transfers</vt:lpstr>
      <vt:lpstr>Budget (Object Code) Transfers</vt:lpstr>
      <vt:lpstr>Budget (Object Code) Transfers</vt:lpstr>
      <vt:lpstr>Budget (Object Code) Transfers</vt:lpstr>
      <vt:lpstr>Budget (Object Code) Transfers</vt:lpstr>
      <vt:lpstr>Budget (Object Code) Transfers</vt:lpstr>
      <vt:lpstr>Budget (Object Code) Transfers</vt:lpstr>
      <vt:lpstr>Reimbursement Requests</vt:lpstr>
      <vt:lpstr>CREATING A REIMBURSEMENT REQUEST </vt:lpstr>
      <vt:lpstr>CREATING A REIMBURSEMENT REQUEST </vt:lpstr>
      <vt:lpstr>CREATING A REIMBURSEMENT REQUEST </vt:lpstr>
      <vt:lpstr>CREATING A REIMBURSEMENT REQUEST </vt:lpstr>
      <vt:lpstr>*New Policy – Object Code 1000 &amp; 2000*</vt:lpstr>
      <vt:lpstr>*New Policy – Object Code 1000 &amp; 2000*</vt:lpstr>
      <vt:lpstr>CREATING A REIMBURSEMENT REQUEST </vt:lpstr>
      <vt:lpstr>CREATING A REIMBURSEMENT REQUEST </vt:lpstr>
      <vt:lpstr>CREATING A REIMBURSEMENT REQUEST </vt:lpstr>
      <vt:lpstr>When in Doubt… </vt:lpstr>
      <vt:lpstr>Connect with VDOE</vt:lpstr>
      <vt:lpstr>Contact Information</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crb29104</dc:creator>
  <cp:lastModifiedBy>James, Rhonn (DOE)</cp:lastModifiedBy>
  <cp:revision>49</cp:revision>
  <dcterms:created xsi:type="dcterms:W3CDTF">2019-02-13T14:37:28Z</dcterms:created>
  <dcterms:modified xsi:type="dcterms:W3CDTF">2019-10-18T00:53:45Z</dcterms:modified>
</cp:coreProperties>
</file>