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64" r:id="rId5"/>
    <p:sldId id="292" r:id="rId6"/>
    <p:sldId id="305" r:id="rId7"/>
    <p:sldId id="293" r:id="rId8"/>
    <p:sldId id="295" r:id="rId9"/>
    <p:sldId id="301" r:id="rId10"/>
    <p:sldId id="297" r:id="rId11"/>
    <p:sldId id="304" r:id="rId12"/>
    <p:sldId id="307" r:id="rId13"/>
    <p:sldId id="308" r:id="rId14"/>
    <p:sldId id="311" r:id="rId15"/>
    <p:sldId id="310" r:id="rId16"/>
    <p:sldId id="309" r:id="rId17"/>
    <p:sldId id="313" r:id="rId18"/>
    <p:sldId id="300" r:id="rId19"/>
    <p:sldId id="296" r:id="rId20"/>
    <p:sldId id="294" r:id="rId21"/>
    <p:sldId id="299" r:id="rId22"/>
    <p:sldId id="302" r:id="rId23"/>
    <p:sldId id="298" r:id="rId24"/>
    <p:sldId id="306" r:id="rId25"/>
    <p:sldId id="312" r:id="rId26"/>
    <p:sldId id="303" r:id="rId27"/>
    <p:sldId id="289" r:id="rId28"/>
    <p:sldId id="291"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958"/>
    <a:srgbClr val="052A39"/>
    <a:srgbClr val="F38D3A"/>
    <a:srgbClr val="082A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ACBFD-E01F-4844-96AA-DB7BA6EAB647}" v="26" dt="2023-05-17T11:40:56.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1"/>
    <p:restoredTop sz="94679"/>
  </p:normalViewPr>
  <p:slideViewPr>
    <p:cSldViewPr snapToGrid="0" snapToObjects="1">
      <p:cViewPr varScale="1">
        <p:scale>
          <a:sx n="87" d="100"/>
          <a:sy n="87" d="100"/>
        </p:scale>
        <p:origin x="101" y="70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1" d="100"/>
          <a:sy n="91" d="100"/>
        </p:scale>
        <p:origin x="2069"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2095DE-6C7A-A041-9B72-EA5A795E60C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3981E98-73B2-0141-A0DD-0BAC84D9EF6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08E18E6-7FA7-5248-A0FD-BADDA0BFE16D}" type="datetimeFigureOut">
              <a:rPr lang="en-US" smtClean="0"/>
              <a:t>5/16/2023</a:t>
            </a:fld>
            <a:endParaRPr lang="en-US"/>
          </a:p>
        </p:txBody>
      </p:sp>
      <p:sp>
        <p:nvSpPr>
          <p:cNvPr id="4" name="Footer Placeholder 3">
            <a:extLst>
              <a:ext uri="{FF2B5EF4-FFF2-40B4-BE49-F238E27FC236}">
                <a16:creationId xmlns:a16="http://schemas.microsoft.com/office/drawing/2014/main" id="{9A63E6F1-C00B-1345-815D-D94E2CC21B2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808E57-00F0-0749-9F90-0CF72054FF5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47263A-839C-C94D-9DA7-618DA901805C}" type="slidenum">
              <a:rPr lang="en-US" smtClean="0"/>
              <a:t>‹#›</a:t>
            </a:fld>
            <a:endParaRPr lang="en-US"/>
          </a:p>
        </p:txBody>
      </p:sp>
    </p:spTree>
    <p:extLst>
      <p:ext uri="{BB962C8B-B14F-4D97-AF65-F5344CB8AC3E}">
        <p14:creationId xmlns:p14="http://schemas.microsoft.com/office/powerpoint/2010/main" val="3533001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196C9D-C981-614C-ACE7-E8AF625332E7}" type="datetimeFigureOut">
              <a:rPr lang="en-US" smtClean="0"/>
              <a:t>5/16/2023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EE4767-9873-6D48-89EC-B1D305A93D1C}" type="slidenum">
              <a:rPr lang="en-US" smtClean="0"/>
              <a:t>‹#›</a:t>
            </a:fld>
            <a:endParaRPr lang="en-US"/>
          </a:p>
        </p:txBody>
      </p:sp>
    </p:spTree>
    <p:extLst>
      <p:ext uri="{BB962C8B-B14F-4D97-AF65-F5344CB8AC3E}">
        <p14:creationId xmlns:p14="http://schemas.microsoft.com/office/powerpoint/2010/main" val="36660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1</a:t>
            </a:fld>
            <a:endParaRPr lang="en-US"/>
          </a:p>
        </p:txBody>
      </p:sp>
    </p:spTree>
    <p:extLst>
      <p:ext uri="{BB962C8B-B14F-4D97-AF65-F5344CB8AC3E}">
        <p14:creationId xmlns:p14="http://schemas.microsoft.com/office/powerpoint/2010/main" val="180620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10</a:t>
            </a:fld>
            <a:endParaRPr lang="en-US"/>
          </a:p>
        </p:txBody>
      </p:sp>
    </p:spTree>
    <p:extLst>
      <p:ext uri="{BB962C8B-B14F-4D97-AF65-F5344CB8AC3E}">
        <p14:creationId xmlns:p14="http://schemas.microsoft.com/office/powerpoint/2010/main" val="2286343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11</a:t>
            </a:fld>
            <a:endParaRPr lang="en-US"/>
          </a:p>
        </p:txBody>
      </p:sp>
    </p:spTree>
    <p:extLst>
      <p:ext uri="{BB962C8B-B14F-4D97-AF65-F5344CB8AC3E}">
        <p14:creationId xmlns:p14="http://schemas.microsoft.com/office/powerpoint/2010/main" val="169271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bill was a shall</a:t>
            </a:r>
          </a:p>
        </p:txBody>
      </p:sp>
      <p:sp>
        <p:nvSpPr>
          <p:cNvPr id="4" name="Slide Number Placeholder 3"/>
          <p:cNvSpPr>
            <a:spLocks noGrp="1"/>
          </p:cNvSpPr>
          <p:nvPr>
            <p:ph type="sldNum" sz="quarter" idx="5"/>
          </p:nvPr>
        </p:nvSpPr>
        <p:spPr/>
        <p:txBody>
          <a:bodyPr/>
          <a:lstStyle/>
          <a:p>
            <a:fld id="{1DEE4767-9873-6D48-89EC-B1D305A93D1C}" type="slidenum">
              <a:rPr lang="en-US" smtClean="0"/>
              <a:t>12</a:t>
            </a:fld>
            <a:endParaRPr lang="en-US"/>
          </a:p>
        </p:txBody>
      </p:sp>
    </p:spTree>
    <p:extLst>
      <p:ext uri="{BB962C8B-B14F-4D97-AF65-F5344CB8AC3E}">
        <p14:creationId xmlns:p14="http://schemas.microsoft.com/office/powerpoint/2010/main" val="1896460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13</a:t>
            </a:fld>
            <a:endParaRPr lang="en-US"/>
          </a:p>
        </p:txBody>
      </p:sp>
    </p:spTree>
    <p:extLst>
      <p:ext uri="{BB962C8B-B14F-4D97-AF65-F5344CB8AC3E}">
        <p14:creationId xmlns:p14="http://schemas.microsoft.com/office/powerpoint/2010/main" val="842453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14</a:t>
            </a:fld>
            <a:endParaRPr lang="en-US"/>
          </a:p>
        </p:txBody>
      </p:sp>
    </p:spTree>
    <p:extLst>
      <p:ext uri="{BB962C8B-B14F-4D97-AF65-F5344CB8AC3E}">
        <p14:creationId xmlns:p14="http://schemas.microsoft.com/office/powerpoint/2010/main" val="1585555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15</a:t>
            </a:fld>
            <a:endParaRPr lang="en-US"/>
          </a:p>
        </p:txBody>
      </p:sp>
    </p:spTree>
    <p:extLst>
      <p:ext uri="{BB962C8B-B14F-4D97-AF65-F5344CB8AC3E}">
        <p14:creationId xmlns:p14="http://schemas.microsoft.com/office/powerpoint/2010/main" val="168992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16</a:t>
            </a:fld>
            <a:endParaRPr lang="en-US"/>
          </a:p>
        </p:txBody>
      </p:sp>
    </p:spTree>
    <p:extLst>
      <p:ext uri="{BB962C8B-B14F-4D97-AF65-F5344CB8AC3E}">
        <p14:creationId xmlns:p14="http://schemas.microsoft.com/office/powerpoint/2010/main" val="342963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Specialized student support positions include school social workers, school psychologists, school nurses, licensed behavior analysts, licensed assistant behavior analysts, and other licensed health and behavioral positions</a:t>
            </a:r>
          </a:p>
          <a:p>
            <a:endParaRPr lang="en-US" dirty="0"/>
          </a:p>
          <a:p>
            <a:r>
              <a:rPr lang="en-US" dirty="0"/>
              <a:t>Employer still pays VRS contributions but it does not count towards future retirement for the employee.</a:t>
            </a:r>
          </a:p>
        </p:txBody>
      </p:sp>
      <p:sp>
        <p:nvSpPr>
          <p:cNvPr id="4" name="Slide Number Placeholder 3"/>
          <p:cNvSpPr>
            <a:spLocks noGrp="1"/>
          </p:cNvSpPr>
          <p:nvPr>
            <p:ph type="sldNum" sz="quarter" idx="5"/>
          </p:nvPr>
        </p:nvSpPr>
        <p:spPr/>
        <p:txBody>
          <a:bodyPr/>
          <a:lstStyle/>
          <a:p>
            <a:fld id="{1DEE4767-9873-6D48-89EC-B1D305A93D1C}" type="slidenum">
              <a:rPr lang="en-US" smtClean="0"/>
              <a:t>17</a:t>
            </a:fld>
            <a:endParaRPr lang="en-US"/>
          </a:p>
        </p:txBody>
      </p:sp>
    </p:spTree>
    <p:extLst>
      <p:ext uri="{BB962C8B-B14F-4D97-AF65-F5344CB8AC3E}">
        <p14:creationId xmlns:p14="http://schemas.microsoft.com/office/powerpoint/2010/main" val="2448184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AS INTRODUCED:</a:t>
            </a:r>
          </a:p>
          <a:p>
            <a:r>
              <a:rPr lang="en-US" dirty="0"/>
              <a:t>Compensation of public school teachers and other Standards of Quality-funded positions; competitive rate. </a:t>
            </a:r>
            <a:r>
              <a:rPr lang="en-US" b="1" dirty="0"/>
              <a:t>Requires the Commonwealth to compensate its public school teachers at a rate that is competitive</a:t>
            </a:r>
            <a:r>
              <a:rPr lang="en-US" dirty="0"/>
              <a:t>, defined in current law as at or above the national average teacher salary, in order to attract and keep highly qualified teachers. Current law declares it the policy of the Commonwealth to compensate public school teachers at such competitive rate but does not require it. The bill requires the Department of Education to conduct an annual calculation to determine the estimated national average teacher salary for each year of the current budget biennium that relies on the most up-to-date data from the source of the 50-state average salary of K-12 teachers in public school set forth in the annual Virginia Compared with the Other States report published by the Joint Legislative Audit and Review Commission. The bill permits the Department, in making such calculation, to use the trends of the percent change for the national average teacher salaries in the two to four years prior to project averages in each year of the current and upcoming biennia. The bill requires the results of such calculation to be reported to the Governor, the General Assembly, and the Board of Education by June 1 of each year. The bill also requires state funding to be provided pursuant to the general appropriation act in a sum sufficient to fund a certain flat percent annual pay increase for each individual employed in a Standards of Quality-funded position. The bill has a delayed effective date of July 1, 2024.</a:t>
            </a:r>
          </a:p>
        </p:txBody>
      </p:sp>
      <p:sp>
        <p:nvSpPr>
          <p:cNvPr id="4" name="Slide Number Placeholder 3"/>
          <p:cNvSpPr>
            <a:spLocks noGrp="1"/>
          </p:cNvSpPr>
          <p:nvPr>
            <p:ph type="sldNum" sz="quarter" idx="5"/>
          </p:nvPr>
        </p:nvSpPr>
        <p:spPr/>
        <p:txBody>
          <a:bodyPr/>
          <a:lstStyle/>
          <a:p>
            <a:fld id="{1DEE4767-9873-6D48-89EC-B1D305A93D1C}" type="slidenum">
              <a:rPr lang="en-US" smtClean="0"/>
              <a:t>18</a:t>
            </a:fld>
            <a:endParaRPr lang="en-US"/>
          </a:p>
        </p:txBody>
      </p:sp>
    </p:spTree>
    <p:extLst>
      <p:ext uri="{BB962C8B-B14F-4D97-AF65-F5344CB8AC3E}">
        <p14:creationId xmlns:p14="http://schemas.microsoft.com/office/powerpoint/2010/main" val="2407545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19</a:t>
            </a:fld>
            <a:endParaRPr lang="en-US"/>
          </a:p>
        </p:txBody>
      </p:sp>
    </p:spTree>
    <p:extLst>
      <p:ext uri="{BB962C8B-B14F-4D97-AF65-F5344CB8AC3E}">
        <p14:creationId xmlns:p14="http://schemas.microsoft.com/office/powerpoint/2010/main" val="130571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Requires Virginia Center for School and Campus Safety to designate a school personnel safety official for the Commonwealth</a:t>
            </a:r>
          </a:p>
          <a:p>
            <a:pPr marL="174708" indent="-174708">
              <a:buFont typeface="Arial" panose="020B0604020202020204" pitchFamily="34" charset="0"/>
              <a:buChar char="•"/>
            </a:pPr>
            <a:r>
              <a:rPr lang="en-US" dirty="0"/>
              <a:t>Requires law enforcement officials to report the felony or class 1 misdemeanor arrest of any person known to be a school division employee to the school division’s safety official as soon as practicable and no later than 48 hours after the arrest by certified mail or fax and email.  </a:t>
            </a:r>
          </a:p>
          <a:p>
            <a:pPr marL="174708" indent="-174708">
              <a:buFont typeface="Arial" panose="020B0604020202020204" pitchFamily="34" charset="0"/>
              <a:buChar char="•"/>
            </a:pPr>
            <a:r>
              <a:rPr lang="en-US" dirty="0"/>
              <a:t>Requires law enforcement, in certain circumstances, to check with VEC to determine is the person being arrested is a school division employee for purposes of reporting.</a:t>
            </a:r>
          </a:p>
          <a:p>
            <a:pPr marL="174708" indent="-174708">
              <a:buFont typeface="Arial" panose="020B0604020202020204" pitchFamily="34" charset="0"/>
              <a:buChar char="•"/>
            </a:pPr>
            <a:r>
              <a:rPr lang="en-US" dirty="0"/>
              <a:t>Requires court clerks to report to State Superintendent and the division safety official the felony conviction of any person know to be employed by a school division as soon as practicable but not later than 7 days after order by certified mail or fax and email</a:t>
            </a:r>
          </a:p>
          <a:p>
            <a:pPr marL="174708" indent="-174708">
              <a:buFont typeface="Arial" panose="020B0604020202020204" pitchFamily="34" charset="0"/>
              <a:buChar char="•"/>
            </a:pPr>
            <a:r>
              <a:rPr lang="en-US" dirty="0"/>
              <a:t>Similar requirements for probation/parole officers who are supervising school board employees, they must notify Sate Superintendent and division safety official or any felony arrest.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DEE4767-9873-6D48-89EC-B1D305A93D1C}" type="slidenum">
              <a:rPr lang="en-US" smtClean="0"/>
              <a:t>2</a:t>
            </a:fld>
            <a:endParaRPr lang="en-US"/>
          </a:p>
        </p:txBody>
      </p:sp>
    </p:spTree>
    <p:extLst>
      <p:ext uri="{BB962C8B-B14F-4D97-AF65-F5344CB8AC3E}">
        <p14:creationId xmlns:p14="http://schemas.microsoft.com/office/powerpoint/2010/main" val="1405474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20</a:t>
            </a:fld>
            <a:endParaRPr lang="en-US"/>
          </a:p>
        </p:txBody>
      </p:sp>
    </p:spTree>
    <p:extLst>
      <p:ext uri="{BB962C8B-B14F-4D97-AF65-F5344CB8AC3E}">
        <p14:creationId xmlns:p14="http://schemas.microsoft.com/office/powerpoint/2010/main" val="391611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21</a:t>
            </a:fld>
            <a:endParaRPr lang="en-US"/>
          </a:p>
        </p:txBody>
      </p:sp>
    </p:spTree>
    <p:extLst>
      <p:ext uri="{BB962C8B-B14F-4D97-AF65-F5344CB8AC3E}">
        <p14:creationId xmlns:p14="http://schemas.microsoft.com/office/powerpoint/2010/main" val="2096442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22</a:t>
            </a:fld>
            <a:endParaRPr lang="en-US"/>
          </a:p>
        </p:txBody>
      </p:sp>
    </p:spTree>
    <p:extLst>
      <p:ext uri="{BB962C8B-B14F-4D97-AF65-F5344CB8AC3E}">
        <p14:creationId xmlns:p14="http://schemas.microsoft.com/office/powerpoint/2010/main" val="2367724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23</a:t>
            </a:fld>
            <a:endParaRPr lang="en-US"/>
          </a:p>
        </p:txBody>
      </p:sp>
    </p:spTree>
    <p:extLst>
      <p:ext uri="{BB962C8B-B14F-4D97-AF65-F5344CB8AC3E}">
        <p14:creationId xmlns:p14="http://schemas.microsoft.com/office/powerpoint/2010/main" val="2693532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24</a:t>
            </a:fld>
            <a:endParaRPr lang="en-US"/>
          </a:p>
        </p:txBody>
      </p:sp>
    </p:spTree>
    <p:extLst>
      <p:ext uri="{BB962C8B-B14F-4D97-AF65-F5344CB8AC3E}">
        <p14:creationId xmlns:p14="http://schemas.microsoft.com/office/powerpoint/2010/main" val="1895977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25</a:t>
            </a:fld>
            <a:endParaRPr lang="en-US"/>
          </a:p>
        </p:txBody>
      </p:sp>
    </p:spTree>
    <p:extLst>
      <p:ext uri="{BB962C8B-B14F-4D97-AF65-F5344CB8AC3E}">
        <p14:creationId xmlns:p14="http://schemas.microsoft.com/office/powerpoint/2010/main" val="207702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law prohibits any school board from employing or contracting with anyone who has been convicted of a violent felony set forth in the definition of barrier crime or any offense involving sexual molestation, physical or sexual abuse, or rape of a child, but does not specify that this includes any offense involving the solicitation of any such offense.</a:t>
            </a:r>
          </a:p>
        </p:txBody>
      </p:sp>
      <p:sp>
        <p:nvSpPr>
          <p:cNvPr id="4" name="Slide Number Placeholder 3"/>
          <p:cNvSpPr>
            <a:spLocks noGrp="1"/>
          </p:cNvSpPr>
          <p:nvPr>
            <p:ph type="sldNum" sz="quarter" idx="5"/>
          </p:nvPr>
        </p:nvSpPr>
        <p:spPr/>
        <p:txBody>
          <a:bodyPr/>
          <a:lstStyle/>
          <a:p>
            <a:fld id="{1DEE4767-9873-6D48-89EC-B1D305A93D1C}" type="slidenum">
              <a:rPr lang="en-US" smtClean="0"/>
              <a:t>3</a:t>
            </a:fld>
            <a:endParaRPr lang="en-US"/>
          </a:p>
        </p:txBody>
      </p:sp>
    </p:spTree>
    <p:extLst>
      <p:ext uri="{BB962C8B-B14F-4D97-AF65-F5344CB8AC3E}">
        <p14:creationId xmlns:p14="http://schemas.microsoft.com/office/powerpoint/2010/main" val="421908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the Department of Education, in consultation with the Department of Behavioral Health and Developmental Services and the Department of Medical Assistance Services, to develop, adopt, and distribute to each school board a model memorandum of understanding between a school board and a public or private community mental health services provider that sets forth parameters for the provision of mental health services to public school students enrolled in the local school division by such provider. The bill requires the memorandum of understanding to be available to each school board no later than the beginning of the 2023–2024 school year. The bill also permits, in order to fill vacant school psychologist positions, any local school board to employ, under a provisional license issued by the Department of Education for three school years with an allowance for an additional two-year extension, clinical psychologists licensed by the Board of Psychology, provided that any such individual makes progress toward completing the requirements for full licensure as a school psychologist during such period of employment. Finally, the bill defines the terms "direct counseling" and "program planning and school support" for the purpose of the provision of law that requires each school counselor to spend at least 80 percent of his staff time during normal school hours in the direct counseling of individual students or groups of students</a:t>
            </a:r>
          </a:p>
        </p:txBody>
      </p:sp>
      <p:sp>
        <p:nvSpPr>
          <p:cNvPr id="4" name="Slide Number Placeholder 3"/>
          <p:cNvSpPr>
            <a:spLocks noGrp="1"/>
          </p:cNvSpPr>
          <p:nvPr>
            <p:ph type="sldNum" sz="quarter" idx="5"/>
          </p:nvPr>
        </p:nvSpPr>
        <p:spPr/>
        <p:txBody>
          <a:bodyPr/>
          <a:lstStyle/>
          <a:p>
            <a:fld id="{1DEE4767-9873-6D48-89EC-B1D305A93D1C}" type="slidenum">
              <a:rPr lang="en-US" smtClean="0"/>
              <a:t>4</a:t>
            </a:fld>
            <a:endParaRPr lang="en-US"/>
          </a:p>
        </p:txBody>
      </p:sp>
    </p:spTree>
    <p:extLst>
      <p:ext uri="{BB962C8B-B14F-4D97-AF65-F5344CB8AC3E}">
        <p14:creationId xmlns:p14="http://schemas.microsoft.com/office/powerpoint/2010/main" val="11104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5</a:t>
            </a:fld>
            <a:endParaRPr lang="en-US"/>
          </a:p>
        </p:txBody>
      </p:sp>
    </p:spTree>
    <p:extLst>
      <p:ext uri="{BB962C8B-B14F-4D97-AF65-F5344CB8AC3E}">
        <p14:creationId xmlns:p14="http://schemas.microsoft.com/office/powerpoint/2010/main" val="273971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Under current law, such a plan is optional and there is no requirement for each school board to place an automated external defibrillator in every public elementary and secondary school in the local school division. </a:t>
            </a:r>
          </a:p>
          <a:p>
            <a:endParaRPr lang="en-US" dirty="0"/>
          </a:p>
        </p:txBody>
      </p:sp>
      <p:sp>
        <p:nvSpPr>
          <p:cNvPr id="4" name="Slide Number Placeholder 3"/>
          <p:cNvSpPr>
            <a:spLocks noGrp="1"/>
          </p:cNvSpPr>
          <p:nvPr>
            <p:ph type="sldNum" sz="quarter" idx="5"/>
          </p:nvPr>
        </p:nvSpPr>
        <p:spPr/>
        <p:txBody>
          <a:bodyPr/>
          <a:lstStyle/>
          <a:p>
            <a:fld id="{1DEE4767-9873-6D48-89EC-B1D305A93D1C}" type="slidenum">
              <a:rPr lang="en-US" smtClean="0"/>
              <a:t>6</a:t>
            </a:fld>
            <a:endParaRPr lang="en-US"/>
          </a:p>
        </p:txBody>
      </p:sp>
    </p:spTree>
    <p:extLst>
      <p:ext uri="{BB962C8B-B14F-4D97-AF65-F5344CB8AC3E}">
        <p14:creationId xmlns:p14="http://schemas.microsoft.com/office/powerpoint/2010/main" val="96151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7</a:t>
            </a:fld>
            <a:endParaRPr lang="en-US"/>
          </a:p>
        </p:txBody>
      </p:sp>
    </p:spTree>
    <p:extLst>
      <p:ext uri="{BB962C8B-B14F-4D97-AF65-F5344CB8AC3E}">
        <p14:creationId xmlns:p14="http://schemas.microsoft.com/office/powerpoint/2010/main" val="131570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E4767-9873-6D48-89EC-B1D305A93D1C}" type="slidenum">
              <a:rPr lang="en-US" smtClean="0"/>
              <a:t>8</a:t>
            </a:fld>
            <a:endParaRPr lang="en-US"/>
          </a:p>
        </p:txBody>
      </p:sp>
    </p:spTree>
    <p:extLst>
      <p:ext uri="{BB962C8B-B14F-4D97-AF65-F5344CB8AC3E}">
        <p14:creationId xmlns:p14="http://schemas.microsoft.com/office/powerpoint/2010/main" val="343583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bill would have extended the provisions of the Interstate Compact on Educational Opportunity for Military Children.  Governor’s Amendment made it a stand alone section of code.  </a:t>
            </a:r>
          </a:p>
        </p:txBody>
      </p:sp>
      <p:sp>
        <p:nvSpPr>
          <p:cNvPr id="4" name="Slide Number Placeholder 3"/>
          <p:cNvSpPr>
            <a:spLocks noGrp="1"/>
          </p:cNvSpPr>
          <p:nvPr>
            <p:ph type="sldNum" sz="quarter" idx="5"/>
          </p:nvPr>
        </p:nvSpPr>
        <p:spPr/>
        <p:txBody>
          <a:bodyPr/>
          <a:lstStyle/>
          <a:p>
            <a:fld id="{1DEE4767-9873-6D48-89EC-B1D305A93D1C}" type="slidenum">
              <a:rPr lang="en-US" smtClean="0"/>
              <a:t>9</a:t>
            </a:fld>
            <a:endParaRPr lang="en-US"/>
          </a:p>
        </p:txBody>
      </p:sp>
    </p:spTree>
    <p:extLst>
      <p:ext uri="{BB962C8B-B14F-4D97-AF65-F5344CB8AC3E}">
        <p14:creationId xmlns:p14="http://schemas.microsoft.com/office/powerpoint/2010/main" val="3477660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1305E6-07F0-3A4B-AA9A-2A25246F2302}"/>
              </a:ext>
            </a:extLst>
          </p:cNvPr>
          <p:cNvSpPr/>
          <p:nvPr userDrawn="1"/>
        </p:nvSpPr>
        <p:spPr>
          <a:xfrm>
            <a:off x="0" y="0"/>
            <a:ext cx="12192000" cy="6884987"/>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5D02A28-C618-F040-B6BC-82764A550711}"/>
              </a:ext>
            </a:extLst>
          </p:cNvPr>
          <p:cNvSpPr txBox="1"/>
          <p:nvPr userDrawn="1"/>
        </p:nvSpPr>
        <p:spPr>
          <a:xfrm>
            <a:off x="4823825" y="5559061"/>
            <a:ext cx="2544351" cy="369332"/>
          </a:xfrm>
          <a:prstGeom prst="rect">
            <a:avLst/>
          </a:prstGeom>
          <a:noFill/>
        </p:spPr>
        <p:txBody>
          <a:bodyPr wrap="none" rtlCol="0">
            <a:spAutoFit/>
          </a:bodyPr>
          <a:lstStyle/>
          <a:p>
            <a:r>
              <a:rPr lang="en-US" dirty="0" err="1">
                <a:solidFill>
                  <a:schemeClr val="bg1"/>
                </a:solidFill>
                <a:latin typeface="Arial" panose="020B0604020202020204" pitchFamily="34" charset="0"/>
                <a:cs typeface="Arial" panose="020B0604020202020204" pitchFamily="34" charset="0"/>
              </a:rPr>
              <a:t>www.haneyphinyo.com</a:t>
            </a:r>
            <a:endParaRPr lang="en-US"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02A0199-4ADF-C145-9594-E815A219396D}"/>
              </a:ext>
            </a:extLst>
          </p:cNvPr>
          <p:cNvPicPr>
            <a:picLocks noChangeAspect="1"/>
          </p:cNvPicPr>
          <p:nvPr userDrawn="1"/>
        </p:nvPicPr>
        <p:blipFill>
          <a:blip r:embed="rId2"/>
          <a:stretch>
            <a:fillRect/>
          </a:stretch>
        </p:blipFill>
        <p:spPr>
          <a:xfrm>
            <a:off x="3709500" y="3953910"/>
            <a:ext cx="4773000" cy="33080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1784734"/>
            <a:ext cx="1892808" cy="1976628"/>
          </a:xfrm>
          <a:prstGeom prst="rect">
            <a:avLst/>
          </a:prstGeom>
        </p:spPr>
      </p:pic>
    </p:spTree>
    <p:extLst>
      <p:ext uri="{BB962C8B-B14F-4D97-AF65-F5344CB8AC3E}">
        <p14:creationId xmlns:p14="http://schemas.microsoft.com/office/powerpoint/2010/main" val="345708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10B2-2596-5446-B4DB-E5161F6CFAD9}"/>
              </a:ext>
            </a:extLst>
          </p:cNvPr>
          <p:cNvSpPr>
            <a:spLocks noGrp="1"/>
          </p:cNvSpPr>
          <p:nvPr>
            <p:ph type="title"/>
          </p:nvPr>
        </p:nvSpPr>
        <p:spPr>
          <a:xfrm>
            <a:off x="838200" y="108911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4C7B252-76E2-A04D-BDD3-4BBE409C9232}"/>
              </a:ext>
            </a:extLst>
          </p:cNvPr>
          <p:cNvSpPr>
            <a:spLocks noGrp="1"/>
          </p:cNvSpPr>
          <p:nvPr>
            <p:ph sz="half" idx="1"/>
          </p:nvPr>
        </p:nvSpPr>
        <p:spPr>
          <a:xfrm>
            <a:off x="838200" y="2521819"/>
            <a:ext cx="5181600" cy="3655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18B563-909C-E34A-9150-034E79F2D311}"/>
              </a:ext>
            </a:extLst>
          </p:cNvPr>
          <p:cNvSpPr>
            <a:spLocks noGrp="1"/>
          </p:cNvSpPr>
          <p:nvPr>
            <p:ph sz="half" idx="2"/>
          </p:nvPr>
        </p:nvSpPr>
        <p:spPr>
          <a:xfrm>
            <a:off x="6172200" y="2521819"/>
            <a:ext cx="5181600" cy="3655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B43A80-0314-7C40-B97E-7BF08FBBCC27}"/>
              </a:ext>
            </a:extLst>
          </p:cNvPr>
          <p:cNvSpPr>
            <a:spLocks noGrp="1"/>
          </p:cNvSpPr>
          <p:nvPr>
            <p:ph type="dt" sz="half" idx="10"/>
          </p:nvPr>
        </p:nvSpPr>
        <p:spPr/>
        <p:txBody>
          <a:bodyPr/>
          <a:lstStyle/>
          <a:p>
            <a:fld id="{396874BD-009E-094A-83BC-C5C1C2748EBD}" type="datetimeFigureOut">
              <a:rPr lang="en-US" smtClean="0"/>
              <a:t>5/16/2023</a:t>
            </a:fld>
            <a:endParaRPr lang="en-US"/>
          </a:p>
        </p:txBody>
      </p:sp>
      <p:sp>
        <p:nvSpPr>
          <p:cNvPr id="6" name="Footer Placeholder 5">
            <a:extLst>
              <a:ext uri="{FF2B5EF4-FFF2-40B4-BE49-F238E27FC236}">
                <a16:creationId xmlns:a16="http://schemas.microsoft.com/office/drawing/2014/main" id="{031FAEB8-09CB-4543-A657-B1D8B6D11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62A7F-EEA3-3146-927D-94F5E51D0CDF}"/>
              </a:ext>
            </a:extLst>
          </p:cNvPr>
          <p:cNvSpPr>
            <a:spLocks noGrp="1"/>
          </p:cNvSpPr>
          <p:nvPr>
            <p:ph type="sldNum" sz="quarter" idx="12"/>
          </p:nvPr>
        </p:nvSpPr>
        <p:spPr/>
        <p:txBody>
          <a:bodyPr/>
          <a:lstStyle/>
          <a:p>
            <a:fld id="{69EFB451-5245-3B4A-B867-91C111468DE5}" type="slidenum">
              <a:rPr lang="en-US" smtClean="0"/>
              <a:t>‹#›</a:t>
            </a:fld>
            <a:endParaRPr lang="en-US"/>
          </a:p>
        </p:txBody>
      </p:sp>
      <p:sp>
        <p:nvSpPr>
          <p:cNvPr id="8" name="Rectangle 7">
            <a:extLst>
              <a:ext uri="{FF2B5EF4-FFF2-40B4-BE49-F238E27FC236}">
                <a16:creationId xmlns:a16="http://schemas.microsoft.com/office/drawing/2014/main" id="{F110BC8D-2524-6B49-8C68-E7929233EAB7}"/>
              </a:ext>
            </a:extLst>
          </p:cNvPr>
          <p:cNvSpPr/>
          <p:nvPr userDrawn="1"/>
        </p:nvSpPr>
        <p:spPr>
          <a:xfrm>
            <a:off x="0" y="1"/>
            <a:ext cx="12192000" cy="779843"/>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74BE2C8-2103-8B45-8B16-00546B5B08A7}"/>
              </a:ext>
            </a:extLst>
          </p:cNvPr>
          <p:cNvPicPr>
            <a:picLocks noChangeAspect="1"/>
          </p:cNvPicPr>
          <p:nvPr userDrawn="1"/>
        </p:nvPicPr>
        <p:blipFill>
          <a:blip r:embed="rId2"/>
          <a:stretch>
            <a:fillRect/>
          </a:stretch>
        </p:blipFill>
        <p:spPr>
          <a:xfrm>
            <a:off x="838200" y="336884"/>
            <a:ext cx="3239058" cy="22448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24" y="95029"/>
            <a:ext cx="596348" cy="622756"/>
          </a:xfrm>
          <a:prstGeom prst="rect">
            <a:avLst/>
          </a:prstGeom>
        </p:spPr>
      </p:pic>
    </p:spTree>
    <p:extLst>
      <p:ext uri="{BB962C8B-B14F-4D97-AF65-F5344CB8AC3E}">
        <p14:creationId xmlns:p14="http://schemas.microsoft.com/office/powerpoint/2010/main" val="188896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02506-60C3-2A47-A5CB-3BAEF8F3A490}"/>
              </a:ext>
            </a:extLst>
          </p:cNvPr>
          <p:cNvSpPr>
            <a:spLocks noGrp="1"/>
          </p:cNvSpPr>
          <p:nvPr>
            <p:ph type="title"/>
          </p:nvPr>
        </p:nvSpPr>
        <p:spPr>
          <a:xfrm>
            <a:off x="839788" y="1325780"/>
            <a:ext cx="10515600" cy="824414"/>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E6A69F-0797-134A-B273-C9477B96FA98}"/>
              </a:ext>
            </a:extLst>
          </p:cNvPr>
          <p:cNvSpPr>
            <a:spLocks noGrp="1"/>
          </p:cNvSpPr>
          <p:nvPr>
            <p:ph type="body" idx="1"/>
          </p:nvPr>
        </p:nvSpPr>
        <p:spPr>
          <a:xfrm>
            <a:off x="839788" y="21406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179EEE-9EAD-484F-B2A4-075C04CF3DDF}"/>
              </a:ext>
            </a:extLst>
          </p:cNvPr>
          <p:cNvSpPr>
            <a:spLocks noGrp="1"/>
          </p:cNvSpPr>
          <p:nvPr>
            <p:ph sz="half" idx="2"/>
          </p:nvPr>
        </p:nvSpPr>
        <p:spPr>
          <a:xfrm>
            <a:off x="839788" y="2964581"/>
            <a:ext cx="5157787" cy="32250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C4D25B4-DBA4-5C4F-A68F-94F772E3E1DE}"/>
              </a:ext>
            </a:extLst>
          </p:cNvPr>
          <p:cNvSpPr>
            <a:spLocks noGrp="1"/>
          </p:cNvSpPr>
          <p:nvPr>
            <p:ph type="body" sz="quarter" idx="3"/>
          </p:nvPr>
        </p:nvSpPr>
        <p:spPr>
          <a:xfrm>
            <a:off x="6172200" y="21406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D7B87A-55E2-A44B-81F8-155BE6A30D23}"/>
              </a:ext>
            </a:extLst>
          </p:cNvPr>
          <p:cNvSpPr>
            <a:spLocks noGrp="1"/>
          </p:cNvSpPr>
          <p:nvPr>
            <p:ph sz="quarter" idx="4"/>
          </p:nvPr>
        </p:nvSpPr>
        <p:spPr>
          <a:xfrm>
            <a:off x="6172200" y="2964581"/>
            <a:ext cx="5183188" cy="32250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4D7E34-C4DE-E04D-BF7F-C2BC9981730F}"/>
              </a:ext>
            </a:extLst>
          </p:cNvPr>
          <p:cNvSpPr>
            <a:spLocks noGrp="1"/>
          </p:cNvSpPr>
          <p:nvPr>
            <p:ph type="dt" sz="half" idx="10"/>
          </p:nvPr>
        </p:nvSpPr>
        <p:spPr/>
        <p:txBody>
          <a:bodyPr/>
          <a:lstStyle/>
          <a:p>
            <a:fld id="{396874BD-009E-094A-83BC-C5C1C2748EBD}" type="datetimeFigureOut">
              <a:rPr lang="en-US" smtClean="0"/>
              <a:t>5/16/2023</a:t>
            </a:fld>
            <a:endParaRPr lang="en-US"/>
          </a:p>
        </p:txBody>
      </p:sp>
      <p:sp>
        <p:nvSpPr>
          <p:cNvPr id="8" name="Footer Placeholder 7">
            <a:extLst>
              <a:ext uri="{FF2B5EF4-FFF2-40B4-BE49-F238E27FC236}">
                <a16:creationId xmlns:a16="http://schemas.microsoft.com/office/drawing/2014/main" id="{C537A0ED-987D-164D-98D6-7206904AE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9152EC-79BE-E14F-AAA5-FF9441170613}"/>
              </a:ext>
            </a:extLst>
          </p:cNvPr>
          <p:cNvSpPr>
            <a:spLocks noGrp="1"/>
          </p:cNvSpPr>
          <p:nvPr>
            <p:ph type="sldNum" sz="quarter" idx="12"/>
          </p:nvPr>
        </p:nvSpPr>
        <p:spPr/>
        <p:txBody>
          <a:bodyPr/>
          <a:lstStyle/>
          <a:p>
            <a:fld id="{69EFB451-5245-3B4A-B867-91C111468DE5}" type="slidenum">
              <a:rPr lang="en-US" smtClean="0"/>
              <a:t>‹#›</a:t>
            </a:fld>
            <a:endParaRPr lang="en-US"/>
          </a:p>
        </p:txBody>
      </p:sp>
      <p:sp>
        <p:nvSpPr>
          <p:cNvPr id="10" name="Rectangle 9">
            <a:extLst>
              <a:ext uri="{FF2B5EF4-FFF2-40B4-BE49-F238E27FC236}">
                <a16:creationId xmlns:a16="http://schemas.microsoft.com/office/drawing/2014/main" id="{E203839A-BE21-534F-8521-C28304D70103}"/>
              </a:ext>
            </a:extLst>
          </p:cNvPr>
          <p:cNvSpPr/>
          <p:nvPr userDrawn="1"/>
        </p:nvSpPr>
        <p:spPr>
          <a:xfrm>
            <a:off x="0" y="1"/>
            <a:ext cx="12192000" cy="779843"/>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74BE2C8-2103-8B45-8B16-00546B5B08A7}"/>
              </a:ext>
            </a:extLst>
          </p:cNvPr>
          <p:cNvPicPr>
            <a:picLocks noChangeAspect="1"/>
          </p:cNvPicPr>
          <p:nvPr userDrawn="1"/>
        </p:nvPicPr>
        <p:blipFill>
          <a:blip r:embed="rId2"/>
          <a:stretch>
            <a:fillRect/>
          </a:stretch>
        </p:blipFill>
        <p:spPr>
          <a:xfrm>
            <a:off x="838200" y="336884"/>
            <a:ext cx="3239058" cy="224489"/>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24" y="95029"/>
            <a:ext cx="596348" cy="622756"/>
          </a:xfrm>
          <a:prstGeom prst="rect">
            <a:avLst/>
          </a:prstGeom>
        </p:spPr>
      </p:pic>
    </p:spTree>
    <p:extLst>
      <p:ext uri="{BB962C8B-B14F-4D97-AF65-F5344CB8AC3E}">
        <p14:creationId xmlns:p14="http://schemas.microsoft.com/office/powerpoint/2010/main" val="131443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0362-3D90-5E44-836C-1B46B878491A}"/>
              </a:ext>
            </a:extLst>
          </p:cNvPr>
          <p:cNvSpPr>
            <a:spLocks noGrp="1"/>
          </p:cNvSpPr>
          <p:nvPr>
            <p:ph type="title"/>
          </p:nvPr>
        </p:nvSpPr>
        <p:spPr>
          <a:xfrm>
            <a:off x="838200" y="1102787"/>
            <a:ext cx="10515600"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9628D8E-2DCD-774D-A63B-201825E388B5}"/>
              </a:ext>
            </a:extLst>
          </p:cNvPr>
          <p:cNvSpPr>
            <a:spLocks noGrp="1"/>
          </p:cNvSpPr>
          <p:nvPr>
            <p:ph type="dt" sz="half" idx="10"/>
          </p:nvPr>
        </p:nvSpPr>
        <p:spPr/>
        <p:txBody>
          <a:bodyPr/>
          <a:lstStyle/>
          <a:p>
            <a:fld id="{396874BD-009E-094A-83BC-C5C1C2748EBD}" type="datetimeFigureOut">
              <a:rPr lang="en-US" smtClean="0"/>
              <a:t>5/16/2023</a:t>
            </a:fld>
            <a:endParaRPr lang="en-US"/>
          </a:p>
        </p:txBody>
      </p:sp>
      <p:sp>
        <p:nvSpPr>
          <p:cNvPr id="4" name="Footer Placeholder 3">
            <a:extLst>
              <a:ext uri="{FF2B5EF4-FFF2-40B4-BE49-F238E27FC236}">
                <a16:creationId xmlns:a16="http://schemas.microsoft.com/office/drawing/2014/main" id="{36CFDD13-F719-914F-9919-1B10E0E2DC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36FE55-E282-0944-B9E6-68029671A257}"/>
              </a:ext>
            </a:extLst>
          </p:cNvPr>
          <p:cNvSpPr>
            <a:spLocks noGrp="1"/>
          </p:cNvSpPr>
          <p:nvPr>
            <p:ph type="sldNum" sz="quarter" idx="12"/>
          </p:nvPr>
        </p:nvSpPr>
        <p:spPr/>
        <p:txBody>
          <a:bodyPr/>
          <a:lstStyle/>
          <a:p>
            <a:fld id="{69EFB451-5245-3B4A-B867-91C111468DE5}" type="slidenum">
              <a:rPr lang="en-US" smtClean="0"/>
              <a:t>‹#›</a:t>
            </a:fld>
            <a:endParaRPr lang="en-US"/>
          </a:p>
        </p:txBody>
      </p:sp>
      <p:sp>
        <p:nvSpPr>
          <p:cNvPr id="8" name="Rectangle 7">
            <a:extLst>
              <a:ext uri="{FF2B5EF4-FFF2-40B4-BE49-F238E27FC236}">
                <a16:creationId xmlns:a16="http://schemas.microsoft.com/office/drawing/2014/main" id="{C27D61FB-7D23-F843-A98A-A55285C26197}"/>
              </a:ext>
            </a:extLst>
          </p:cNvPr>
          <p:cNvSpPr/>
          <p:nvPr userDrawn="1"/>
        </p:nvSpPr>
        <p:spPr>
          <a:xfrm>
            <a:off x="0" y="1"/>
            <a:ext cx="12192000" cy="779843"/>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4BE2C8-2103-8B45-8B16-00546B5B08A7}"/>
              </a:ext>
            </a:extLst>
          </p:cNvPr>
          <p:cNvPicPr>
            <a:picLocks noChangeAspect="1"/>
          </p:cNvPicPr>
          <p:nvPr userDrawn="1"/>
        </p:nvPicPr>
        <p:blipFill>
          <a:blip r:embed="rId2"/>
          <a:stretch>
            <a:fillRect/>
          </a:stretch>
        </p:blipFill>
        <p:spPr>
          <a:xfrm>
            <a:off x="838200" y="336884"/>
            <a:ext cx="3239058" cy="22448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24" y="95029"/>
            <a:ext cx="596348" cy="622756"/>
          </a:xfrm>
          <a:prstGeom prst="rect">
            <a:avLst/>
          </a:prstGeom>
        </p:spPr>
      </p:pic>
    </p:spTree>
    <p:extLst>
      <p:ext uri="{BB962C8B-B14F-4D97-AF65-F5344CB8AC3E}">
        <p14:creationId xmlns:p14="http://schemas.microsoft.com/office/powerpoint/2010/main" val="65836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8F0E45-E4F7-A84C-BBDE-87B256ABA6D3}"/>
              </a:ext>
            </a:extLst>
          </p:cNvPr>
          <p:cNvSpPr/>
          <p:nvPr userDrawn="1"/>
        </p:nvSpPr>
        <p:spPr>
          <a:xfrm>
            <a:off x="1" y="0"/>
            <a:ext cx="1222408" cy="6884987"/>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205A659-3155-6544-89B9-4593B9AEEF9F}"/>
              </a:ext>
            </a:extLst>
          </p:cNvPr>
          <p:cNvSpPr>
            <a:spLocks noGrp="1"/>
          </p:cNvSpPr>
          <p:nvPr>
            <p:ph type="title"/>
          </p:nvPr>
        </p:nvSpPr>
        <p:spPr>
          <a:xfrm>
            <a:off x="2079057" y="365125"/>
            <a:ext cx="9274742" cy="1325563"/>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649EF5FF-AAEE-214E-A8B3-0F117F809A58}"/>
              </a:ext>
            </a:extLst>
          </p:cNvPr>
          <p:cNvSpPr>
            <a:spLocks noGrp="1"/>
          </p:cNvSpPr>
          <p:nvPr>
            <p:ph idx="1"/>
          </p:nvPr>
        </p:nvSpPr>
        <p:spPr>
          <a:xfrm>
            <a:off x="2079057" y="1825625"/>
            <a:ext cx="92747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683" y="365125"/>
            <a:ext cx="814752" cy="850832"/>
          </a:xfrm>
          <a:prstGeom prst="rect">
            <a:avLst/>
          </a:prstGeom>
        </p:spPr>
      </p:pic>
    </p:spTree>
    <p:extLst>
      <p:ext uri="{BB962C8B-B14F-4D97-AF65-F5344CB8AC3E}">
        <p14:creationId xmlns:p14="http://schemas.microsoft.com/office/powerpoint/2010/main" val="20312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D42F-D213-C64D-AA7F-3E18D0F7A5F1}"/>
              </a:ext>
            </a:extLst>
          </p:cNvPr>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E9E5016-707C-6941-B694-AB64ED2FC1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B9FFD1-67A3-8D4C-A51C-F84D0D4F7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D82535A-9DFE-024F-94E2-28E5216BE08D}"/>
              </a:ext>
            </a:extLst>
          </p:cNvPr>
          <p:cNvSpPr>
            <a:spLocks noGrp="1"/>
          </p:cNvSpPr>
          <p:nvPr>
            <p:ph type="dt" sz="half" idx="10"/>
          </p:nvPr>
        </p:nvSpPr>
        <p:spPr/>
        <p:txBody>
          <a:bodyPr/>
          <a:lstStyle/>
          <a:p>
            <a:fld id="{396874BD-009E-094A-83BC-C5C1C2748EBD}" type="datetimeFigureOut">
              <a:rPr lang="en-US" smtClean="0"/>
              <a:t>5/16/2023</a:t>
            </a:fld>
            <a:endParaRPr lang="en-US"/>
          </a:p>
        </p:txBody>
      </p:sp>
      <p:sp>
        <p:nvSpPr>
          <p:cNvPr id="6" name="Footer Placeholder 5">
            <a:extLst>
              <a:ext uri="{FF2B5EF4-FFF2-40B4-BE49-F238E27FC236}">
                <a16:creationId xmlns:a16="http://schemas.microsoft.com/office/drawing/2014/main" id="{6757F534-AA84-5341-B17F-EDE1A59E0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8CA5F-DF5E-494C-884A-17652DA7B806}"/>
              </a:ext>
            </a:extLst>
          </p:cNvPr>
          <p:cNvSpPr>
            <a:spLocks noGrp="1"/>
          </p:cNvSpPr>
          <p:nvPr>
            <p:ph type="sldNum" sz="quarter" idx="12"/>
          </p:nvPr>
        </p:nvSpPr>
        <p:spPr/>
        <p:txBody>
          <a:bodyPr/>
          <a:lstStyle/>
          <a:p>
            <a:fld id="{69EFB451-5245-3B4A-B867-91C111468DE5}" type="slidenum">
              <a:rPr lang="en-US" smtClean="0"/>
              <a:t>‹#›</a:t>
            </a:fld>
            <a:endParaRPr lang="en-US"/>
          </a:p>
        </p:txBody>
      </p:sp>
      <p:sp>
        <p:nvSpPr>
          <p:cNvPr id="8" name="Rectangle 7">
            <a:extLst>
              <a:ext uri="{FF2B5EF4-FFF2-40B4-BE49-F238E27FC236}">
                <a16:creationId xmlns:a16="http://schemas.microsoft.com/office/drawing/2014/main" id="{2B4252BE-C42E-D34C-A83E-B92051F4B7A4}"/>
              </a:ext>
            </a:extLst>
          </p:cNvPr>
          <p:cNvSpPr/>
          <p:nvPr userDrawn="1"/>
        </p:nvSpPr>
        <p:spPr>
          <a:xfrm>
            <a:off x="0" y="1"/>
            <a:ext cx="12192000" cy="779843"/>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4BE2C8-2103-8B45-8B16-00546B5B08A7}"/>
              </a:ext>
            </a:extLst>
          </p:cNvPr>
          <p:cNvPicPr>
            <a:picLocks noChangeAspect="1"/>
          </p:cNvPicPr>
          <p:nvPr userDrawn="1"/>
        </p:nvPicPr>
        <p:blipFill>
          <a:blip r:embed="rId2"/>
          <a:stretch>
            <a:fillRect/>
          </a:stretch>
        </p:blipFill>
        <p:spPr>
          <a:xfrm>
            <a:off x="838200" y="336884"/>
            <a:ext cx="3239058" cy="22448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24" y="95029"/>
            <a:ext cx="596348" cy="622756"/>
          </a:xfrm>
          <a:prstGeom prst="rect">
            <a:avLst/>
          </a:prstGeom>
        </p:spPr>
      </p:pic>
    </p:spTree>
    <p:extLst>
      <p:ext uri="{BB962C8B-B14F-4D97-AF65-F5344CB8AC3E}">
        <p14:creationId xmlns:p14="http://schemas.microsoft.com/office/powerpoint/2010/main" val="18427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B8C9-793C-DA46-A957-B83A04E72ECC}"/>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E74422-525B-1C4B-A830-AA74F0514D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A68948-02BC-5E43-BD88-0A5EBA7C0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A3ED76-7C8E-464F-B011-CEBA0B7367F2}"/>
              </a:ext>
            </a:extLst>
          </p:cNvPr>
          <p:cNvSpPr>
            <a:spLocks noGrp="1"/>
          </p:cNvSpPr>
          <p:nvPr>
            <p:ph type="dt" sz="half" idx="10"/>
          </p:nvPr>
        </p:nvSpPr>
        <p:spPr/>
        <p:txBody>
          <a:bodyPr/>
          <a:lstStyle/>
          <a:p>
            <a:fld id="{396874BD-009E-094A-83BC-C5C1C2748EBD}" type="datetimeFigureOut">
              <a:rPr lang="en-US" smtClean="0"/>
              <a:t>5/16/2023</a:t>
            </a:fld>
            <a:endParaRPr lang="en-US"/>
          </a:p>
        </p:txBody>
      </p:sp>
      <p:sp>
        <p:nvSpPr>
          <p:cNvPr id="6" name="Footer Placeholder 5">
            <a:extLst>
              <a:ext uri="{FF2B5EF4-FFF2-40B4-BE49-F238E27FC236}">
                <a16:creationId xmlns:a16="http://schemas.microsoft.com/office/drawing/2014/main" id="{BE8EC964-60E0-6441-834D-653386F9E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BCC9C7-CF31-564D-B5B2-FE6E20192051}"/>
              </a:ext>
            </a:extLst>
          </p:cNvPr>
          <p:cNvSpPr>
            <a:spLocks noGrp="1"/>
          </p:cNvSpPr>
          <p:nvPr>
            <p:ph type="sldNum" sz="quarter" idx="12"/>
          </p:nvPr>
        </p:nvSpPr>
        <p:spPr/>
        <p:txBody>
          <a:bodyPr/>
          <a:lstStyle/>
          <a:p>
            <a:fld id="{69EFB451-5245-3B4A-B867-91C111468DE5}" type="slidenum">
              <a:rPr lang="en-US" smtClean="0"/>
              <a:t>‹#›</a:t>
            </a:fld>
            <a:endParaRPr lang="en-US"/>
          </a:p>
        </p:txBody>
      </p:sp>
      <p:sp>
        <p:nvSpPr>
          <p:cNvPr id="8" name="Rectangle 7">
            <a:extLst>
              <a:ext uri="{FF2B5EF4-FFF2-40B4-BE49-F238E27FC236}">
                <a16:creationId xmlns:a16="http://schemas.microsoft.com/office/drawing/2014/main" id="{843C7582-46BA-5C4C-8B86-79A2523FE473}"/>
              </a:ext>
            </a:extLst>
          </p:cNvPr>
          <p:cNvSpPr/>
          <p:nvPr userDrawn="1"/>
        </p:nvSpPr>
        <p:spPr>
          <a:xfrm>
            <a:off x="0" y="1"/>
            <a:ext cx="12192000" cy="779843"/>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4BE2C8-2103-8B45-8B16-00546B5B08A7}"/>
              </a:ext>
            </a:extLst>
          </p:cNvPr>
          <p:cNvPicPr>
            <a:picLocks noChangeAspect="1"/>
          </p:cNvPicPr>
          <p:nvPr userDrawn="1"/>
        </p:nvPicPr>
        <p:blipFill>
          <a:blip r:embed="rId2"/>
          <a:stretch>
            <a:fillRect/>
          </a:stretch>
        </p:blipFill>
        <p:spPr>
          <a:xfrm>
            <a:off x="838200" y="336884"/>
            <a:ext cx="3239058" cy="22448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24" y="95029"/>
            <a:ext cx="596348" cy="622756"/>
          </a:xfrm>
          <a:prstGeom prst="rect">
            <a:avLst/>
          </a:prstGeom>
        </p:spPr>
      </p:pic>
    </p:spTree>
    <p:extLst>
      <p:ext uri="{BB962C8B-B14F-4D97-AF65-F5344CB8AC3E}">
        <p14:creationId xmlns:p14="http://schemas.microsoft.com/office/powerpoint/2010/main" val="3679586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FC231-0097-9D4B-87E0-7C14C25AF3BD}"/>
              </a:ext>
            </a:extLst>
          </p:cNvPr>
          <p:cNvSpPr>
            <a:spLocks noGrp="1"/>
          </p:cNvSpPr>
          <p:nvPr>
            <p:ph type="title"/>
          </p:nvPr>
        </p:nvSpPr>
        <p:spPr>
          <a:xfrm>
            <a:off x="1608221" y="365125"/>
            <a:ext cx="9745579" cy="1325563"/>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F012686-0673-A546-B460-43B90FBEDC03}"/>
              </a:ext>
            </a:extLst>
          </p:cNvPr>
          <p:cNvSpPr>
            <a:spLocks noGrp="1"/>
          </p:cNvSpPr>
          <p:nvPr>
            <p:ph type="body" orient="vert" idx="1"/>
          </p:nvPr>
        </p:nvSpPr>
        <p:spPr>
          <a:xfrm>
            <a:off x="1608221" y="1825625"/>
            <a:ext cx="9745579"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482D8-3468-D646-8446-7B593A062518}"/>
              </a:ext>
            </a:extLst>
          </p:cNvPr>
          <p:cNvSpPr>
            <a:spLocks noGrp="1"/>
          </p:cNvSpPr>
          <p:nvPr>
            <p:ph type="dt" sz="half" idx="10"/>
          </p:nvPr>
        </p:nvSpPr>
        <p:spPr>
          <a:xfrm>
            <a:off x="1608221" y="6356350"/>
            <a:ext cx="1973179" cy="365125"/>
          </a:xfrm>
        </p:spPr>
        <p:txBody>
          <a:bodyPr/>
          <a:lstStyle/>
          <a:p>
            <a:fld id="{396874BD-009E-094A-83BC-C5C1C2748EBD}" type="datetimeFigureOut">
              <a:rPr lang="en-US" smtClean="0"/>
              <a:t>5/16/2023</a:t>
            </a:fld>
            <a:endParaRPr lang="en-US"/>
          </a:p>
        </p:txBody>
      </p:sp>
      <p:sp>
        <p:nvSpPr>
          <p:cNvPr id="5" name="Footer Placeholder 4">
            <a:extLst>
              <a:ext uri="{FF2B5EF4-FFF2-40B4-BE49-F238E27FC236}">
                <a16:creationId xmlns:a16="http://schemas.microsoft.com/office/drawing/2014/main" id="{1C504CC3-BD1A-B945-9550-B40ABF724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B800A-2B6A-1547-B865-A2ECE425D60A}"/>
              </a:ext>
            </a:extLst>
          </p:cNvPr>
          <p:cNvSpPr>
            <a:spLocks noGrp="1"/>
          </p:cNvSpPr>
          <p:nvPr>
            <p:ph type="sldNum" sz="quarter" idx="12"/>
          </p:nvPr>
        </p:nvSpPr>
        <p:spPr/>
        <p:txBody>
          <a:bodyPr/>
          <a:lstStyle/>
          <a:p>
            <a:fld id="{69EFB451-5245-3B4A-B867-91C111468DE5}" type="slidenum">
              <a:rPr lang="en-US" smtClean="0"/>
              <a:t>‹#›</a:t>
            </a:fld>
            <a:endParaRPr lang="en-US"/>
          </a:p>
        </p:txBody>
      </p:sp>
      <p:sp>
        <p:nvSpPr>
          <p:cNvPr id="9" name="Rectangle 8">
            <a:extLst>
              <a:ext uri="{FF2B5EF4-FFF2-40B4-BE49-F238E27FC236}">
                <a16:creationId xmlns:a16="http://schemas.microsoft.com/office/drawing/2014/main" id="{124590AD-CBD3-5A4F-A755-4BE7605C11A2}"/>
              </a:ext>
            </a:extLst>
          </p:cNvPr>
          <p:cNvSpPr/>
          <p:nvPr userDrawn="1"/>
        </p:nvSpPr>
        <p:spPr>
          <a:xfrm>
            <a:off x="1" y="0"/>
            <a:ext cx="1222408" cy="6884987"/>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683" y="365125"/>
            <a:ext cx="814752" cy="850832"/>
          </a:xfrm>
          <a:prstGeom prst="rect">
            <a:avLst/>
          </a:prstGeom>
        </p:spPr>
      </p:pic>
    </p:spTree>
    <p:extLst>
      <p:ext uri="{BB962C8B-B14F-4D97-AF65-F5344CB8AC3E}">
        <p14:creationId xmlns:p14="http://schemas.microsoft.com/office/powerpoint/2010/main" val="4257457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79029-AC46-C049-8F98-167B30199E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9B0DEF-B1C5-CA45-A08C-939019E5B600}"/>
              </a:ext>
            </a:extLst>
          </p:cNvPr>
          <p:cNvSpPr>
            <a:spLocks noGrp="1"/>
          </p:cNvSpPr>
          <p:nvPr>
            <p:ph type="body" orient="vert" idx="1"/>
          </p:nvPr>
        </p:nvSpPr>
        <p:spPr>
          <a:xfrm>
            <a:off x="1464644" y="365125"/>
            <a:ext cx="7032458"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5A4E2-3582-CB43-9B87-E56505A9CD6B}"/>
              </a:ext>
            </a:extLst>
          </p:cNvPr>
          <p:cNvSpPr>
            <a:spLocks noGrp="1"/>
          </p:cNvSpPr>
          <p:nvPr>
            <p:ph type="dt" sz="half" idx="10"/>
          </p:nvPr>
        </p:nvSpPr>
        <p:spPr>
          <a:xfrm>
            <a:off x="1464644" y="6359391"/>
            <a:ext cx="2116756" cy="365125"/>
          </a:xfrm>
        </p:spPr>
        <p:txBody>
          <a:bodyPr/>
          <a:lstStyle/>
          <a:p>
            <a:fld id="{396874BD-009E-094A-83BC-C5C1C2748EBD}" type="datetimeFigureOut">
              <a:rPr lang="en-US" smtClean="0"/>
              <a:t>5/16/2023</a:t>
            </a:fld>
            <a:endParaRPr lang="en-US"/>
          </a:p>
        </p:txBody>
      </p:sp>
      <p:sp>
        <p:nvSpPr>
          <p:cNvPr id="5" name="Footer Placeholder 4">
            <a:extLst>
              <a:ext uri="{FF2B5EF4-FFF2-40B4-BE49-F238E27FC236}">
                <a16:creationId xmlns:a16="http://schemas.microsoft.com/office/drawing/2014/main" id="{D5E8C4C3-F1F6-0E47-838D-6629D5B85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58ED7-C9C6-0C47-94A6-61B04911F221}"/>
              </a:ext>
            </a:extLst>
          </p:cNvPr>
          <p:cNvSpPr>
            <a:spLocks noGrp="1"/>
          </p:cNvSpPr>
          <p:nvPr>
            <p:ph type="sldNum" sz="quarter" idx="12"/>
          </p:nvPr>
        </p:nvSpPr>
        <p:spPr/>
        <p:txBody>
          <a:bodyPr/>
          <a:lstStyle/>
          <a:p>
            <a:fld id="{69EFB451-5245-3B4A-B867-91C111468DE5}" type="slidenum">
              <a:rPr lang="en-US" smtClean="0"/>
              <a:t>‹#›</a:t>
            </a:fld>
            <a:endParaRPr lang="en-US"/>
          </a:p>
        </p:txBody>
      </p:sp>
      <p:sp>
        <p:nvSpPr>
          <p:cNvPr id="7" name="Rectangle 6">
            <a:extLst>
              <a:ext uri="{FF2B5EF4-FFF2-40B4-BE49-F238E27FC236}">
                <a16:creationId xmlns:a16="http://schemas.microsoft.com/office/drawing/2014/main" id="{41DF9CE0-E6DA-D44F-AAEE-502EEEA04738}"/>
              </a:ext>
            </a:extLst>
          </p:cNvPr>
          <p:cNvSpPr/>
          <p:nvPr userDrawn="1"/>
        </p:nvSpPr>
        <p:spPr>
          <a:xfrm>
            <a:off x="1" y="0"/>
            <a:ext cx="1222408" cy="6884987"/>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683" y="365125"/>
            <a:ext cx="814752" cy="850832"/>
          </a:xfrm>
          <a:prstGeom prst="rect">
            <a:avLst/>
          </a:prstGeom>
        </p:spPr>
      </p:pic>
    </p:spTree>
    <p:extLst>
      <p:ext uri="{BB962C8B-B14F-4D97-AF65-F5344CB8AC3E}">
        <p14:creationId xmlns:p14="http://schemas.microsoft.com/office/powerpoint/2010/main" val="288960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9DEA9A-60E8-7D42-A603-9FE6EF03D055}"/>
              </a:ext>
            </a:extLst>
          </p:cNvPr>
          <p:cNvPicPr>
            <a:picLocks noChangeAspect="1"/>
          </p:cNvPicPr>
          <p:nvPr userDrawn="1"/>
        </p:nvPicPr>
        <p:blipFill rotWithShape="1">
          <a:blip r:embed="rId2"/>
          <a:srcRect t="6713"/>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837" y="320364"/>
            <a:ext cx="5517085" cy="953960"/>
          </a:xfrm>
          <a:prstGeom prst="rect">
            <a:avLst/>
          </a:prstGeom>
        </p:spPr>
      </p:pic>
      <p:sp>
        <p:nvSpPr>
          <p:cNvPr id="6" name="Title 1">
            <a:extLst>
              <a:ext uri="{FF2B5EF4-FFF2-40B4-BE49-F238E27FC236}">
                <a16:creationId xmlns:a16="http://schemas.microsoft.com/office/drawing/2014/main" id="{099D448C-2DA1-CD41-8F45-F74B205C90F9}"/>
              </a:ext>
            </a:extLst>
          </p:cNvPr>
          <p:cNvSpPr>
            <a:spLocks noGrp="1"/>
          </p:cNvSpPr>
          <p:nvPr>
            <p:ph type="ctrTitle"/>
          </p:nvPr>
        </p:nvSpPr>
        <p:spPr>
          <a:xfrm>
            <a:off x="4762251" y="400888"/>
            <a:ext cx="7136859" cy="2387600"/>
          </a:xfrm>
        </p:spPr>
        <p:txBody>
          <a:bodyPr/>
          <a:lstStyle>
            <a:lvl1pPr algn="r">
              <a:defRPr/>
            </a:lvl1pPr>
          </a:lstStyle>
          <a:p>
            <a:endParaRPr lang="en-US" dirty="0"/>
          </a:p>
        </p:txBody>
      </p:sp>
      <p:sp>
        <p:nvSpPr>
          <p:cNvPr id="3" name="Rectangle 2"/>
          <p:cNvSpPr/>
          <p:nvPr userDrawn="1"/>
        </p:nvSpPr>
        <p:spPr>
          <a:xfrm>
            <a:off x="0" y="5792545"/>
            <a:ext cx="12192000" cy="1065455"/>
          </a:xfrm>
          <a:prstGeom prst="rect">
            <a:avLst/>
          </a:prstGeom>
          <a:solidFill>
            <a:srgbClr val="052A3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7644102" y="5978428"/>
            <a:ext cx="4255008" cy="815608"/>
          </a:xfrm>
          <a:prstGeom prst="rect">
            <a:avLst/>
          </a:prstGeom>
          <a:noFill/>
        </p:spPr>
        <p:txBody>
          <a:bodyPr wrap="square" rtlCol="0">
            <a:spAutoFit/>
          </a:bodyPr>
          <a:lstStyle/>
          <a:p>
            <a:pPr algn="r"/>
            <a:r>
              <a:rPr lang="en-US" sz="1400" b="0" i="0" kern="1200" dirty="0">
                <a:solidFill>
                  <a:srgbClr val="F38D3A"/>
                </a:solidFill>
                <a:effectLst/>
                <a:latin typeface="+mn-lt"/>
                <a:ea typeface="+mn-ea"/>
                <a:cs typeface="+mn-cs"/>
              </a:rPr>
              <a:t>HANEY PHINYOWATTANACHIP </a:t>
            </a:r>
            <a:r>
              <a:rPr lang="en-US" sz="1000" b="0" i="0" kern="1200" dirty="0">
                <a:solidFill>
                  <a:srgbClr val="F38D3A"/>
                </a:solidFill>
                <a:effectLst/>
                <a:latin typeface="+mn-lt"/>
                <a:ea typeface="+mn-ea"/>
                <a:cs typeface="+mn-cs"/>
              </a:rPr>
              <a:t>PLLC</a:t>
            </a:r>
          </a:p>
          <a:p>
            <a:pPr algn="r"/>
            <a:r>
              <a:rPr lang="en-US" sz="1100" b="0" i="0" kern="1200" dirty="0">
                <a:solidFill>
                  <a:schemeClr val="bg1"/>
                </a:solidFill>
                <a:effectLst/>
                <a:latin typeface="+mn-lt"/>
                <a:ea typeface="+mn-ea"/>
                <a:cs typeface="+mn-cs"/>
              </a:rPr>
              <a:t>T (804) 500-0310  |  F (804) 500-0309</a:t>
            </a:r>
          </a:p>
          <a:p>
            <a:pPr algn="r"/>
            <a:r>
              <a:rPr lang="en-US" sz="1100" b="0" i="0" kern="1200" dirty="0">
                <a:solidFill>
                  <a:schemeClr val="bg1"/>
                </a:solidFill>
                <a:effectLst/>
                <a:latin typeface="+mn-lt"/>
                <a:ea typeface="+mn-ea"/>
                <a:cs typeface="+mn-cs"/>
              </a:rPr>
              <a:t>11 South 12th St. Suite 300 C</a:t>
            </a:r>
            <a:r>
              <a:rPr lang="en-US" sz="1100" b="0" i="0" kern="1200" baseline="0" dirty="0">
                <a:solidFill>
                  <a:schemeClr val="bg1"/>
                </a:solidFill>
                <a:effectLst/>
                <a:latin typeface="+mn-lt"/>
                <a:ea typeface="+mn-ea"/>
                <a:cs typeface="+mn-cs"/>
              </a:rPr>
              <a:t>, </a:t>
            </a:r>
            <a:r>
              <a:rPr lang="en-US" sz="1100" b="0" i="0" kern="1200" dirty="0">
                <a:solidFill>
                  <a:schemeClr val="bg1"/>
                </a:solidFill>
                <a:effectLst/>
                <a:latin typeface="+mn-lt"/>
                <a:ea typeface="+mn-ea"/>
                <a:cs typeface="+mn-cs"/>
              </a:rPr>
              <a:t>Richmond, Virginia, 23219</a:t>
            </a:r>
          </a:p>
          <a:p>
            <a:pPr algn="r"/>
            <a:endParaRPr lang="en-US" sz="1100" dirty="0">
              <a:solidFill>
                <a:schemeClr val="bg1"/>
              </a:solidFill>
            </a:endParaRPr>
          </a:p>
        </p:txBody>
      </p:sp>
      <p:sp>
        <p:nvSpPr>
          <p:cNvPr id="7" name="TextBox 6">
            <a:extLst>
              <a:ext uri="{FF2B5EF4-FFF2-40B4-BE49-F238E27FC236}">
                <a16:creationId xmlns:a16="http://schemas.microsoft.com/office/drawing/2014/main" id="{3F4DFA29-E7CF-8A4F-9B41-EEEF32C3230F}"/>
              </a:ext>
            </a:extLst>
          </p:cNvPr>
          <p:cNvSpPr txBox="1"/>
          <p:nvPr userDrawn="1"/>
        </p:nvSpPr>
        <p:spPr>
          <a:xfrm>
            <a:off x="280349" y="5978428"/>
            <a:ext cx="4255008" cy="815608"/>
          </a:xfrm>
          <a:prstGeom prst="rect">
            <a:avLst/>
          </a:prstGeom>
          <a:noFill/>
        </p:spPr>
        <p:txBody>
          <a:bodyPr wrap="square" rtlCol="0">
            <a:spAutoFit/>
          </a:bodyPr>
          <a:lstStyle/>
          <a:p>
            <a:pPr algn="l"/>
            <a:r>
              <a:rPr lang="en-US" sz="1400" b="0" i="0" kern="1200" dirty="0">
                <a:solidFill>
                  <a:srgbClr val="28A958"/>
                </a:solidFill>
                <a:effectLst/>
                <a:latin typeface="+mn-lt"/>
                <a:ea typeface="+mn-ea"/>
                <a:cs typeface="+mn-cs"/>
              </a:rPr>
              <a:t>STACY HANEY </a:t>
            </a:r>
            <a:endParaRPr lang="en-US" sz="1100" b="0" i="0" kern="1200" dirty="0">
              <a:solidFill>
                <a:srgbClr val="28A958"/>
              </a:solidFill>
              <a:effectLst/>
              <a:latin typeface="+mn-lt"/>
              <a:ea typeface="+mn-ea"/>
              <a:cs typeface="+mn-cs"/>
            </a:endParaRPr>
          </a:p>
          <a:p>
            <a:pPr algn="l"/>
            <a:r>
              <a:rPr lang="en-US" sz="1100" b="0" i="0" kern="1200" dirty="0">
                <a:solidFill>
                  <a:schemeClr val="bg1"/>
                </a:solidFill>
                <a:effectLst/>
                <a:latin typeface="+mn-lt"/>
                <a:ea typeface="+mn-ea"/>
                <a:cs typeface="+mn-cs"/>
              </a:rPr>
              <a:t>T (804) 500-0301 </a:t>
            </a:r>
          </a:p>
          <a:p>
            <a:pPr algn="l"/>
            <a:r>
              <a:rPr lang="en-US" sz="1100" b="0" i="0" kern="1200" dirty="0" err="1">
                <a:solidFill>
                  <a:schemeClr val="bg1"/>
                </a:solidFill>
                <a:effectLst/>
                <a:latin typeface="+mn-lt"/>
                <a:ea typeface="+mn-ea"/>
                <a:cs typeface="+mn-cs"/>
              </a:rPr>
              <a:t>Shaney@haneyphinyo.com</a:t>
            </a:r>
            <a:endParaRPr lang="en-US" sz="1100" b="0" i="0" kern="1200" dirty="0">
              <a:solidFill>
                <a:schemeClr val="bg1"/>
              </a:solidFill>
              <a:effectLst/>
              <a:latin typeface="+mn-lt"/>
              <a:ea typeface="+mn-ea"/>
              <a:cs typeface="+mn-cs"/>
            </a:endParaRPr>
          </a:p>
          <a:p>
            <a:pPr algn="l"/>
            <a:endParaRPr lang="en-US" sz="1100" dirty="0">
              <a:solidFill>
                <a:schemeClr val="bg1"/>
              </a:solidFill>
            </a:endParaRPr>
          </a:p>
        </p:txBody>
      </p:sp>
    </p:spTree>
    <p:extLst>
      <p:ext uri="{BB962C8B-B14F-4D97-AF65-F5344CB8AC3E}">
        <p14:creationId xmlns:p14="http://schemas.microsoft.com/office/powerpoint/2010/main" val="59078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9DEA9A-60E8-7D42-A603-9FE6EF03D055}"/>
              </a:ext>
            </a:extLst>
          </p:cNvPr>
          <p:cNvPicPr>
            <a:picLocks noChangeAspect="1"/>
          </p:cNvPicPr>
          <p:nvPr userDrawn="1"/>
        </p:nvPicPr>
        <p:blipFill>
          <a:blip r:embed="rId2"/>
          <a:stretch>
            <a:fillRect/>
          </a:stretch>
        </p:blipFill>
        <p:spPr>
          <a:xfrm>
            <a:off x="0" y="-1"/>
            <a:ext cx="12192000" cy="687231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0194" y="826201"/>
            <a:ext cx="6913805" cy="119546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5CAA-B37C-3041-B22B-0EEFDF48BD4C}"/>
              </a:ext>
            </a:extLst>
          </p:cNvPr>
          <p:cNvPicPr>
            <a:picLocks noChangeAspect="1"/>
          </p:cNvPicPr>
          <p:nvPr userDrawn="1"/>
        </p:nvPicPr>
        <p:blipFill rotWithShape="1">
          <a:blip r:embed="rId2"/>
          <a:srcRect r="16173"/>
          <a:stretch/>
        </p:blipFill>
        <p:spPr>
          <a:xfrm>
            <a:off x="1973111" y="13493"/>
            <a:ext cx="10218889" cy="6871494"/>
          </a:xfrm>
          <a:prstGeom prst="rect">
            <a:avLst/>
          </a:prstGeom>
        </p:spPr>
      </p:pic>
      <p:sp>
        <p:nvSpPr>
          <p:cNvPr id="6" name="Rectangle 5">
            <a:extLst>
              <a:ext uri="{FF2B5EF4-FFF2-40B4-BE49-F238E27FC236}">
                <a16:creationId xmlns:a16="http://schemas.microsoft.com/office/drawing/2014/main" id="{561305E6-07F0-3A4B-AA9A-2A25246F2302}"/>
              </a:ext>
            </a:extLst>
          </p:cNvPr>
          <p:cNvSpPr/>
          <p:nvPr userDrawn="1"/>
        </p:nvSpPr>
        <p:spPr>
          <a:xfrm>
            <a:off x="0" y="0"/>
            <a:ext cx="5072514" cy="6884987"/>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02A0199-4ADF-C145-9594-E815A219396D}"/>
              </a:ext>
            </a:extLst>
          </p:cNvPr>
          <p:cNvPicPr>
            <a:picLocks noChangeAspect="1"/>
          </p:cNvPicPr>
          <p:nvPr userDrawn="1"/>
        </p:nvPicPr>
        <p:blipFill>
          <a:blip r:embed="rId3"/>
          <a:stretch>
            <a:fillRect/>
          </a:stretch>
        </p:blipFill>
        <p:spPr>
          <a:xfrm>
            <a:off x="651593" y="4000566"/>
            <a:ext cx="3769329" cy="261241"/>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9514" y="2608028"/>
            <a:ext cx="1333487" cy="1392538"/>
          </a:xfrm>
          <a:prstGeom prst="rect">
            <a:avLst/>
          </a:prstGeom>
        </p:spPr>
      </p:pic>
    </p:spTree>
    <p:extLst>
      <p:ext uri="{BB962C8B-B14F-4D97-AF65-F5344CB8AC3E}">
        <p14:creationId xmlns:p14="http://schemas.microsoft.com/office/powerpoint/2010/main" val="34199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7FCF0-00D6-2549-A8F2-188504D09EDD}"/>
              </a:ext>
            </a:extLst>
          </p:cNvPr>
          <p:cNvPicPr>
            <a:picLocks noChangeAspect="1"/>
          </p:cNvPicPr>
          <p:nvPr userDrawn="1"/>
        </p:nvPicPr>
        <p:blipFill>
          <a:blip r:embed="rId2"/>
          <a:stretch>
            <a:fillRect/>
          </a:stretch>
        </p:blipFill>
        <p:spPr>
          <a:xfrm>
            <a:off x="0" y="-1"/>
            <a:ext cx="12313871" cy="6884987"/>
          </a:xfrm>
          <a:prstGeom prst="rect">
            <a:avLst/>
          </a:prstGeom>
        </p:spPr>
      </p:pic>
      <p:sp>
        <p:nvSpPr>
          <p:cNvPr id="5" name="Rectangle 4">
            <a:extLst>
              <a:ext uri="{FF2B5EF4-FFF2-40B4-BE49-F238E27FC236}">
                <a16:creationId xmlns:a16="http://schemas.microsoft.com/office/drawing/2014/main" id="{762C4D63-B530-DC4D-B647-3D249EBD8B4E}"/>
              </a:ext>
            </a:extLst>
          </p:cNvPr>
          <p:cNvSpPr/>
          <p:nvPr userDrawn="1"/>
        </p:nvSpPr>
        <p:spPr>
          <a:xfrm>
            <a:off x="0" y="0"/>
            <a:ext cx="2300438" cy="6884986"/>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692" y="500931"/>
            <a:ext cx="977054" cy="1020321"/>
          </a:xfrm>
          <a:prstGeom prst="rect">
            <a:avLst/>
          </a:prstGeom>
        </p:spPr>
      </p:pic>
    </p:spTree>
    <p:extLst>
      <p:ext uri="{BB962C8B-B14F-4D97-AF65-F5344CB8AC3E}">
        <p14:creationId xmlns:p14="http://schemas.microsoft.com/office/powerpoint/2010/main" val="49961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9E2BB4-6512-DC4A-912F-D6D01E312716}"/>
              </a:ext>
            </a:extLst>
          </p:cNvPr>
          <p:cNvPicPr>
            <a:picLocks noChangeAspect="1"/>
          </p:cNvPicPr>
          <p:nvPr userDrawn="1"/>
        </p:nvPicPr>
        <p:blipFill>
          <a:blip r:embed="rId2"/>
          <a:stretch>
            <a:fillRect/>
          </a:stretch>
        </p:blipFill>
        <p:spPr>
          <a:xfrm>
            <a:off x="99394" y="-1"/>
            <a:ext cx="12214477" cy="6884987"/>
          </a:xfrm>
          <a:prstGeom prst="rect">
            <a:avLst/>
          </a:prstGeom>
        </p:spPr>
      </p:pic>
      <p:sp>
        <p:nvSpPr>
          <p:cNvPr id="6" name="Rectangle 5">
            <a:extLst>
              <a:ext uri="{FF2B5EF4-FFF2-40B4-BE49-F238E27FC236}">
                <a16:creationId xmlns:a16="http://schemas.microsoft.com/office/drawing/2014/main" id="{561305E6-07F0-3A4B-AA9A-2A25246F2302}"/>
              </a:ext>
            </a:extLst>
          </p:cNvPr>
          <p:cNvSpPr/>
          <p:nvPr userDrawn="1"/>
        </p:nvSpPr>
        <p:spPr>
          <a:xfrm>
            <a:off x="0" y="0"/>
            <a:ext cx="5072514" cy="6884987"/>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02A0199-4ADF-C145-9594-E815A219396D}"/>
              </a:ext>
            </a:extLst>
          </p:cNvPr>
          <p:cNvPicPr>
            <a:picLocks noChangeAspect="1"/>
          </p:cNvPicPr>
          <p:nvPr userDrawn="1"/>
        </p:nvPicPr>
        <p:blipFill>
          <a:blip r:embed="rId3"/>
          <a:stretch>
            <a:fillRect/>
          </a:stretch>
        </p:blipFill>
        <p:spPr>
          <a:xfrm>
            <a:off x="651593" y="4000566"/>
            <a:ext cx="3769329" cy="261241"/>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9514" y="2608028"/>
            <a:ext cx="1333487" cy="1392538"/>
          </a:xfrm>
          <a:prstGeom prst="rect">
            <a:avLst/>
          </a:prstGeom>
        </p:spPr>
      </p:pic>
    </p:spTree>
    <p:extLst>
      <p:ext uri="{BB962C8B-B14F-4D97-AF65-F5344CB8AC3E}">
        <p14:creationId xmlns:p14="http://schemas.microsoft.com/office/powerpoint/2010/main" val="293417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4387-EF41-1E44-B6FF-1F3BB79A496F}"/>
              </a:ext>
            </a:extLst>
          </p:cNvPr>
          <p:cNvSpPr>
            <a:spLocks noGrp="1"/>
          </p:cNvSpPr>
          <p:nvPr>
            <p:ph type="ctrTitle"/>
          </p:nvPr>
        </p:nvSpPr>
        <p:spPr>
          <a:xfrm>
            <a:off x="1524000" y="1728754"/>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D106824-17E1-2E40-B507-6F1919E8605E}"/>
              </a:ext>
            </a:extLst>
          </p:cNvPr>
          <p:cNvSpPr>
            <a:spLocks noGrp="1"/>
          </p:cNvSpPr>
          <p:nvPr>
            <p:ph type="subTitle" idx="1"/>
          </p:nvPr>
        </p:nvSpPr>
        <p:spPr>
          <a:xfrm>
            <a:off x="1524000" y="420842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0CB38-8378-3543-A728-28FBD7A717BD}"/>
              </a:ext>
            </a:extLst>
          </p:cNvPr>
          <p:cNvSpPr>
            <a:spLocks noGrp="1"/>
          </p:cNvSpPr>
          <p:nvPr>
            <p:ph type="dt" sz="half" idx="10"/>
          </p:nvPr>
        </p:nvSpPr>
        <p:spPr>
          <a:xfrm>
            <a:off x="838200" y="6356349"/>
            <a:ext cx="2743200" cy="365125"/>
          </a:xfrm>
        </p:spPr>
        <p:txBody>
          <a:bodyPr/>
          <a:lstStyle/>
          <a:p>
            <a:fld id="{396874BD-009E-094A-83BC-C5C1C2748EBD}" type="datetimeFigureOut">
              <a:rPr lang="en-US" smtClean="0"/>
              <a:t>5/16/2023</a:t>
            </a:fld>
            <a:endParaRPr lang="en-US"/>
          </a:p>
        </p:txBody>
      </p:sp>
      <p:sp>
        <p:nvSpPr>
          <p:cNvPr id="5" name="Footer Placeholder 4">
            <a:extLst>
              <a:ext uri="{FF2B5EF4-FFF2-40B4-BE49-F238E27FC236}">
                <a16:creationId xmlns:a16="http://schemas.microsoft.com/office/drawing/2014/main" id="{51AD931E-DB7B-8B41-B38B-633429BBC697}"/>
              </a:ext>
            </a:extLst>
          </p:cNvPr>
          <p:cNvSpPr>
            <a:spLocks noGrp="1"/>
          </p:cNvSpPr>
          <p:nvPr>
            <p:ph type="ftr" sz="quarter" idx="11"/>
          </p:nvPr>
        </p:nvSpPr>
        <p:spPr>
          <a:xfrm>
            <a:off x="403860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1E12B12F-DC56-254A-8A84-D6D39847439B}"/>
              </a:ext>
            </a:extLst>
          </p:cNvPr>
          <p:cNvSpPr>
            <a:spLocks noGrp="1"/>
          </p:cNvSpPr>
          <p:nvPr>
            <p:ph type="sldNum" sz="quarter" idx="12"/>
          </p:nvPr>
        </p:nvSpPr>
        <p:spPr>
          <a:xfrm>
            <a:off x="8610600" y="6356350"/>
            <a:ext cx="2743200" cy="365125"/>
          </a:xfrm>
        </p:spPr>
        <p:txBody>
          <a:bodyPr/>
          <a:lstStyle/>
          <a:p>
            <a:fld id="{69EFB451-5245-3B4A-B867-91C111468DE5}" type="slidenum">
              <a:rPr lang="en-US" smtClean="0"/>
              <a:t>‹#›</a:t>
            </a:fld>
            <a:endParaRPr lang="en-US"/>
          </a:p>
        </p:txBody>
      </p:sp>
      <p:sp>
        <p:nvSpPr>
          <p:cNvPr id="8" name="Rectangle 7">
            <a:extLst>
              <a:ext uri="{FF2B5EF4-FFF2-40B4-BE49-F238E27FC236}">
                <a16:creationId xmlns:a16="http://schemas.microsoft.com/office/drawing/2014/main" id="{50533A21-4503-824B-9B1A-9E4E30763D36}"/>
              </a:ext>
            </a:extLst>
          </p:cNvPr>
          <p:cNvSpPr/>
          <p:nvPr userDrawn="1"/>
        </p:nvSpPr>
        <p:spPr>
          <a:xfrm>
            <a:off x="0" y="1"/>
            <a:ext cx="12192000" cy="779843"/>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4BE2C8-2103-8B45-8B16-00546B5B08A7}"/>
              </a:ext>
            </a:extLst>
          </p:cNvPr>
          <p:cNvPicPr>
            <a:picLocks noChangeAspect="1"/>
          </p:cNvPicPr>
          <p:nvPr userDrawn="1"/>
        </p:nvPicPr>
        <p:blipFill>
          <a:blip r:embed="rId2"/>
          <a:stretch>
            <a:fillRect/>
          </a:stretch>
        </p:blipFill>
        <p:spPr>
          <a:xfrm>
            <a:off x="838200" y="336884"/>
            <a:ext cx="3239058" cy="22448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24" y="95029"/>
            <a:ext cx="596348" cy="622756"/>
          </a:xfrm>
          <a:prstGeom prst="rect">
            <a:avLst/>
          </a:prstGeom>
        </p:spPr>
      </p:pic>
    </p:spTree>
    <p:extLst>
      <p:ext uri="{BB962C8B-B14F-4D97-AF65-F5344CB8AC3E}">
        <p14:creationId xmlns:p14="http://schemas.microsoft.com/office/powerpoint/2010/main" val="12054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761A-4F44-2549-BDED-2CDB82C3D4CE}"/>
              </a:ext>
            </a:extLst>
          </p:cNvPr>
          <p:cNvSpPr>
            <a:spLocks noGrp="1"/>
          </p:cNvSpPr>
          <p:nvPr>
            <p:ph type="title"/>
          </p:nvPr>
        </p:nvSpPr>
        <p:spPr>
          <a:xfrm>
            <a:off x="838200" y="1350893"/>
            <a:ext cx="10515600" cy="99032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A9D64A0-E2BC-3C4C-8932-DE2E14677E1B}"/>
              </a:ext>
            </a:extLst>
          </p:cNvPr>
          <p:cNvSpPr>
            <a:spLocks noGrp="1"/>
          </p:cNvSpPr>
          <p:nvPr>
            <p:ph idx="1"/>
          </p:nvPr>
        </p:nvSpPr>
        <p:spPr>
          <a:xfrm>
            <a:off x="838200" y="2512195"/>
            <a:ext cx="10515600" cy="36647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90F172-977C-AD48-B66F-335D896A3337}"/>
              </a:ext>
            </a:extLst>
          </p:cNvPr>
          <p:cNvSpPr>
            <a:spLocks noGrp="1"/>
          </p:cNvSpPr>
          <p:nvPr>
            <p:ph type="dt" sz="half" idx="10"/>
          </p:nvPr>
        </p:nvSpPr>
        <p:spPr/>
        <p:txBody>
          <a:bodyPr/>
          <a:lstStyle/>
          <a:p>
            <a:fld id="{396874BD-009E-094A-83BC-C5C1C2748EBD}" type="datetimeFigureOut">
              <a:rPr lang="en-US" smtClean="0"/>
              <a:t>5/16/2023</a:t>
            </a:fld>
            <a:endParaRPr lang="en-US"/>
          </a:p>
        </p:txBody>
      </p:sp>
      <p:sp>
        <p:nvSpPr>
          <p:cNvPr id="5" name="Footer Placeholder 4">
            <a:extLst>
              <a:ext uri="{FF2B5EF4-FFF2-40B4-BE49-F238E27FC236}">
                <a16:creationId xmlns:a16="http://schemas.microsoft.com/office/drawing/2014/main" id="{7DFB1FA2-8023-C44F-859C-78B1B52C4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85155-6AA7-404E-9D87-BCDDDD156C2E}"/>
              </a:ext>
            </a:extLst>
          </p:cNvPr>
          <p:cNvSpPr>
            <a:spLocks noGrp="1"/>
          </p:cNvSpPr>
          <p:nvPr>
            <p:ph type="sldNum" sz="quarter" idx="12"/>
          </p:nvPr>
        </p:nvSpPr>
        <p:spPr/>
        <p:txBody>
          <a:bodyPr/>
          <a:lstStyle/>
          <a:p>
            <a:fld id="{69EFB451-5245-3B4A-B867-91C111468DE5}" type="slidenum">
              <a:rPr lang="en-US" smtClean="0"/>
              <a:t>‹#›</a:t>
            </a:fld>
            <a:endParaRPr lang="en-US"/>
          </a:p>
        </p:txBody>
      </p:sp>
      <p:sp>
        <p:nvSpPr>
          <p:cNvPr id="7" name="Rectangle 6">
            <a:extLst>
              <a:ext uri="{FF2B5EF4-FFF2-40B4-BE49-F238E27FC236}">
                <a16:creationId xmlns:a16="http://schemas.microsoft.com/office/drawing/2014/main" id="{4F2CDED1-5B7F-1540-8ABB-B9333E3AF242}"/>
              </a:ext>
            </a:extLst>
          </p:cNvPr>
          <p:cNvSpPr/>
          <p:nvPr userDrawn="1"/>
        </p:nvSpPr>
        <p:spPr>
          <a:xfrm>
            <a:off x="0" y="1"/>
            <a:ext cx="12192000" cy="779843"/>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74BE2C8-2103-8B45-8B16-00546B5B08A7}"/>
              </a:ext>
            </a:extLst>
          </p:cNvPr>
          <p:cNvPicPr>
            <a:picLocks noChangeAspect="1"/>
          </p:cNvPicPr>
          <p:nvPr userDrawn="1"/>
        </p:nvPicPr>
        <p:blipFill>
          <a:blip r:embed="rId2"/>
          <a:stretch>
            <a:fillRect/>
          </a:stretch>
        </p:blipFill>
        <p:spPr>
          <a:xfrm>
            <a:off x="838200" y="336884"/>
            <a:ext cx="3239058" cy="22448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24" y="95029"/>
            <a:ext cx="596348" cy="622756"/>
          </a:xfrm>
          <a:prstGeom prst="rect">
            <a:avLst/>
          </a:prstGeom>
        </p:spPr>
      </p:pic>
    </p:spTree>
    <p:extLst>
      <p:ext uri="{BB962C8B-B14F-4D97-AF65-F5344CB8AC3E}">
        <p14:creationId xmlns:p14="http://schemas.microsoft.com/office/powerpoint/2010/main" val="288090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DC41-7072-5E48-AD96-683FB9C79558}"/>
              </a:ext>
            </a:extLst>
          </p:cNvPr>
          <p:cNvSpPr>
            <a:spLocks noGrp="1"/>
          </p:cNvSpPr>
          <p:nvPr>
            <p:ph type="title"/>
          </p:nvPr>
        </p:nvSpPr>
        <p:spPr>
          <a:xfrm>
            <a:off x="831850" y="828074"/>
            <a:ext cx="10515600" cy="233863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A8D65D8-69DD-1E47-8D77-6E438CCFEEC0}"/>
              </a:ext>
            </a:extLst>
          </p:cNvPr>
          <p:cNvSpPr>
            <a:spLocks noGrp="1"/>
          </p:cNvSpPr>
          <p:nvPr>
            <p:ph type="body" idx="1"/>
          </p:nvPr>
        </p:nvSpPr>
        <p:spPr>
          <a:xfrm>
            <a:off x="831850" y="3166713"/>
            <a:ext cx="10515600" cy="2922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7C3920-A1CA-1E40-8582-5EBD2B3AA1E6}"/>
              </a:ext>
            </a:extLst>
          </p:cNvPr>
          <p:cNvSpPr>
            <a:spLocks noGrp="1"/>
          </p:cNvSpPr>
          <p:nvPr>
            <p:ph type="dt" sz="half" idx="10"/>
          </p:nvPr>
        </p:nvSpPr>
        <p:spPr/>
        <p:txBody>
          <a:bodyPr/>
          <a:lstStyle/>
          <a:p>
            <a:fld id="{396874BD-009E-094A-83BC-C5C1C2748EBD}" type="datetimeFigureOut">
              <a:rPr lang="en-US" smtClean="0"/>
              <a:t>5/16/2023</a:t>
            </a:fld>
            <a:endParaRPr lang="en-US"/>
          </a:p>
        </p:txBody>
      </p:sp>
      <p:sp>
        <p:nvSpPr>
          <p:cNvPr id="5" name="Footer Placeholder 4">
            <a:extLst>
              <a:ext uri="{FF2B5EF4-FFF2-40B4-BE49-F238E27FC236}">
                <a16:creationId xmlns:a16="http://schemas.microsoft.com/office/drawing/2014/main" id="{D2D9711C-DC62-294C-B418-1A912EB9C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1E3523-F5B6-984C-87D8-3C689CCB921E}"/>
              </a:ext>
            </a:extLst>
          </p:cNvPr>
          <p:cNvSpPr>
            <a:spLocks noGrp="1"/>
          </p:cNvSpPr>
          <p:nvPr>
            <p:ph type="sldNum" sz="quarter" idx="12"/>
          </p:nvPr>
        </p:nvSpPr>
        <p:spPr/>
        <p:txBody>
          <a:bodyPr/>
          <a:lstStyle/>
          <a:p>
            <a:fld id="{69EFB451-5245-3B4A-B867-91C111468DE5}" type="slidenum">
              <a:rPr lang="en-US" smtClean="0"/>
              <a:t>‹#›</a:t>
            </a:fld>
            <a:endParaRPr lang="en-US"/>
          </a:p>
        </p:txBody>
      </p:sp>
      <p:sp>
        <p:nvSpPr>
          <p:cNvPr id="7" name="Rectangle 6">
            <a:extLst>
              <a:ext uri="{FF2B5EF4-FFF2-40B4-BE49-F238E27FC236}">
                <a16:creationId xmlns:a16="http://schemas.microsoft.com/office/drawing/2014/main" id="{675B5945-C47D-0244-BBF2-DE7D8DCB5A05}"/>
              </a:ext>
            </a:extLst>
          </p:cNvPr>
          <p:cNvSpPr/>
          <p:nvPr userDrawn="1"/>
        </p:nvSpPr>
        <p:spPr>
          <a:xfrm>
            <a:off x="0" y="1"/>
            <a:ext cx="12192000" cy="779843"/>
          </a:xfrm>
          <a:prstGeom prst="rect">
            <a:avLst/>
          </a:prstGeom>
          <a:solidFill>
            <a:srgbClr val="052A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74BE2C8-2103-8B45-8B16-00546B5B08A7}"/>
              </a:ext>
            </a:extLst>
          </p:cNvPr>
          <p:cNvPicPr>
            <a:picLocks noChangeAspect="1"/>
          </p:cNvPicPr>
          <p:nvPr userDrawn="1"/>
        </p:nvPicPr>
        <p:blipFill>
          <a:blip r:embed="rId2"/>
          <a:stretch>
            <a:fillRect/>
          </a:stretch>
        </p:blipFill>
        <p:spPr>
          <a:xfrm>
            <a:off x="838200" y="336884"/>
            <a:ext cx="3239058" cy="22448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24" y="95029"/>
            <a:ext cx="596348" cy="622756"/>
          </a:xfrm>
          <a:prstGeom prst="rect">
            <a:avLst/>
          </a:prstGeom>
        </p:spPr>
      </p:pic>
    </p:spTree>
    <p:extLst>
      <p:ext uri="{BB962C8B-B14F-4D97-AF65-F5344CB8AC3E}">
        <p14:creationId xmlns:p14="http://schemas.microsoft.com/office/powerpoint/2010/main" val="149656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069FFC-C75B-1D44-AB47-EF1A0EC68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8F2E3F1-7DB7-0C49-9937-E2B936A13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ECD35E-D246-A149-BA26-7F23D9ACE8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82A38"/>
                </a:solidFill>
              </a:defRPr>
            </a:lvl1pPr>
          </a:lstStyle>
          <a:p>
            <a:fld id="{396874BD-009E-094A-83BC-C5C1C2748EBD}" type="datetimeFigureOut">
              <a:rPr lang="en-US" smtClean="0"/>
              <a:pPr/>
              <a:t>5/16/2023</a:t>
            </a:fld>
            <a:endParaRPr lang="en-US" dirty="0"/>
          </a:p>
        </p:txBody>
      </p:sp>
      <p:sp>
        <p:nvSpPr>
          <p:cNvPr id="5" name="Footer Placeholder 4">
            <a:extLst>
              <a:ext uri="{FF2B5EF4-FFF2-40B4-BE49-F238E27FC236}">
                <a16:creationId xmlns:a16="http://schemas.microsoft.com/office/drawing/2014/main" id="{916D28CD-2EC1-894E-A415-FC5717A24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82A38"/>
                </a:solidFill>
              </a:defRPr>
            </a:lvl1pPr>
          </a:lstStyle>
          <a:p>
            <a:endParaRPr lang="en-US" dirty="0"/>
          </a:p>
        </p:txBody>
      </p:sp>
      <p:sp>
        <p:nvSpPr>
          <p:cNvPr id="6" name="Slide Number Placeholder 5">
            <a:extLst>
              <a:ext uri="{FF2B5EF4-FFF2-40B4-BE49-F238E27FC236}">
                <a16:creationId xmlns:a16="http://schemas.microsoft.com/office/drawing/2014/main" id="{FD811E29-A7F2-F844-ADAD-3AE0C0472E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82A38"/>
                </a:solidFill>
              </a:defRPr>
            </a:lvl1pPr>
          </a:lstStyle>
          <a:p>
            <a:fld id="{69EFB451-5245-3B4A-B867-91C111468DE5}" type="slidenum">
              <a:rPr lang="en-US" smtClean="0"/>
              <a:pPr/>
              <a:t>‹#›</a:t>
            </a:fld>
            <a:endParaRPr lang="en-US" dirty="0"/>
          </a:p>
        </p:txBody>
      </p:sp>
    </p:spTree>
    <p:extLst>
      <p:ext uri="{BB962C8B-B14F-4D97-AF65-F5344CB8AC3E}">
        <p14:creationId xmlns:p14="http://schemas.microsoft.com/office/powerpoint/2010/main" val="1597300824"/>
      </p:ext>
    </p:extLst>
  </p:cSld>
  <p:clrMap bg1="lt1" tx1="dk1" bg2="lt2" tx2="dk2" accent1="accent1" accent2="accent2" accent3="accent3" accent4="accent4" accent5="accent5" accent6="accent6" hlink="hlink" folHlink="folHlink"/>
  <p:sldLayoutIdLst>
    <p:sldLayoutId id="2147483655" r:id="rId1"/>
    <p:sldLayoutId id="2147483663" r:id="rId2"/>
    <p:sldLayoutId id="2147483665" r:id="rId3"/>
    <p:sldLayoutId id="2147483661" r:id="rId4"/>
    <p:sldLayoutId id="2147483664" r:id="rId5"/>
    <p:sldLayoutId id="2147483667" r:id="rId6"/>
    <p:sldLayoutId id="2147483649" r:id="rId7"/>
    <p:sldLayoutId id="2147483650" r:id="rId8"/>
    <p:sldLayoutId id="2147483651" r:id="rId9"/>
    <p:sldLayoutId id="2147483652" r:id="rId10"/>
    <p:sldLayoutId id="2147483653" r:id="rId11"/>
    <p:sldLayoutId id="2147483654" r:id="rId12"/>
    <p:sldLayoutId id="2147483666"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rgbClr val="082A3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82A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82A3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82A3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82A3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82A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VASBO 2023 </a:t>
            </a:r>
            <a:br>
              <a:rPr lang="en-US"/>
            </a:br>
            <a:r>
              <a:rPr lang="en-US"/>
              <a:t>Legislative </a:t>
            </a:r>
            <a:r>
              <a:rPr lang="en-US" dirty="0"/>
              <a:t>Update</a:t>
            </a:r>
            <a:endParaRPr lang="en-US" sz="3200" dirty="0"/>
          </a:p>
        </p:txBody>
      </p:sp>
    </p:spTree>
    <p:extLst>
      <p:ext uri="{BB962C8B-B14F-4D97-AF65-F5344CB8AC3E}">
        <p14:creationId xmlns:p14="http://schemas.microsoft.com/office/powerpoint/2010/main" val="160022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HB2021 (</a:t>
            </a:r>
            <a:r>
              <a:rPr lang="en-US" dirty="0" err="1"/>
              <a:t>Roem</a:t>
            </a:r>
            <a:r>
              <a:rPr lang="en-US" dirty="0"/>
              <a:t>)</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lnSpcReduction="10000"/>
          </a:bodyPr>
          <a:lstStyle/>
          <a:p>
            <a:pPr marL="0" indent="0">
              <a:buNone/>
            </a:pPr>
            <a:r>
              <a:rPr lang="en-US" b="1" dirty="0"/>
              <a:t>School boards; schoolwide events with parents, free or reduced price meals applications.</a:t>
            </a:r>
          </a:p>
          <a:p>
            <a:r>
              <a:rPr lang="en-US" dirty="0"/>
              <a:t>Requires each school board to ensure that at any back to school night event in the local school division to which the parents of enrolled students are invited, any such parent in attendance receives prominent notification of and access, in paper or electronic form, or both, to information about application and eligibility for free or reduced price meals for students and a fillable free or reduced price meals application that may be completed and submitted on site.</a:t>
            </a:r>
          </a:p>
        </p:txBody>
      </p:sp>
    </p:spTree>
    <p:extLst>
      <p:ext uri="{BB962C8B-B14F-4D97-AF65-F5344CB8AC3E}">
        <p14:creationId xmlns:p14="http://schemas.microsoft.com/office/powerpoint/2010/main" val="184598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HB 2025 (</a:t>
            </a:r>
            <a:r>
              <a:rPr lang="en-US" dirty="0" err="1"/>
              <a:t>Roem</a:t>
            </a:r>
            <a:r>
              <a:rPr lang="en-US" dirty="0"/>
              <a:t>)</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fontScale="77500" lnSpcReduction="20000"/>
          </a:bodyPr>
          <a:lstStyle/>
          <a:p>
            <a:pPr marL="0" indent="0">
              <a:buNone/>
            </a:pPr>
            <a:r>
              <a:rPr lang="en-US" b="1" dirty="0"/>
              <a:t>SNAP benefits program; parent information sheet, free or reduced price meals application.</a:t>
            </a:r>
          </a:p>
          <a:p>
            <a:r>
              <a:rPr lang="en-US" dirty="0"/>
              <a:t>Requires the DSS to develop, annually update, and provide to each school board in advance of the start of each school year an information sheet on the SNAP benefits program that sets forth the application process and other information to inform the parents of such program and encourage application by those who are eligible. </a:t>
            </a:r>
          </a:p>
          <a:p>
            <a:r>
              <a:rPr lang="en-US" dirty="0"/>
              <a:t>Requires each school board to ensure that such information sheet is sent home with each student at the beginning of each school year or as soon as practicable after enrollment. </a:t>
            </a:r>
          </a:p>
          <a:p>
            <a:r>
              <a:rPr lang="en-US" dirty="0"/>
              <a:t>Requires each school board to ensure that a fillable free or reduced price meals application is sent home with each such student at the beginning of each school year or, in the case of any student who enrolls after the beginning of the school year, as soon as practicable after enrollment.</a:t>
            </a:r>
          </a:p>
        </p:txBody>
      </p:sp>
    </p:spTree>
    <p:extLst>
      <p:ext uri="{BB962C8B-B14F-4D97-AF65-F5344CB8AC3E}">
        <p14:creationId xmlns:p14="http://schemas.microsoft.com/office/powerpoint/2010/main" val="31371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HB 2006 (</a:t>
            </a:r>
            <a:r>
              <a:rPr lang="en-US" dirty="0" err="1"/>
              <a:t>Roem</a:t>
            </a:r>
            <a:r>
              <a:rPr lang="en-US" dirty="0"/>
              <a:t>)</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a:bodyPr>
          <a:lstStyle/>
          <a:p>
            <a:pPr marL="0" indent="0">
              <a:buNone/>
            </a:pPr>
            <a:r>
              <a:rPr lang="en-US" b="1" dirty="0"/>
              <a:t>Virginia Freedom of Information Act; public records charges, electronic payment method.</a:t>
            </a:r>
          </a:p>
          <a:p>
            <a:r>
              <a:rPr lang="en-US" dirty="0"/>
              <a:t>Provides that any local public body that charges for the production of public records pursuant to the Virginia Freedom of Information Act may provide an electronic method of payment through which all payments for the production of such records to such locality may be made.</a:t>
            </a:r>
          </a:p>
        </p:txBody>
      </p:sp>
    </p:spTree>
    <p:extLst>
      <p:ext uri="{BB962C8B-B14F-4D97-AF65-F5344CB8AC3E}">
        <p14:creationId xmlns:p14="http://schemas.microsoft.com/office/powerpoint/2010/main" val="337047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HB 2007 (</a:t>
            </a:r>
            <a:r>
              <a:rPr lang="en-US" dirty="0" err="1"/>
              <a:t>Roem</a:t>
            </a:r>
            <a:r>
              <a:rPr lang="en-US" dirty="0"/>
              <a:t>)</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a:bodyPr>
          <a:lstStyle/>
          <a:p>
            <a:pPr marL="0" indent="0">
              <a:buNone/>
            </a:pPr>
            <a:r>
              <a:rPr lang="en-US" b="1" dirty="0"/>
              <a:t>Virginia Freedom of Information Act; posting of fee policy by a public body.</a:t>
            </a:r>
          </a:p>
          <a:p>
            <a:r>
              <a:rPr lang="en-US" dirty="0"/>
              <a:t>Requires a public body to make available upon request and post on its website or otherwise publish a written policy (</a:t>
            </a:r>
            <a:r>
              <a:rPr lang="en-US" dirty="0" err="1"/>
              <a:t>i</a:t>
            </a:r>
            <a:r>
              <a:rPr lang="en-US" dirty="0"/>
              <a:t>) explaining how the public body assesses charges for accessing or searching for requested records and (ii) noting the current fee charged, if any, by the public body for accessing and searching for the requested records.</a:t>
            </a:r>
          </a:p>
        </p:txBody>
      </p:sp>
    </p:spTree>
    <p:extLst>
      <p:ext uri="{BB962C8B-B14F-4D97-AF65-F5344CB8AC3E}">
        <p14:creationId xmlns:p14="http://schemas.microsoft.com/office/powerpoint/2010/main" val="27992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HB 2500 (Wiley)/SB 1313 (Bell)</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lnSpcReduction="10000"/>
          </a:bodyPr>
          <a:lstStyle/>
          <a:p>
            <a:pPr marL="0" indent="0">
              <a:buNone/>
            </a:pPr>
            <a:r>
              <a:rPr lang="en-US" b="1" dirty="0"/>
              <a:t>Construction contracts; payment clauses to be included in certain contracts.</a:t>
            </a:r>
          </a:p>
          <a:p>
            <a:r>
              <a:rPr lang="en-US" dirty="0"/>
              <a:t>Clarifies certain definitions throughout the Code for consistency between public and private construction contracts. The bill updates the notice required when a general contractor withholds all or a part of the amount invoiced by a subcontractor in a public construction contract and when an owner withholds payment from a general contractor to include language specifically identifying the contractual noncompliance, the dollar amount being withheld, and the lower-tier subcontractor responsible for the contractual noncompliance.</a:t>
            </a:r>
          </a:p>
        </p:txBody>
      </p:sp>
    </p:spTree>
    <p:extLst>
      <p:ext uri="{BB962C8B-B14F-4D97-AF65-F5344CB8AC3E}">
        <p14:creationId xmlns:p14="http://schemas.microsoft.com/office/powerpoint/2010/main" val="3720540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HB 1610 (Tata)</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a:bodyPr>
          <a:lstStyle/>
          <a:p>
            <a:pPr marL="0" indent="0">
              <a:buNone/>
            </a:pPr>
            <a:r>
              <a:rPr lang="en-US" b="1" dirty="0"/>
              <a:t>Virginia Public Procurement Act; cooperative procurement, installation of playground equipment.</a:t>
            </a:r>
          </a:p>
          <a:p>
            <a:r>
              <a:rPr lang="en-US" dirty="0"/>
              <a:t>Excludes the installation of playground equipment, including all associated and necessary construction and maintenance, from the prohibition on using cooperative procurement to purchase construction.</a:t>
            </a:r>
          </a:p>
        </p:txBody>
      </p:sp>
    </p:spTree>
    <p:extLst>
      <p:ext uri="{BB962C8B-B14F-4D97-AF65-F5344CB8AC3E}">
        <p14:creationId xmlns:p14="http://schemas.microsoft.com/office/powerpoint/2010/main" val="388214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HB 1691 (Greenhalgh)/SB 1099 (</a:t>
            </a:r>
            <a:r>
              <a:rPr lang="en-US" dirty="0" err="1"/>
              <a:t>Norment</a:t>
            </a:r>
            <a:r>
              <a:rPr lang="en-US" dirty="0"/>
              <a:t>)</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fontScale="92500" lnSpcReduction="10000"/>
          </a:bodyPr>
          <a:lstStyle/>
          <a:p>
            <a:pPr marL="0" indent="0">
              <a:buNone/>
            </a:pPr>
            <a:r>
              <a:rPr lang="en-US" b="1" dirty="0"/>
              <a:t>School Resource Officer Grants Program and Fund; awarding grants.</a:t>
            </a:r>
          </a:p>
          <a:p>
            <a:r>
              <a:rPr lang="en-US" dirty="0"/>
              <a:t>Provides that matching grants from the School Resource Officer Incentive Grants Fund may be awarded to local law-enforcement agencies and local school boards for the expenses related to the equipment necessary for uniformed school resource officers, school security officers, and other relevant school safety personnel and the enhancement of the school-law enforcement partnership through training and programming as determined by the Department; provided, however, that such grants shall not be used for any expense related to the purchase of firearms, handcuffs or other wrist restraints, or any stun weapon.</a:t>
            </a:r>
          </a:p>
        </p:txBody>
      </p:sp>
    </p:spTree>
    <p:extLst>
      <p:ext uri="{BB962C8B-B14F-4D97-AF65-F5344CB8AC3E}">
        <p14:creationId xmlns:p14="http://schemas.microsoft.com/office/powerpoint/2010/main" val="357038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normAutofit fontScale="90000"/>
          </a:bodyPr>
          <a:lstStyle/>
          <a:p>
            <a:r>
              <a:rPr lang="en-US" dirty="0"/>
              <a:t>HB1630 (</a:t>
            </a:r>
            <a:r>
              <a:rPr lang="en-US" dirty="0" err="1"/>
              <a:t>Coyner</a:t>
            </a:r>
            <a:r>
              <a:rPr lang="en-US" dirty="0"/>
              <a:t>)/SB 1107 (Cosgrove)/</a:t>
            </a:r>
            <a:br>
              <a:rPr lang="en-US" dirty="0"/>
            </a:br>
            <a:r>
              <a:rPr lang="en-US" dirty="0"/>
              <a:t>SB 1289(Deeds)/SB 1479 (Lucas)</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fontScale="77500" lnSpcReduction="20000"/>
          </a:bodyPr>
          <a:lstStyle/>
          <a:p>
            <a:pPr marL="0" indent="0">
              <a:buNone/>
            </a:pPr>
            <a:r>
              <a:rPr lang="en-US" b="1" dirty="0"/>
              <a:t>Virginia Retirement System; law-enforcement officers, return to work.</a:t>
            </a:r>
          </a:p>
          <a:p>
            <a:r>
              <a:rPr lang="en-US" dirty="0"/>
              <a:t>Reduces from 12 to six the number of months for the required break in service for a teacher, bus driver, school administrator, or school security officer to return to work full time and continue to receive his pension under the Virginia Retirement System (VRS). </a:t>
            </a:r>
          </a:p>
          <a:p>
            <a:r>
              <a:rPr lang="en-US" dirty="0"/>
              <a:t>Adds specialized student support positions to the list of employees that may return to work, with a six-month break in service. </a:t>
            </a:r>
          </a:p>
          <a:p>
            <a:r>
              <a:rPr lang="en-US" dirty="0"/>
              <a:t>The employer of such individuals shall include such employees' compensation in membership payroll for purposes of the employer contribution to VRS. </a:t>
            </a:r>
          </a:p>
          <a:p>
            <a:r>
              <a:rPr lang="en-US" dirty="0"/>
              <a:t>The bill has a delayed effective date of January 1, 2024. </a:t>
            </a:r>
          </a:p>
          <a:p>
            <a:r>
              <a:rPr lang="en-US" dirty="0"/>
              <a:t>The bill has an expiration date of July 1, 2028, for the reduction of the required break in service for all classes of employees.</a:t>
            </a:r>
          </a:p>
        </p:txBody>
      </p:sp>
    </p:spTree>
    <p:extLst>
      <p:ext uri="{BB962C8B-B14F-4D97-AF65-F5344CB8AC3E}">
        <p14:creationId xmlns:p14="http://schemas.microsoft.com/office/powerpoint/2010/main" val="2261945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SB 1215 (Lucas) </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a:bodyPr>
          <a:lstStyle/>
          <a:p>
            <a:pPr marL="0" indent="0">
              <a:buNone/>
            </a:pPr>
            <a:r>
              <a:rPr lang="en-US" b="1" dirty="0"/>
              <a:t>Public elementary and secondary school teachers; calculations for competitive compensation.</a:t>
            </a:r>
          </a:p>
          <a:p>
            <a:r>
              <a:rPr lang="en-US" dirty="0"/>
              <a:t>Requires the Department of Education to convene a stakeholder work group no later than August 15, 2023, to consider and make recommendations no later than November 1, 2023, on the appropriateness, feasibility, potential fiscal impact, and potential unintended consequences of certain definitions for and calculations of competitive teacher pay.</a:t>
            </a:r>
          </a:p>
        </p:txBody>
      </p:sp>
    </p:spTree>
    <p:extLst>
      <p:ext uri="{BB962C8B-B14F-4D97-AF65-F5344CB8AC3E}">
        <p14:creationId xmlns:p14="http://schemas.microsoft.com/office/powerpoint/2010/main" val="388607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SB 1359 (</a:t>
            </a:r>
            <a:r>
              <a:rPr lang="en-US" dirty="0" err="1"/>
              <a:t>Norment</a:t>
            </a:r>
            <a:r>
              <a:rPr lang="en-US" dirty="0"/>
              <a:t>)</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a:bodyPr>
          <a:lstStyle/>
          <a:p>
            <a:pPr marL="0" indent="0">
              <a:buNone/>
            </a:pPr>
            <a:r>
              <a:rPr lang="en-US" b="1" dirty="0"/>
              <a:t>Public elementary and secondary schools; threat assessment team members, training requirement.</a:t>
            </a:r>
          </a:p>
          <a:p>
            <a:r>
              <a:rPr lang="en-US" dirty="0"/>
              <a:t>Requires new threat assessment team members at each public elementary and secondary school to complete initial threat assessment training and all threat assessment team members to complete refresher training every three years.</a:t>
            </a:r>
          </a:p>
        </p:txBody>
      </p:sp>
    </p:spTree>
    <p:extLst>
      <p:ext uri="{BB962C8B-B14F-4D97-AF65-F5344CB8AC3E}">
        <p14:creationId xmlns:p14="http://schemas.microsoft.com/office/powerpoint/2010/main" val="2822874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HB 1704 (Bell)/SB 821 (Surovell) </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a:bodyPr>
          <a:lstStyle/>
          <a:p>
            <a:pPr marL="0" indent="0">
              <a:buNone/>
            </a:pPr>
            <a:r>
              <a:rPr lang="en-US" b="1" dirty="0"/>
              <a:t>Arrests, certain, and convictions of certain individuals; reports to division safety officials.</a:t>
            </a:r>
          </a:p>
          <a:p>
            <a:r>
              <a:rPr lang="en-US" dirty="0"/>
              <a:t>Requires each division superintendent to annually designate a person as the division safety official to receive certain reports of employee arrests and convictions.  Designation is shared with Virginia Center for School and Campus Safety and must include mailing address, daytime phone number, email and fax number.  Contact information must be updated within 48 hours of any change.  </a:t>
            </a:r>
          </a:p>
          <a:p>
            <a:endParaRPr lang="en-US" dirty="0"/>
          </a:p>
        </p:txBody>
      </p:sp>
    </p:spTree>
    <p:extLst>
      <p:ext uri="{BB962C8B-B14F-4D97-AF65-F5344CB8AC3E}">
        <p14:creationId xmlns:p14="http://schemas.microsoft.com/office/powerpoint/2010/main" val="2656900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SB 1124 (Stanley)</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fontScale="85000" lnSpcReduction="20000"/>
          </a:bodyPr>
          <a:lstStyle/>
          <a:p>
            <a:pPr marL="0" indent="0">
              <a:buNone/>
            </a:pPr>
            <a:r>
              <a:rPr lang="en-US" b="1" dirty="0"/>
              <a:t>Public elementary &amp; secondary school bldgs.; </a:t>
            </a:r>
            <a:r>
              <a:rPr lang="en-US" b="1" dirty="0" err="1"/>
              <a:t>amdmts</a:t>
            </a:r>
            <a:r>
              <a:rPr lang="en-US" b="1" dirty="0"/>
              <a:t>. to SOQ, standards for maintenance &amp; operations.</a:t>
            </a:r>
          </a:p>
          <a:p>
            <a:r>
              <a:rPr lang="en-US" dirty="0"/>
              <a:t>Requires BOE to make recommendations to the General Assembly for amendments to the SOQ to establish standards for the maintenance and operations, renovation, and new construction of public elementary and secondary school buildings by July 1, 2024. </a:t>
            </a:r>
          </a:p>
          <a:p>
            <a:r>
              <a:rPr lang="en-US" dirty="0"/>
              <a:t>Requires the recommendations to include standards for the percentage of the current replacement value of a public school building that a school board should budget for the maintenance and operations of the building and such other standards as the Board deems appropriate. </a:t>
            </a:r>
          </a:p>
          <a:p>
            <a:r>
              <a:rPr lang="en-US" dirty="0"/>
              <a:t>Requires BOE to solicit the input of relevant stakeholders and the public in developing such recommendations. </a:t>
            </a:r>
          </a:p>
        </p:txBody>
      </p:sp>
    </p:spTree>
    <p:extLst>
      <p:ext uri="{BB962C8B-B14F-4D97-AF65-F5344CB8AC3E}">
        <p14:creationId xmlns:p14="http://schemas.microsoft.com/office/powerpoint/2010/main" val="724538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HB 1928 (Durant)</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lnSpcReduction="10000"/>
          </a:bodyPr>
          <a:lstStyle/>
          <a:p>
            <a:pPr marL="0" indent="0">
              <a:buNone/>
            </a:pPr>
            <a:r>
              <a:rPr lang="en-US" b="1" dirty="0"/>
              <a:t>School bus operators; training, remote online and Spanish language options.</a:t>
            </a:r>
          </a:p>
          <a:p>
            <a:r>
              <a:rPr lang="en-US" dirty="0"/>
              <a:t>Permits the training program developed by the Board of Education for school bus operators to offer the option for an applicant for employment as a school bus operator to (</a:t>
            </a:r>
            <a:r>
              <a:rPr lang="en-US" dirty="0" err="1"/>
              <a:t>i</a:t>
            </a:r>
            <a:r>
              <a:rPr lang="en-US" dirty="0"/>
              <a:t>) except as otherwise provided in relevant law, complete all or any portion of the required hours of classroom training in a remote online format, as determined by the local school division, and (ii) receive instruction in the Spanish language for all or any portion of the required hours of classroom training, as determined by the local school division.</a:t>
            </a:r>
          </a:p>
        </p:txBody>
      </p:sp>
    </p:spTree>
    <p:extLst>
      <p:ext uri="{BB962C8B-B14F-4D97-AF65-F5344CB8AC3E}">
        <p14:creationId xmlns:p14="http://schemas.microsoft.com/office/powerpoint/2010/main" val="2809158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HB 2457 (Batten)</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fontScale="92500" lnSpcReduction="20000"/>
          </a:bodyPr>
          <a:lstStyle/>
          <a:p>
            <a:pPr marL="0" indent="0">
              <a:buNone/>
            </a:pPr>
            <a:r>
              <a:rPr lang="en-US" b="1" dirty="0"/>
              <a:t>Public elementary and secondary school teachers; temporary employment, training activities, report.</a:t>
            </a:r>
          </a:p>
          <a:p>
            <a:r>
              <a:rPr lang="en-US" dirty="0"/>
              <a:t>Prohibits any public elementary or secondary school teacher from being required to participate more frequently than once every five years in certain training relating to the appropriate management of student conduct and student offenses in violation of school board policies or relating to secure mandatory test violations. </a:t>
            </a:r>
          </a:p>
          <a:p>
            <a:r>
              <a:rPr lang="en-US" dirty="0"/>
              <a:t>Permits, during the 2023-2024 and 2024-2025 school years, any school board to employ a temporarily employed teacher to fill a vacancy for a period of time not to exceed 180 days during one school year, with certain conditions and limitations.</a:t>
            </a:r>
          </a:p>
        </p:txBody>
      </p:sp>
    </p:spTree>
    <p:extLst>
      <p:ext uri="{BB962C8B-B14F-4D97-AF65-F5344CB8AC3E}">
        <p14:creationId xmlns:p14="http://schemas.microsoft.com/office/powerpoint/2010/main" val="116888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SB 1281 (Dunnavant)</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fontScale="77500" lnSpcReduction="20000"/>
          </a:bodyPr>
          <a:lstStyle/>
          <a:p>
            <a:pPr marL="0" indent="0">
              <a:buNone/>
            </a:pPr>
            <a:r>
              <a:rPr lang="en-US" b="1" dirty="0"/>
              <a:t>Passport dual enrollment courses; course credit, guidelines.</a:t>
            </a:r>
          </a:p>
          <a:p>
            <a:r>
              <a:rPr lang="en-US" dirty="0"/>
              <a:t>Directs BOE to develop guidelines for prioritizing to the maximum extent practicable dual enrollment programs </a:t>
            </a:r>
          </a:p>
          <a:p>
            <a:r>
              <a:rPr lang="en-US" dirty="0"/>
              <a:t>The guidelines shall include recommendations on how to direct prioritization of funding to such programs. </a:t>
            </a:r>
          </a:p>
          <a:p>
            <a:r>
              <a:rPr lang="en-US" dirty="0"/>
              <a:t>Requires VDOE to convene a stakeholder work group, consisting of representatives from the Virginia Education Association, the Virginia Association of School Superintendents, and the local school boards, to make recommendations on policies for the prioritization of such dual enrollment programs and requires such recommendations to be submitted by November 1, 2024. </a:t>
            </a:r>
          </a:p>
          <a:p>
            <a:r>
              <a:rPr lang="en-US" dirty="0"/>
              <a:t>The bill has a delayed effective date of July 1, 2024.</a:t>
            </a:r>
          </a:p>
        </p:txBody>
      </p:sp>
    </p:spTree>
    <p:extLst>
      <p:ext uri="{BB962C8B-B14F-4D97-AF65-F5344CB8AC3E}">
        <p14:creationId xmlns:p14="http://schemas.microsoft.com/office/powerpoint/2010/main" val="3773486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6C0D-873C-48F7-BD4A-0E94D24F0C10}"/>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B046C02-BFEA-47F4-8428-5370352D770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70018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06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HB 1822 (Avoli)</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a:bodyPr>
          <a:lstStyle/>
          <a:p>
            <a:pPr marL="0" indent="0">
              <a:buNone/>
            </a:pPr>
            <a:r>
              <a:rPr lang="en-US" b="1" dirty="0"/>
              <a:t>Public school employees; offense involving solicitation of sexual molestation, etc.</a:t>
            </a:r>
          </a:p>
          <a:p>
            <a:r>
              <a:rPr lang="en-US" dirty="0"/>
              <a:t>Provides that the convictions that bar employment and contract work that requires direct contact with students on school property during school hours or school-sponsored activities in public schools include any offense involving the solicitation of sexual molestation, physical or sexual abuse, or rape of a child. </a:t>
            </a:r>
          </a:p>
        </p:txBody>
      </p:sp>
    </p:spTree>
    <p:extLst>
      <p:ext uri="{BB962C8B-B14F-4D97-AF65-F5344CB8AC3E}">
        <p14:creationId xmlns:p14="http://schemas.microsoft.com/office/powerpoint/2010/main" val="3611969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SB 1043 (McPike)</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fontScale="70000" lnSpcReduction="20000"/>
          </a:bodyPr>
          <a:lstStyle/>
          <a:p>
            <a:pPr marL="0" indent="0">
              <a:buNone/>
            </a:pPr>
            <a:r>
              <a:rPr lang="en-US" b="1" dirty="0"/>
              <a:t>Public education; student mental health and counseling, definitions, licensure requirements.</a:t>
            </a:r>
          </a:p>
          <a:p>
            <a:r>
              <a:rPr lang="en-US" dirty="0"/>
              <a:t>Requires the VDOE, in consultation with DBHDS and DMAS to develop a model MOU between a school board and a public or private community mental health services provider that sets forth parameters for the provision of mental health services to public school students enrolled in the local school division by such provider. </a:t>
            </a:r>
          </a:p>
          <a:p>
            <a:r>
              <a:rPr lang="en-US" dirty="0"/>
              <a:t>Permits school boards to employ, under a provisional license issued by the Department of Education for three school years with an allowance for an additional two-year extension, clinical psychologists licensed by the Board of Psychology, provided that any such individual makes progress toward completing the requirements for full licensure as a school psychologist during such period of employment. </a:t>
            </a:r>
          </a:p>
          <a:p>
            <a:r>
              <a:rPr lang="en-US" dirty="0"/>
              <a:t>Defines the terms "direct counseling" and "program planning and school support" for the purpose of the provision of law that requires each school counselor to spend at least 80 percent of his staff time during normal school hours in the direct counseling of individual students or groups of students</a:t>
            </a:r>
          </a:p>
        </p:txBody>
      </p:sp>
    </p:spTree>
    <p:extLst>
      <p:ext uri="{BB962C8B-B14F-4D97-AF65-F5344CB8AC3E}">
        <p14:creationId xmlns:p14="http://schemas.microsoft.com/office/powerpoint/2010/main" val="14931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SB 1044 (McPike)</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fontScale="85000" lnSpcReduction="10000"/>
          </a:bodyPr>
          <a:lstStyle/>
          <a:p>
            <a:pPr marL="0" indent="0">
              <a:buNone/>
            </a:pPr>
            <a:r>
              <a:rPr lang="en-US" b="1" dirty="0"/>
              <a:t>Public schools and public higher educational institutions; student identification cards.</a:t>
            </a:r>
          </a:p>
          <a:p>
            <a:r>
              <a:rPr lang="en-US" dirty="0"/>
              <a:t>Requires each local school division that issues student identification cards for any grade level, kindergarten through grade 12, to clearly and conspicuously include on one side of each student identification card the telephone number for the 988 Suicide and Crisis Lifeline (formerly the National Suicide Prevention Lifeline). </a:t>
            </a:r>
          </a:p>
          <a:p>
            <a:r>
              <a:rPr lang="en-US" dirty="0"/>
              <a:t>Requires annual review of the telephone number for accuracy and currency. </a:t>
            </a:r>
          </a:p>
          <a:p>
            <a:r>
              <a:rPr lang="en-US" dirty="0"/>
              <a:t>Applies only to each new student identification card and any replacement student identification card issued by any school division, beginning with the 2023-2024 school year.</a:t>
            </a:r>
          </a:p>
        </p:txBody>
      </p:sp>
    </p:spTree>
    <p:extLst>
      <p:ext uri="{BB962C8B-B14F-4D97-AF65-F5344CB8AC3E}">
        <p14:creationId xmlns:p14="http://schemas.microsoft.com/office/powerpoint/2010/main" val="161800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SB 1453 (McPike)</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fontScale="92500" lnSpcReduction="20000"/>
          </a:bodyPr>
          <a:lstStyle/>
          <a:p>
            <a:pPr marL="0" indent="0">
              <a:buNone/>
            </a:pPr>
            <a:r>
              <a:rPr lang="en-US" b="1" dirty="0"/>
              <a:t>Public elementary and secondary schools; automated external defibrillators required.</a:t>
            </a:r>
          </a:p>
          <a:p>
            <a:r>
              <a:rPr lang="en-US" dirty="0"/>
              <a:t>Requires each local school board to develop a plan for the placement, care, and use of an automated external defibrillator in every public elementary and secondary school in the local school division and to place an automated external defibrillator in every public elementary and secondary school in the local school division. </a:t>
            </a:r>
          </a:p>
          <a:p>
            <a:r>
              <a:rPr lang="en-US" dirty="0"/>
              <a:t>Requires the Department of Education to compile and make publicly available on its website by August 1, 2024 a list of available public and private programs, grants, or funding sources for fulfilling the requirements of the act.</a:t>
            </a:r>
          </a:p>
        </p:txBody>
      </p:sp>
    </p:spTree>
    <p:extLst>
      <p:ext uri="{BB962C8B-B14F-4D97-AF65-F5344CB8AC3E}">
        <p14:creationId xmlns:p14="http://schemas.microsoft.com/office/powerpoint/2010/main" val="130294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normAutofit/>
          </a:bodyPr>
          <a:lstStyle/>
          <a:p>
            <a:r>
              <a:rPr lang="en-US" dirty="0"/>
              <a:t>HB 1592 (Davis)/SB 1072 (Bell)</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lnSpcReduction="10000"/>
          </a:bodyPr>
          <a:lstStyle/>
          <a:p>
            <a:pPr marL="0" indent="0">
              <a:buNone/>
            </a:pPr>
            <a:r>
              <a:rPr lang="en-US" b="1" dirty="0"/>
              <a:t>Public schools; codes of student conduct; policies and procedures prohibiting bullying; parental notification. </a:t>
            </a:r>
          </a:p>
          <a:p>
            <a:r>
              <a:rPr lang="en-US" dirty="0"/>
              <a:t>Requires each local school board to require the principal of each public school or his designee to notify the parent of any student who is involved in an alleged bullying incident of the alleged incident within 24 hours of learning of such allegation. </a:t>
            </a:r>
          </a:p>
          <a:p>
            <a:r>
              <a:rPr lang="en-US" dirty="0"/>
              <a:t>Current law only requires the principal to notify any such parent of the status of any investigation into an alleged incident of bullying within five school days of when such allegation was made.</a:t>
            </a:r>
          </a:p>
        </p:txBody>
      </p:sp>
    </p:spTree>
    <p:extLst>
      <p:ext uri="{BB962C8B-B14F-4D97-AF65-F5344CB8AC3E}">
        <p14:creationId xmlns:p14="http://schemas.microsoft.com/office/powerpoint/2010/main" val="20814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HB 2225(Batten)/ SB 1253 (Dunnavant)</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a:bodyPr>
          <a:lstStyle/>
          <a:p>
            <a:pPr marL="0" indent="0">
              <a:buNone/>
            </a:pPr>
            <a:r>
              <a:rPr lang="en-US" b="1" dirty="0"/>
              <a:t>Student assessment results; availability to teachers, parents, principals, and other school leaders.</a:t>
            </a:r>
          </a:p>
          <a:p>
            <a:r>
              <a:rPr lang="en-US" dirty="0"/>
              <a:t>Requires each school board to provide teachers, parents, principals, and other school leaders with their students' results on any Standards of Learning assessment or Virginia Alternate Assessment Program assessment as soon as practicable after the assessment is administered. </a:t>
            </a:r>
          </a:p>
        </p:txBody>
      </p:sp>
    </p:spTree>
    <p:extLst>
      <p:ext uri="{BB962C8B-B14F-4D97-AF65-F5344CB8AC3E}">
        <p14:creationId xmlns:p14="http://schemas.microsoft.com/office/powerpoint/2010/main" val="51545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45AC-4D41-46E7-BB97-412BE3BBC73B}"/>
              </a:ext>
            </a:extLst>
          </p:cNvPr>
          <p:cNvSpPr>
            <a:spLocks noGrp="1"/>
          </p:cNvSpPr>
          <p:nvPr>
            <p:ph type="title"/>
          </p:nvPr>
        </p:nvSpPr>
        <p:spPr/>
        <p:txBody>
          <a:bodyPr/>
          <a:lstStyle/>
          <a:p>
            <a:r>
              <a:rPr lang="en-US" dirty="0"/>
              <a:t>HB 1929 (Durant)</a:t>
            </a:r>
          </a:p>
        </p:txBody>
      </p:sp>
      <p:sp>
        <p:nvSpPr>
          <p:cNvPr id="3" name="Content Placeholder 2">
            <a:extLst>
              <a:ext uri="{FF2B5EF4-FFF2-40B4-BE49-F238E27FC236}">
                <a16:creationId xmlns:a16="http://schemas.microsoft.com/office/drawing/2014/main" id="{6E43AADA-D61D-4373-8A13-C96128B931DE}"/>
              </a:ext>
            </a:extLst>
          </p:cNvPr>
          <p:cNvSpPr>
            <a:spLocks noGrp="1"/>
          </p:cNvSpPr>
          <p:nvPr>
            <p:ph idx="1"/>
          </p:nvPr>
        </p:nvSpPr>
        <p:spPr/>
        <p:txBody>
          <a:bodyPr>
            <a:normAutofit lnSpcReduction="10000"/>
          </a:bodyPr>
          <a:lstStyle/>
          <a:p>
            <a:pPr marL="0" indent="0">
              <a:buNone/>
            </a:pPr>
            <a:r>
              <a:rPr lang="en-US" b="1" dirty="0"/>
              <a:t>Children of certain federal employees; educational opportunities.</a:t>
            </a:r>
          </a:p>
          <a:p>
            <a:r>
              <a:rPr lang="en-US" dirty="0"/>
              <a:t>Establishes certain rights and privileges for any school-age child who is a dependent of a foreign service employee or civilian member of the Armed Forces of the United States under federal orders when the parent produces documentation indicating that he is required to move in order to perform his job responsibilities and such move results in the student's relocation from another state to a school division in the Commonwealth, including rights and privileges relating to educational records, enrollment, placement, attendance, extracurricular activities, and graduation.</a:t>
            </a:r>
          </a:p>
        </p:txBody>
      </p:sp>
    </p:spTree>
    <p:extLst>
      <p:ext uri="{BB962C8B-B14F-4D97-AF65-F5344CB8AC3E}">
        <p14:creationId xmlns:p14="http://schemas.microsoft.com/office/powerpoint/2010/main" val="2830399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lcf76f155ced4ddcb4097134ff3c332f xmlns="7944d3d8-8f5b-4346-8cbb-a0d9f12aad04">
      <Terms xmlns="http://schemas.microsoft.com/office/infopath/2007/PartnerControls"/>
    </lcf76f155ced4ddcb4097134ff3c332f>
    <TaxCatchAll xmlns="ca056b93-329d-4320-bd9e-cc406ea9fbd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C693652192C340A47D4FE716E62E41" ma:contentTypeVersion="14" ma:contentTypeDescription="Create a new document." ma:contentTypeScope="" ma:versionID="e5e926adbf3f2b4b3124368f4f654b29">
  <xsd:schema xmlns:xsd="http://www.w3.org/2001/XMLSchema" xmlns:xs="http://www.w3.org/2001/XMLSchema" xmlns:p="http://schemas.microsoft.com/office/2006/metadata/properties" xmlns:ns1="http://schemas.microsoft.com/sharepoint/v3" xmlns:ns2="7944d3d8-8f5b-4346-8cbb-a0d9f12aad04" xmlns:ns3="ca056b93-329d-4320-bd9e-cc406ea9fbd0" targetNamespace="http://schemas.microsoft.com/office/2006/metadata/properties" ma:root="true" ma:fieldsID="3d8b3579145e6313ff086f26a39d3229" ns1:_="" ns2:_="" ns3:_="">
    <xsd:import namespace="http://schemas.microsoft.com/sharepoint/v3"/>
    <xsd:import namespace="7944d3d8-8f5b-4346-8cbb-a0d9f12aad04"/>
    <xsd:import namespace="ca056b93-329d-4320-bd9e-cc406ea9fbd0"/>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44d3d8-8f5b-4346-8cbb-a0d9f12aad0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1e42a6-aeb6-45e4-bc9e-56fdb92f162f"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056b93-329d-4320-bd9e-cc406ea9fbd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d0a9d5f-3325-4ff2-9d88-1fb06ae2c582}" ma:internalName="TaxCatchAll" ma:showField="CatchAllData" ma:web="ca056b93-329d-4320-bd9e-cc406ea9fb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EE5F53-A177-46D5-BF07-4A49E2D1E45C}">
  <ds:schemaRefs>
    <ds:schemaRef ds:uri="http://schemas.microsoft.com/sharepoint/v3/contenttype/forms"/>
  </ds:schemaRefs>
</ds:datastoreItem>
</file>

<file path=customXml/itemProps2.xml><?xml version="1.0" encoding="utf-8"?>
<ds:datastoreItem xmlns:ds="http://schemas.openxmlformats.org/officeDocument/2006/customXml" ds:itemID="{5760E842-5A9C-416D-9A94-0DC9E0DE37C5}">
  <ds:schemaRefs>
    <ds:schemaRef ds:uri="http://purl.org/dc/dcmitype/"/>
    <ds:schemaRef ds:uri="http://schemas.microsoft.com/office/2006/documentManagement/types"/>
    <ds:schemaRef ds:uri="http://www.w3.org/XML/1998/namespace"/>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metadata/properties"/>
    <ds:schemaRef ds:uri="ca056b93-329d-4320-bd9e-cc406ea9fbd0"/>
    <ds:schemaRef ds:uri="7944d3d8-8f5b-4346-8cbb-a0d9f12aad04"/>
    <ds:schemaRef ds:uri="http://schemas.microsoft.com/sharepoint/v3"/>
  </ds:schemaRefs>
</ds:datastoreItem>
</file>

<file path=customXml/itemProps3.xml><?xml version="1.0" encoding="utf-8"?>
<ds:datastoreItem xmlns:ds="http://schemas.openxmlformats.org/officeDocument/2006/customXml" ds:itemID="{DB00C61A-1EBF-440D-A4C9-B809D601E25E}">
  <ds:schemaRefs>
    <ds:schemaRef ds:uri="7944d3d8-8f5b-4346-8cbb-a0d9f12aad04"/>
    <ds:schemaRef ds:uri="ca056b93-329d-4320-bd9e-cc406ea9fb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721</TotalTime>
  <Words>3179</Words>
  <Application>Microsoft Office PowerPoint</Application>
  <PresentationFormat>Widescreen</PresentationFormat>
  <Paragraphs>126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VASBO 2023  Legislative Update</vt:lpstr>
      <vt:lpstr>HB 1704 (Bell)/SB 821 (Surovell) </vt:lpstr>
      <vt:lpstr>HB 1822 (Avoli)</vt:lpstr>
      <vt:lpstr>SB 1043 (McPike)</vt:lpstr>
      <vt:lpstr>SB 1044 (McPike)</vt:lpstr>
      <vt:lpstr>SB 1453 (McPike)</vt:lpstr>
      <vt:lpstr>HB 1592 (Davis)/SB 1072 (Bell)</vt:lpstr>
      <vt:lpstr>HB 2225(Batten)/ SB 1253 (Dunnavant)</vt:lpstr>
      <vt:lpstr>HB 1929 (Durant)</vt:lpstr>
      <vt:lpstr>HB2021 (Roem)</vt:lpstr>
      <vt:lpstr>HB 2025 (Roem)</vt:lpstr>
      <vt:lpstr>HB 2006 (Roem)</vt:lpstr>
      <vt:lpstr>HB 2007 (Roem)</vt:lpstr>
      <vt:lpstr>HB 2500 (Wiley)/SB 1313 (Bell)</vt:lpstr>
      <vt:lpstr>HB 1610 (Tata)</vt:lpstr>
      <vt:lpstr>HB 1691 (Greenhalgh)/SB 1099 (Norment)</vt:lpstr>
      <vt:lpstr>HB1630 (Coyner)/SB 1107 (Cosgrove)/ SB 1289(Deeds)/SB 1479 (Lucas)</vt:lpstr>
      <vt:lpstr>SB 1215 (Lucas) </vt:lpstr>
      <vt:lpstr>SB 1359 (Norment)</vt:lpstr>
      <vt:lpstr>SB 1124 (Stanley)</vt:lpstr>
      <vt:lpstr>HB 1928 (Durant)</vt:lpstr>
      <vt:lpstr>HB 2457 (Batten)</vt:lpstr>
      <vt:lpstr>SB 1281 (Dunnavant)</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Frome</dc:creator>
  <cp:lastModifiedBy>Stacy Haney</cp:lastModifiedBy>
  <cp:revision>22</cp:revision>
  <cp:lastPrinted>2023-05-17T01:21:34Z</cp:lastPrinted>
  <dcterms:created xsi:type="dcterms:W3CDTF">2018-10-12T02:10:31Z</dcterms:created>
  <dcterms:modified xsi:type="dcterms:W3CDTF">2023-05-17T11:40:56Z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0x01010062C693652192C340A47D4FE716E62E41</vt:lpwstr>
  </property>
  <property fmtid="{D5CDD505-2E9C-101B-9397-08002B2CF9AE}" pid="3" name="MediaServiceImageTags">
    <vt:lpwstr/>
  </property>
</Properties>
</file>