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6" r:id="rId2"/>
    <p:sldId id="257" r:id="rId3"/>
    <p:sldId id="376" r:id="rId4"/>
    <p:sldId id="377" r:id="rId5"/>
    <p:sldId id="650" r:id="rId6"/>
    <p:sldId id="627" r:id="rId7"/>
    <p:sldId id="640" r:id="rId8"/>
    <p:sldId id="641" r:id="rId9"/>
    <p:sldId id="642" r:id="rId10"/>
    <p:sldId id="644" r:id="rId11"/>
    <p:sldId id="649" r:id="rId12"/>
    <p:sldId id="379" r:id="rId13"/>
    <p:sldId id="651" r:id="rId14"/>
    <p:sldId id="385" r:id="rId15"/>
    <p:sldId id="389" r:id="rId16"/>
    <p:sldId id="388" r:id="rId17"/>
    <p:sldId id="648" r:id="rId18"/>
    <p:sldId id="378" r:id="rId19"/>
    <p:sldId id="366" r:id="rId20"/>
    <p:sldId id="363" r:id="rId21"/>
    <p:sldId id="368" r:id="rId22"/>
    <p:sldId id="380" r:id="rId23"/>
    <p:sldId id="652" r:id="rId24"/>
    <p:sldId id="579" r:id="rId25"/>
    <p:sldId id="645" r:id="rId26"/>
    <p:sldId id="646" r:id="rId27"/>
    <p:sldId id="64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3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Pool 1: Admin</c:v>
                </c:pt>
              </c:strCache>
            </c:strRef>
          </c:tx>
          <c:spPr>
            <a:solidFill>
              <a:schemeClr val="accent1"/>
            </a:solidFill>
            <a:ln>
              <a:noFill/>
            </a:ln>
            <a:effectLst/>
          </c:spPr>
          <c:invertIfNegative val="0"/>
          <c:cat>
            <c:strRef>
              <c:f>Sheet1!$A$2:$A$3</c:f>
              <c:strCache>
                <c:ptCount val="2"/>
                <c:pt idx="0">
                  <c:v>FY 2022</c:v>
                </c:pt>
                <c:pt idx="1">
                  <c:v>FY 2023</c:v>
                </c:pt>
              </c:strCache>
            </c:strRef>
          </c:cat>
          <c:val>
            <c:numRef>
              <c:f>Sheet1!$B$2:$B$3</c:f>
              <c:numCache>
                <c:formatCode>General</c:formatCode>
                <c:ptCount val="2"/>
                <c:pt idx="0">
                  <c:v>6635</c:v>
                </c:pt>
                <c:pt idx="1">
                  <c:v>6391</c:v>
                </c:pt>
              </c:numCache>
            </c:numRef>
          </c:val>
          <c:extLst>
            <c:ext xmlns:c16="http://schemas.microsoft.com/office/drawing/2014/chart" uri="{C3380CC4-5D6E-409C-BE32-E72D297353CC}">
              <c16:uniqueId val="{00000000-158A-4794-9076-DCB38941EFC6}"/>
            </c:ext>
          </c:extLst>
        </c:ser>
        <c:ser>
          <c:idx val="1"/>
          <c:order val="1"/>
          <c:tx>
            <c:strRef>
              <c:f>Sheet1!$C$1</c:f>
              <c:strCache>
                <c:ptCount val="1"/>
                <c:pt idx="0">
                  <c:v>Pool 2: BH/Medical</c:v>
                </c:pt>
              </c:strCache>
            </c:strRef>
          </c:tx>
          <c:spPr>
            <a:solidFill>
              <a:schemeClr val="accent2"/>
            </a:solidFill>
            <a:ln>
              <a:noFill/>
            </a:ln>
            <a:effectLst/>
          </c:spPr>
          <c:invertIfNegative val="0"/>
          <c:cat>
            <c:strRef>
              <c:f>Sheet1!$A$2:$A$3</c:f>
              <c:strCache>
                <c:ptCount val="2"/>
                <c:pt idx="0">
                  <c:v>FY 2022</c:v>
                </c:pt>
                <c:pt idx="1">
                  <c:v>FY 2023</c:v>
                </c:pt>
              </c:strCache>
            </c:strRef>
          </c:cat>
          <c:val>
            <c:numRef>
              <c:f>Sheet1!$C$2:$C$3</c:f>
              <c:numCache>
                <c:formatCode>General</c:formatCode>
                <c:ptCount val="2"/>
                <c:pt idx="0">
                  <c:v>2825</c:v>
                </c:pt>
                <c:pt idx="1">
                  <c:v>3396</c:v>
                </c:pt>
              </c:numCache>
            </c:numRef>
          </c:val>
          <c:extLst>
            <c:ext xmlns:c16="http://schemas.microsoft.com/office/drawing/2014/chart" uri="{C3380CC4-5D6E-409C-BE32-E72D297353CC}">
              <c16:uniqueId val="{00000001-158A-4794-9076-DCB38941EFC6}"/>
            </c:ext>
          </c:extLst>
        </c:ser>
        <c:ser>
          <c:idx val="2"/>
          <c:order val="2"/>
          <c:tx>
            <c:strRef>
              <c:f>Sheet1!$D$1</c:f>
              <c:strCache>
                <c:ptCount val="1"/>
                <c:pt idx="0">
                  <c:v>Pool 3: Therapy</c:v>
                </c:pt>
              </c:strCache>
            </c:strRef>
          </c:tx>
          <c:spPr>
            <a:solidFill>
              <a:schemeClr val="accent3"/>
            </a:solidFill>
            <a:ln>
              <a:noFill/>
            </a:ln>
            <a:effectLst/>
          </c:spPr>
          <c:invertIfNegative val="0"/>
          <c:cat>
            <c:strRef>
              <c:f>Sheet1!$A$2:$A$3</c:f>
              <c:strCache>
                <c:ptCount val="2"/>
                <c:pt idx="0">
                  <c:v>FY 2022</c:v>
                </c:pt>
                <c:pt idx="1">
                  <c:v>FY 2023</c:v>
                </c:pt>
              </c:strCache>
            </c:strRef>
          </c:cat>
          <c:val>
            <c:numRef>
              <c:f>Sheet1!$D$2:$D$3</c:f>
              <c:numCache>
                <c:formatCode>General</c:formatCode>
                <c:ptCount val="2"/>
                <c:pt idx="0">
                  <c:v>1822</c:v>
                </c:pt>
                <c:pt idx="1">
                  <c:v>1848</c:v>
                </c:pt>
              </c:numCache>
            </c:numRef>
          </c:val>
          <c:extLst>
            <c:ext xmlns:c16="http://schemas.microsoft.com/office/drawing/2014/chart" uri="{C3380CC4-5D6E-409C-BE32-E72D297353CC}">
              <c16:uniqueId val="{00000003-158A-4794-9076-DCB38941EFC6}"/>
            </c:ext>
          </c:extLst>
        </c:ser>
        <c:dLbls>
          <c:showLegendKey val="0"/>
          <c:showVal val="0"/>
          <c:showCatName val="0"/>
          <c:showSerName val="0"/>
          <c:showPercent val="0"/>
          <c:showBubbleSize val="0"/>
        </c:dLbls>
        <c:gapWidth val="150"/>
        <c:overlap val="100"/>
        <c:axId val="1228533503"/>
        <c:axId val="1228533919"/>
      </c:barChart>
      <c:catAx>
        <c:axId val="122853350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8533919"/>
        <c:crosses val="autoZero"/>
        <c:auto val="1"/>
        <c:lblAlgn val="ctr"/>
        <c:lblOffset val="100"/>
        <c:noMultiLvlLbl val="0"/>
      </c:catAx>
      <c:valAx>
        <c:axId val="12285339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85335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 of Time</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38A2-4F83-AA69-9C40B692C4A3}"/>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38A2-4F83-AA69-9C40B692C4A3}"/>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38A2-4F83-AA69-9C40B692C4A3}"/>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38A2-4F83-AA69-9C40B692C4A3}"/>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8A2-4F83-AA69-9C40B692C4A3}"/>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38A2-4F83-AA69-9C40B692C4A3}"/>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38A2-4F83-AA69-9C40B692C4A3}"/>
                </c:ext>
              </c:extLst>
            </c:dLbl>
            <c:dLbl>
              <c:idx val="1"/>
              <c:layout>
                <c:manualLayout>
                  <c:x val="9.537713260827746E-2"/>
                  <c:y val="-8.337671445541390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38A2-4F83-AA69-9C40B692C4A3}"/>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6-38A2-4F83-AA69-9C40B692C4A3}"/>
                </c:ext>
              </c:extLst>
            </c:dLbl>
            <c:dLbl>
              <c:idx val="3"/>
              <c:layout>
                <c:manualLayout>
                  <c:x val="-0.17201933720402846"/>
                  <c:y val="-9.6545523917801915E-8"/>
                </c:manualLayout>
              </c:layout>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512524685806648"/>
                      <c:h val="0.11496718224550984"/>
                    </c:manualLayout>
                  </c15:layout>
                </c:ext>
                <c:ext xmlns:c16="http://schemas.microsoft.com/office/drawing/2014/chart" uri="{C3380CC4-5D6E-409C-BE32-E72D297353CC}">
                  <c16:uniqueId val="{00000002-38A2-4F83-AA69-9C40B692C4A3}"/>
                </c:ext>
              </c:extLst>
            </c:dLbl>
            <c:dLbl>
              <c:idx val="4"/>
              <c:layout>
                <c:manualLayout>
                  <c:x val="-3.7469587810394785E-2"/>
                  <c:y val="-0.10544702122302325"/>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8A2-4F83-AA69-9C40B692C4A3}"/>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38A2-4F83-AA69-9C40B692C4A3}"/>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School-Related &amp; Educational</c:v>
                </c:pt>
                <c:pt idx="1">
                  <c:v>Medicaid Administrative</c:v>
                </c:pt>
                <c:pt idx="2">
                  <c:v>Public Health Activities</c:v>
                </c:pt>
                <c:pt idx="3">
                  <c:v>Medicaid IEP Services</c:v>
                </c:pt>
                <c:pt idx="4">
                  <c:v>Medicaid Non-IEP Services</c:v>
                </c:pt>
                <c:pt idx="5">
                  <c:v>Other</c:v>
                </c:pt>
              </c:strCache>
            </c:strRef>
          </c:cat>
          <c:val>
            <c:numRef>
              <c:f>Sheet1!$B$2:$B$7</c:f>
              <c:numCache>
                <c:formatCode>0%</c:formatCode>
                <c:ptCount val="6"/>
                <c:pt idx="0">
                  <c:v>0.38</c:v>
                </c:pt>
                <c:pt idx="1">
                  <c:v>0.05</c:v>
                </c:pt>
                <c:pt idx="2">
                  <c:v>0.01</c:v>
                </c:pt>
                <c:pt idx="3">
                  <c:v>0.08</c:v>
                </c:pt>
                <c:pt idx="4">
                  <c:v>0.25</c:v>
                </c:pt>
                <c:pt idx="5">
                  <c:v>0.23</c:v>
                </c:pt>
              </c:numCache>
            </c:numRef>
          </c:val>
          <c:extLst>
            <c:ext xmlns:c16="http://schemas.microsoft.com/office/drawing/2014/chart" uri="{C3380CC4-5D6E-409C-BE32-E72D297353CC}">
              <c16:uniqueId val="{00000000-38A2-4F83-AA69-9C40B692C4A3}"/>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 of Time</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38A2-4F83-AA69-9C40B692C4A3}"/>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38A2-4F83-AA69-9C40B692C4A3}"/>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38A2-4F83-AA69-9C40B692C4A3}"/>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38A2-4F83-AA69-9C40B692C4A3}"/>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8A2-4F83-AA69-9C40B692C4A3}"/>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38A2-4F83-AA69-9C40B692C4A3}"/>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38A2-4F83-AA69-9C40B692C4A3}"/>
                </c:ext>
              </c:extLst>
            </c:dLbl>
            <c:dLbl>
              <c:idx val="1"/>
              <c:layout>
                <c:manualLayout>
                  <c:x val="9.537713260827746E-2"/>
                  <c:y val="-8.337671445541390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38A2-4F83-AA69-9C40B692C4A3}"/>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6-38A2-4F83-AA69-9C40B692C4A3}"/>
                </c:ext>
              </c:extLst>
            </c:dLbl>
            <c:dLbl>
              <c:idx val="3"/>
              <c:layout>
                <c:manualLayout>
                  <c:x val="-0.17201933720402846"/>
                  <c:y val="-9.6545523917801915E-8"/>
                </c:manualLayout>
              </c:layout>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512524685806648"/>
                      <c:h val="0.11496718224550984"/>
                    </c:manualLayout>
                  </c15:layout>
                </c:ext>
                <c:ext xmlns:c16="http://schemas.microsoft.com/office/drawing/2014/chart" uri="{C3380CC4-5D6E-409C-BE32-E72D297353CC}">
                  <c16:uniqueId val="{00000002-38A2-4F83-AA69-9C40B692C4A3}"/>
                </c:ext>
              </c:extLst>
            </c:dLbl>
            <c:dLbl>
              <c:idx val="4"/>
              <c:layout>
                <c:manualLayout>
                  <c:x val="-3.7469587810394785E-2"/>
                  <c:y val="-0.10544702122302325"/>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8A2-4F83-AA69-9C40B692C4A3}"/>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38A2-4F83-AA69-9C40B692C4A3}"/>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School-Related &amp; Educational</c:v>
                </c:pt>
                <c:pt idx="1">
                  <c:v>Medicaid Administrative</c:v>
                </c:pt>
                <c:pt idx="2">
                  <c:v>Public Health Activities</c:v>
                </c:pt>
                <c:pt idx="3">
                  <c:v>Medicaid IEP Services</c:v>
                </c:pt>
                <c:pt idx="4">
                  <c:v>Medicaid Non-IEP Services</c:v>
                </c:pt>
                <c:pt idx="5">
                  <c:v>Other</c:v>
                </c:pt>
              </c:strCache>
            </c:strRef>
          </c:cat>
          <c:val>
            <c:numRef>
              <c:f>Sheet1!$B$2:$B$7</c:f>
              <c:numCache>
                <c:formatCode>0%</c:formatCode>
                <c:ptCount val="6"/>
                <c:pt idx="0">
                  <c:v>0.21</c:v>
                </c:pt>
                <c:pt idx="1">
                  <c:v>7.0000000000000007E-2</c:v>
                </c:pt>
                <c:pt idx="2">
                  <c:v>0</c:v>
                </c:pt>
                <c:pt idx="3">
                  <c:v>0.47</c:v>
                </c:pt>
                <c:pt idx="4">
                  <c:v>0.04</c:v>
                </c:pt>
                <c:pt idx="5">
                  <c:v>0.21</c:v>
                </c:pt>
              </c:numCache>
            </c:numRef>
          </c:val>
          <c:extLst>
            <c:ext xmlns:c16="http://schemas.microsoft.com/office/drawing/2014/chart" uri="{C3380CC4-5D6E-409C-BE32-E72D297353CC}">
              <c16:uniqueId val="{00000000-38A2-4F83-AA69-9C40B692C4A3}"/>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F45ACC-5368-48F7-B6EB-E799482F5AA1}" type="datetimeFigureOut">
              <a:rPr lang="en-US" smtClean="0"/>
              <a:t>5/3/2023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0967C-06AA-488E-AF62-2E8A10718340}" type="slidenum">
              <a:rPr lang="en-US" smtClean="0"/>
              <a:t>‹#›</a:t>
            </a:fld>
            <a:endParaRPr lang="en-US"/>
          </a:p>
        </p:txBody>
      </p:sp>
    </p:spTree>
    <p:extLst>
      <p:ext uri="{BB962C8B-B14F-4D97-AF65-F5344CB8AC3E}">
        <p14:creationId xmlns:p14="http://schemas.microsoft.com/office/powerpoint/2010/main" val="3291792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22DAE3AE-3539-4CB1-86BD-E028D69DBFB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497E2DD-F15F-4470-9E27-4B4E90E3D737}" type="slidenum">
              <a:rPr lang="en-US" altLang="en-US"/>
              <a:pPr>
                <a:spcBef>
                  <a:spcPct val="0"/>
                </a:spcBef>
              </a:pPr>
              <a:t>6</a:t>
            </a:fld>
            <a:endParaRPr lang="en-US" altLang="en-US"/>
          </a:p>
        </p:txBody>
      </p:sp>
      <p:sp>
        <p:nvSpPr>
          <p:cNvPr id="78851" name="Rectangle 2">
            <a:extLst>
              <a:ext uri="{FF2B5EF4-FFF2-40B4-BE49-F238E27FC236}">
                <a16:creationId xmlns:a16="http://schemas.microsoft.com/office/drawing/2014/main" id="{3F2ED1CF-FD30-40E8-9505-C74FC8F0E1C8}"/>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4A517C8D-9BB6-4094-A1B2-61D61A496F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30957B45-988E-4AFD-8AB3-048B84B7FD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857536D8-4013-43DF-AA66-2C6A6ED07DB7}" type="slidenum">
              <a:rPr lang="en-US" altLang="en-US"/>
              <a:pPr>
                <a:spcBef>
                  <a:spcPct val="0"/>
                </a:spcBef>
              </a:pPr>
              <a:t>7</a:t>
            </a:fld>
            <a:endParaRPr lang="en-US" altLang="en-US"/>
          </a:p>
        </p:txBody>
      </p:sp>
      <p:sp>
        <p:nvSpPr>
          <p:cNvPr id="80899" name="Rectangle 2">
            <a:extLst>
              <a:ext uri="{FF2B5EF4-FFF2-40B4-BE49-F238E27FC236}">
                <a16:creationId xmlns:a16="http://schemas.microsoft.com/office/drawing/2014/main" id="{66D19648-1808-4295-898C-7757619A10FB}"/>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460345FB-6528-454D-BA47-458239A801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6AA536AF-9375-49D2-B81C-FE4BDAA56F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697F609-B530-49B3-B6C1-E2E886B7C359}" type="slidenum">
              <a:rPr lang="en-US" altLang="en-US"/>
              <a:pPr>
                <a:spcBef>
                  <a:spcPct val="0"/>
                </a:spcBef>
              </a:pPr>
              <a:t>8</a:t>
            </a:fld>
            <a:endParaRPr lang="en-US" altLang="en-US"/>
          </a:p>
        </p:txBody>
      </p:sp>
      <p:sp>
        <p:nvSpPr>
          <p:cNvPr id="81923" name="Rectangle 2">
            <a:extLst>
              <a:ext uri="{FF2B5EF4-FFF2-40B4-BE49-F238E27FC236}">
                <a16:creationId xmlns:a16="http://schemas.microsoft.com/office/drawing/2014/main" id="{85CD008B-F4F3-40D2-B72A-FA99EC11B8A7}"/>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22219B6A-36D7-47D9-BF31-6A52E52D19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4796E5A5-03D4-4DC8-A772-E28A418AC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388EBE2-7D77-4E75-B973-83A539D0E935}" type="slidenum">
              <a:rPr lang="en-US" altLang="en-US"/>
              <a:pPr>
                <a:spcBef>
                  <a:spcPct val="0"/>
                </a:spcBef>
              </a:pPr>
              <a:t>9</a:t>
            </a:fld>
            <a:endParaRPr lang="en-US" altLang="en-US"/>
          </a:p>
        </p:txBody>
      </p:sp>
      <p:sp>
        <p:nvSpPr>
          <p:cNvPr id="82947" name="Rectangle 2">
            <a:extLst>
              <a:ext uri="{FF2B5EF4-FFF2-40B4-BE49-F238E27FC236}">
                <a16:creationId xmlns:a16="http://schemas.microsoft.com/office/drawing/2014/main" id="{431B06CD-C41E-460D-B8A6-A1EAE7B571E5}"/>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66693425-FA64-4EF4-BC71-A30419E78D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D1FD80EB-5C96-4682-9C6F-137769546C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32A5A59-877D-4BCD-B9B4-C9C760FF2C3F}" type="slidenum">
              <a:rPr lang="en-US" altLang="en-US"/>
              <a:pPr>
                <a:spcBef>
                  <a:spcPct val="0"/>
                </a:spcBef>
              </a:pPr>
              <a:t>10</a:t>
            </a:fld>
            <a:endParaRPr lang="en-US" altLang="en-US"/>
          </a:p>
        </p:txBody>
      </p:sp>
      <p:sp>
        <p:nvSpPr>
          <p:cNvPr id="84995" name="Rectangle 2">
            <a:extLst>
              <a:ext uri="{FF2B5EF4-FFF2-40B4-BE49-F238E27FC236}">
                <a16:creationId xmlns:a16="http://schemas.microsoft.com/office/drawing/2014/main" id="{30B2B5C3-161E-48EE-820A-866EB13D0FF0}"/>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AFF227BC-E3B7-4CD2-957E-D1B8768A7B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Primarily counselors and social workers, but also 100 nurses added to Pool 2</a:t>
            </a:r>
          </a:p>
        </p:txBody>
      </p:sp>
      <p:sp>
        <p:nvSpPr>
          <p:cNvPr id="4" name="Slide Number Placeholder 3"/>
          <p:cNvSpPr>
            <a:spLocks noGrp="1"/>
          </p:cNvSpPr>
          <p:nvPr>
            <p:ph type="sldNum" sz="quarter" idx="5"/>
          </p:nvPr>
        </p:nvSpPr>
        <p:spPr/>
        <p:txBody>
          <a:bodyPr/>
          <a:lstStyle/>
          <a:p>
            <a:fld id="{260126F4-1B20-8E42-9C20-5166BAF6915B}" type="slidenum">
              <a:rPr lang="en-US" smtClean="0"/>
              <a:t>19</a:t>
            </a:fld>
            <a:endParaRPr lang="en-US"/>
          </a:p>
        </p:txBody>
      </p:sp>
    </p:spTree>
    <p:extLst>
      <p:ext uri="{BB962C8B-B14F-4D97-AF65-F5344CB8AC3E}">
        <p14:creationId xmlns:p14="http://schemas.microsoft.com/office/powerpoint/2010/main" val="163239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do a “back of the envelope” ballpark calc of your pool 2 costs x med % x </a:t>
            </a:r>
            <a:r>
              <a:rPr lang="en-US" dirty="0" err="1"/>
              <a:t>rmts</a:t>
            </a:r>
            <a:r>
              <a:rPr lang="en-US" dirty="0"/>
              <a:t> %...</a:t>
            </a:r>
          </a:p>
        </p:txBody>
      </p:sp>
      <p:sp>
        <p:nvSpPr>
          <p:cNvPr id="4" name="Slide Number Placeholder 3"/>
          <p:cNvSpPr>
            <a:spLocks noGrp="1"/>
          </p:cNvSpPr>
          <p:nvPr>
            <p:ph type="sldNum" sz="quarter" idx="5"/>
          </p:nvPr>
        </p:nvSpPr>
        <p:spPr/>
        <p:txBody>
          <a:bodyPr/>
          <a:lstStyle/>
          <a:p>
            <a:fld id="{260126F4-1B20-8E42-9C20-5166BAF6915B}" type="slidenum">
              <a:rPr lang="en-US" smtClean="0"/>
              <a:t>20</a:t>
            </a:fld>
            <a:endParaRPr lang="en-US"/>
          </a:p>
        </p:txBody>
      </p:sp>
    </p:spTree>
    <p:extLst>
      <p:ext uri="{BB962C8B-B14F-4D97-AF65-F5344CB8AC3E}">
        <p14:creationId xmlns:p14="http://schemas.microsoft.com/office/powerpoint/2010/main" val="2941319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A1BF1C1-91DC-9F48-8068-95DCA4E482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4538" indent="-284163" defTabSz="9302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4588"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49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62163" indent="-227013" defTabSz="93027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93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65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337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90963" indent="-227013" defTabSz="93027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59ECCC5B-E064-43F4-9749-22C5B1EF7000}" type="slidenum">
              <a:rPr lang="en-US" altLang="en-US"/>
              <a:pPr>
                <a:spcBef>
                  <a:spcPct val="0"/>
                </a:spcBef>
              </a:pPr>
              <a:t>24</a:t>
            </a:fld>
            <a:endParaRPr lang="en-US" altLang="en-US"/>
          </a:p>
        </p:txBody>
      </p:sp>
      <p:sp>
        <p:nvSpPr>
          <p:cNvPr id="56323" name="Rectangle 2">
            <a:extLst>
              <a:ext uri="{FF2B5EF4-FFF2-40B4-BE49-F238E27FC236}">
                <a16:creationId xmlns:a16="http://schemas.microsoft.com/office/drawing/2014/main" id="{0C277E5A-057F-125E-2D51-0A058215B945}"/>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75BC810D-7132-9FBD-02A2-618E986737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417821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167702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72773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2437834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1663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568274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3038200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6279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General (white)_Title and Content - 1 co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B384CAC-762F-E5E0-D9A5-2D9F20AAD989}"/>
              </a:ext>
              <a:ext uri="{C183D7F6-B498-43B3-948B-1728B52AA6E4}">
                <adec:decorative xmlns:adec="http://schemas.microsoft.com/office/drawing/2017/decorative" val="1"/>
              </a:ext>
            </a:extLst>
          </p:cNvPr>
          <p:cNvSpPr/>
          <p:nvPr userDrawn="1"/>
        </p:nvSpPr>
        <p:spPr>
          <a:xfrm>
            <a:off x="0"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B13A94-755A-29E1-4409-FC23026E41AB}"/>
              </a:ext>
            </a:extLst>
          </p:cNvPr>
          <p:cNvSpPr>
            <a:spLocks noGrp="1"/>
          </p:cNvSpPr>
          <p:nvPr userDrawn="1">
            <p:ph type="title"/>
          </p:nvPr>
        </p:nvSpPr>
        <p:spPr>
          <a:xfrm>
            <a:off x="914399" y="457201"/>
            <a:ext cx="8503921" cy="665514"/>
          </a:xfrm>
        </p:spPr>
        <p:txBody>
          <a:bodyPr/>
          <a:lstStyle>
            <a:lvl1pPr>
              <a:defRPr/>
            </a:lvl1pPr>
          </a:lstStyle>
          <a:p>
            <a:r>
              <a:rPr lang="en-US" dirty="0"/>
              <a:t>Click to edit Master title style</a:t>
            </a:r>
          </a:p>
        </p:txBody>
      </p:sp>
      <p:pic>
        <p:nvPicPr>
          <p:cNvPr id="7" name="Picture 12" descr="ForHealth Consulting at UMass Chan Medical School">
            <a:extLst>
              <a:ext uri="{FF2B5EF4-FFF2-40B4-BE49-F238E27FC236}">
                <a16:creationId xmlns:a16="http://schemas.microsoft.com/office/drawing/2014/main" id="{B02D81C5-55D3-CE1C-30AD-F56ACDA71EDA}"/>
              </a:ext>
              <a:ext uri="{C183D7F6-B498-43B3-948B-1728B52AA6E4}">
                <adec:decorative xmlns:adec="http://schemas.microsoft.com/office/drawing/2017/decorative" val="0"/>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573757" y="429329"/>
            <a:ext cx="2212840" cy="442568"/>
          </a:xfrm>
          <a:prstGeom prst="rect">
            <a:avLst/>
          </a:prstGeom>
        </p:spPr>
      </p:pic>
      <p:sp>
        <p:nvSpPr>
          <p:cNvPr id="4" name="Content Placeholder 3">
            <a:extLst>
              <a:ext uri="{FF2B5EF4-FFF2-40B4-BE49-F238E27FC236}">
                <a16:creationId xmlns:a16="http://schemas.microsoft.com/office/drawing/2014/main" id="{3EB71251-8B59-14AC-35BF-AF75630B0581}"/>
              </a:ext>
            </a:extLst>
          </p:cNvPr>
          <p:cNvSpPr>
            <a:spLocks noGrp="1"/>
          </p:cNvSpPr>
          <p:nvPr>
            <p:ph sz="quarter" idx="17"/>
          </p:nvPr>
        </p:nvSpPr>
        <p:spPr>
          <a:xfrm>
            <a:off x="914400" y="1379537"/>
            <a:ext cx="10820400" cy="50135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DADE906A-5E60-207E-603C-FF11D6D2C61C}"/>
              </a:ext>
            </a:extLst>
          </p:cNvPr>
          <p:cNvSpPr txBox="1"/>
          <p:nvPr userDrawn="1"/>
        </p:nvSpPr>
        <p:spPr>
          <a:xfrm>
            <a:off x="914400" y="6400800"/>
            <a:ext cx="5638800" cy="228600"/>
          </a:xfrm>
          <a:prstGeom prst="rect">
            <a:avLst/>
          </a:prstGeom>
          <a:noFill/>
        </p:spPr>
        <p:txBody>
          <a:bodyPr wrap="square" lIns="0" tIns="0" rIns="0" bIns="0" anchor="b" anchorCtr="0">
            <a:noAutofit/>
          </a:bodyPr>
          <a:lstStyle/>
          <a:p>
            <a:pPr>
              <a:lnSpc>
                <a:spcPct val="150000"/>
              </a:lnSpc>
            </a:pPr>
            <a:r>
              <a:rPr lang="en-US" altLang="en-US" sz="900" dirty="0">
                <a:solidFill>
                  <a:schemeClr val="bg2">
                    <a:lumMod val="75000"/>
                  </a:schemeClr>
                </a:solidFill>
                <a:latin typeface="Arial" pitchFamily="34" charset="0"/>
                <a:cs typeface="Arial" pitchFamily="34" charset="0"/>
              </a:rPr>
              <a:t>© 2023. </a:t>
            </a:r>
            <a:r>
              <a:rPr lang="en-US" altLang="en-US" sz="900" i="1" dirty="0">
                <a:solidFill>
                  <a:schemeClr val="bg2">
                    <a:lumMod val="75000"/>
                  </a:schemeClr>
                </a:solidFill>
                <a:latin typeface="Arial" pitchFamily="34" charset="0"/>
                <a:cs typeface="Arial" pitchFamily="34" charset="0"/>
              </a:rPr>
              <a:t>The consulting and operations division of UMass Chan Medical School. Confidential</a:t>
            </a:r>
          </a:p>
        </p:txBody>
      </p:sp>
      <p:sp>
        <p:nvSpPr>
          <p:cNvPr id="6" name="Slide Number Placeholder 5">
            <a:extLst>
              <a:ext uri="{FF2B5EF4-FFF2-40B4-BE49-F238E27FC236}">
                <a16:creationId xmlns:a16="http://schemas.microsoft.com/office/drawing/2014/main" id="{F93654EE-C7E7-92ED-006D-F016A2E1A70C}"/>
              </a:ext>
            </a:extLst>
          </p:cNvPr>
          <p:cNvSpPr>
            <a:spLocks noGrp="1"/>
          </p:cNvSpPr>
          <p:nvPr>
            <p:ph type="sldNum" sz="quarter" idx="12"/>
          </p:nvPr>
        </p:nvSpPr>
        <p:spPr>
          <a:xfrm>
            <a:off x="11277600" y="6411749"/>
            <a:ext cx="457200" cy="217651"/>
          </a:xfrm>
          <a:prstGeom prst="rect">
            <a:avLst/>
          </a:prstGeom>
        </p:spPr>
        <p:txBody>
          <a:bodyPr/>
          <a:lstStyle>
            <a:lvl1pPr>
              <a:defRPr sz="900"/>
            </a:lvl1pPr>
          </a:lstStyle>
          <a:p>
            <a:fld id="{369026CA-FCD3-9147-8CC6-4862EFF526B8}" type="slidenum">
              <a:rPr lang="en-US" smtClean="0"/>
              <a:pPr/>
              <a:t>‹#›</a:t>
            </a:fld>
            <a:endParaRPr lang="en-US" dirty="0"/>
          </a:p>
        </p:txBody>
      </p:sp>
    </p:spTree>
    <p:extLst>
      <p:ext uri="{BB962C8B-B14F-4D97-AF65-F5344CB8AC3E}">
        <p14:creationId xmlns:p14="http://schemas.microsoft.com/office/powerpoint/2010/main" val="3481345558"/>
      </p:ext>
    </p:extLst>
  </p:cSld>
  <p:clrMapOvr>
    <a:masterClrMapping/>
  </p:clrMapOvr>
  <p:extLst>
    <p:ext uri="{DCECCB84-F9BA-43D5-87BE-67443E8EF086}">
      <p15:sldGuideLst xmlns:p15="http://schemas.microsoft.com/office/powerpoint/2012/main">
        <p15:guide id="2" pos="3840">
          <p15:clr>
            <a:srgbClr val="FBAE40"/>
          </p15:clr>
        </p15:guide>
        <p15:guide id="3" orient="horz" pos="1152">
          <p15:clr>
            <a:srgbClr val="FBAE40"/>
          </p15:clr>
        </p15:guide>
        <p15:guide id="4" orient="horz" pos="86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325375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9FA26-D7A9-402B-9233-37842BB687E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1875741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9FA26-D7A9-402B-9233-37842BB687E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30000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A9FA26-D7A9-402B-9233-37842BB687EB}"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387088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A9FA26-D7A9-402B-9233-37842BB687EB}"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197292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9FA26-D7A9-402B-9233-37842BB687EB}"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418029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A9FA26-D7A9-402B-9233-37842BB687E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67335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9FA26-D7A9-402B-9233-37842BB687E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B679A-D7D0-4A18-91CE-FE2CEF0A92A9}" type="slidenum">
              <a:rPr lang="en-US" smtClean="0"/>
              <a:t>‹#›</a:t>
            </a:fld>
            <a:endParaRPr lang="en-US"/>
          </a:p>
        </p:txBody>
      </p:sp>
    </p:spTree>
    <p:extLst>
      <p:ext uri="{BB962C8B-B14F-4D97-AF65-F5344CB8AC3E}">
        <p14:creationId xmlns:p14="http://schemas.microsoft.com/office/powerpoint/2010/main" val="253682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A9FA26-D7A9-402B-9233-37842BB687EB}" type="datetimeFigureOut">
              <a:rPr lang="en-US" smtClean="0"/>
              <a:t>5/3/2023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0B679A-D7D0-4A18-91CE-FE2CEF0A92A9}" type="slidenum">
              <a:rPr lang="en-US" smtClean="0"/>
              <a:t>‹#›</a:t>
            </a:fld>
            <a:endParaRPr lang="en-US"/>
          </a:p>
        </p:txBody>
      </p:sp>
    </p:spTree>
    <p:extLst>
      <p:ext uri="{BB962C8B-B14F-4D97-AF65-F5344CB8AC3E}">
        <p14:creationId xmlns:p14="http://schemas.microsoft.com/office/powerpoint/2010/main" val="42087994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2" Type="http://schemas.openxmlformats.org/officeDocument/2006/relationships/hyperlink" Target="https://www.dmas.virginia.gov/for-providers/school-based-services/" TargetMode="Externa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hyperlink" Target="mailto:cpulley@iwcs.k12.va.us" TargetMode="External"/><Relationship Id="rId2" Type="http://schemas.openxmlformats.org/officeDocument/2006/relationships/hyperlink" Target="https://www.doe.virginia.gov/programs-services/student-services/specialized-student-support-services/school-health-services/medicaid-schools" TargetMode="External"/><Relationship Id="rId1" Type="http://schemas.openxmlformats.org/officeDocument/2006/relationships/slideLayout" Target="../slideLayouts/slideLayout17.xml"/><Relationship Id="rId4" Type="http://schemas.openxmlformats.org/officeDocument/2006/relationships/hyperlink" Target="mailto:Amy.Edwards@doe.virginia.gov"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5F9F0801-4CCF-A38F-41F1-F651E385F058}"/>
              </a:ext>
            </a:extLst>
          </p:cNvPr>
          <p:cNvSpPr>
            <a:spLocks noGrp="1"/>
          </p:cNvSpPr>
          <p:nvPr>
            <p:ph type="ctrTitle"/>
          </p:nvPr>
        </p:nvSpPr>
        <p:spPr>
          <a:xfrm>
            <a:off x="677335" y="1282701"/>
            <a:ext cx="5096060" cy="4307148"/>
          </a:xfrm>
        </p:spPr>
        <p:txBody>
          <a:bodyPr anchor="ctr">
            <a:normAutofit/>
          </a:bodyPr>
          <a:lstStyle/>
          <a:p>
            <a:r>
              <a:rPr lang="en-US" dirty="0"/>
              <a:t>Medicaid and Schools</a:t>
            </a:r>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466D3A11-D49C-EA65-85B5-E909E4128626}"/>
              </a:ext>
            </a:extLst>
          </p:cNvPr>
          <p:cNvSpPr>
            <a:spLocks noGrp="1"/>
          </p:cNvSpPr>
          <p:nvPr>
            <p:ph type="subTitle" idx="1"/>
          </p:nvPr>
        </p:nvSpPr>
        <p:spPr>
          <a:xfrm>
            <a:off x="7821120" y="2510119"/>
            <a:ext cx="3602567" cy="1829292"/>
          </a:xfrm>
        </p:spPr>
        <p:txBody>
          <a:bodyPr anchor="ctr">
            <a:normAutofit/>
          </a:bodyPr>
          <a:lstStyle/>
          <a:p>
            <a:pPr algn="l"/>
            <a:r>
              <a:rPr lang="en-US" dirty="0">
                <a:solidFill>
                  <a:srgbClr val="FFFFFF"/>
                </a:solidFill>
              </a:rPr>
              <a:t>Expanding Schools Services outside of Special Education</a:t>
            </a:r>
          </a:p>
          <a:p>
            <a:pPr algn="l"/>
            <a:r>
              <a:rPr lang="en-US" dirty="0">
                <a:solidFill>
                  <a:srgbClr val="FFFFFF"/>
                </a:solidFill>
              </a:rPr>
              <a:t>Pending Federal Approval for the Centers for Medicare and Medicaid Services (CMS)</a:t>
            </a:r>
          </a:p>
        </p:txBody>
      </p:sp>
    </p:spTree>
    <p:extLst>
      <p:ext uri="{BB962C8B-B14F-4D97-AF65-F5344CB8AC3E}">
        <p14:creationId xmlns:p14="http://schemas.microsoft.com/office/powerpoint/2010/main" val="379742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6" descr="Top_Nav">
            <a:extLst>
              <a:ext uri="{FF2B5EF4-FFF2-40B4-BE49-F238E27FC236}">
                <a16:creationId xmlns:a16="http://schemas.microsoft.com/office/drawing/2014/main" id="{D92FC8DC-F365-4208-93B1-344B27207B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Content Placeholder 7">
            <a:extLst>
              <a:ext uri="{FF2B5EF4-FFF2-40B4-BE49-F238E27FC236}">
                <a16:creationId xmlns:a16="http://schemas.microsoft.com/office/drawing/2014/main" id="{D5652628-F103-4F11-9426-FAEE50B47E19}"/>
              </a:ext>
            </a:extLst>
          </p:cNvPr>
          <p:cNvSpPr>
            <a:spLocks noGrp="1"/>
          </p:cNvSpPr>
          <p:nvPr>
            <p:ph idx="1"/>
          </p:nvPr>
        </p:nvSpPr>
        <p:spPr>
          <a:xfrm>
            <a:off x="2055813" y="265113"/>
            <a:ext cx="8077200" cy="5791200"/>
          </a:xfrm>
        </p:spPr>
        <p:txBody>
          <a:bodyPr/>
          <a:lstStyle/>
          <a:p>
            <a:pPr marL="292100" indent="-292100" algn="ctr">
              <a:buNone/>
            </a:pPr>
            <a:r>
              <a:rPr lang="en-US" altLang="en-US" dirty="0">
                <a:latin typeface="Times New Roman" panose="02020603050405020304" pitchFamily="18" charset="0"/>
                <a:cs typeface="Times New Roman" panose="02020603050405020304" pitchFamily="18" charset="0"/>
              </a:rPr>
              <a:t>AAC Data: Annual Data</a:t>
            </a:r>
          </a:p>
        </p:txBody>
      </p:sp>
      <p:sp>
        <p:nvSpPr>
          <p:cNvPr id="36868" name="Slide Number Placeholder 4">
            <a:extLst>
              <a:ext uri="{FF2B5EF4-FFF2-40B4-BE49-F238E27FC236}">
                <a16:creationId xmlns:a16="http://schemas.microsoft.com/office/drawing/2014/main" id="{AE34152A-3833-4869-8449-B364E78F1090}"/>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pic>
        <p:nvPicPr>
          <p:cNvPr id="7" name="Picture 7" descr="Top_Nav">
            <a:extLst>
              <a:ext uri="{FF2B5EF4-FFF2-40B4-BE49-F238E27FC236}">
                <a16:creationId xmlns:a16="http://schemas.microsoft.com/office/drawing/2014/main" id="{3949775C-8CD7-4EE5-98D0-4F688D87BF74}"/>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
        <p:nvSpPr>
          <p:cNvPr id="3" name="TextBox 2">
            <a:extLst>
              <a:ext uri="{FF2B5EF4-FFF2-40B4-BE49-F238E27FC236}">
                <a16:creationId xmlns:a16="http://schemas.microsoft.com/office/drawing/2014/main" id="{F52E36F3-38DE-4CC7-8B68-74007D8C4315}"/>
              </a:ext>
            </a:extLst>
          </p:cNvPr>
          <p:cNvSpPr txBox="1"/>
          <p:nvPr/>
        </p:nvSpPr>
        <p:spPr>
          <a:xfrm>
            <a:off x="1790700" y="990601"/>
            <a:ext cx="8610600" cy="6001643"/>
          </a:xfrm>
          <a:prstGeom prst="rect">
            <a:avLst/>
          </a:prstGeom>
          <a:noFill/>
        </p:spPr>
        <p:txBody>
          <a:bodyPr>
            <a:spAutoFit/>
          </a:bodyPr>
          <a:lstStyle/>
          <a:p>
            <a:pPr marL="342900" indent="-342900">
              <a:buFont typeface="Arial" panose="020B0604020202020204" pitchFamily="34" charset="0"/>
              <a:buChar char="•"/>
              <a:defRPr/>
            </a:pPr>
            <a:endParaRPr lang="en-US" dirty="0"/>
          </a:p>
          <a:p>
            <a:pPr marL="0">
              <a:buNone/>
              <a:defRPr/>
            </a:pPr>
            <a:r>
              <a:rPr lang="en-US" b="1" dirty="0"/>
              <a:t>Indirect Cost Rate</a:t>
            </a:r>
            <a:r>
              <a:rPr lang="en-US" dirty="0"/>
              <a:t>: This rate is provided by the Dept. of Education and is used in the claim calculation to allocate some additional reimbursement for the cost of these personnel and other costs which are necessary for the school division to function and provide the Medicaid-covered services, but cannot be directly allocated to the Medicaid program.</a:t>
            </a:r>
            <a:r>
              <a:rPr lang="en-US" altLang="en-US" sz="2000" dirty="0">
                <a:latin typeface="Times New Roman" panose="02020603050405020304" pitchFamily="18" charset="0"/>
                <a:cs typeface="Times New Roman" panose="02020603050405020304" pitchFamily="18" charset="0"/>
              </a:rPr>
              <a:t> </a:t>
            </a:r>
          </a:p>
          <a:p>
            <a:pPr marL="0">
              <a:buNone/>
              <a:defRPr/>
            </a:pPr>
            <a:endParaRPr lang="en-US" altLang="en-US" sz="2000" dirty="0">
              <a:latin typeface="Times New Roman" panose="02020603050405020304" pitchFamily="18" charset="0"/>
              <a:cs typeface="Times New Roman" panose="02020603050405020304" pitchFamily="18" charset="0"/>
            </a:endParaRPr>
          </a:p>
          <a:p>
            <a:pPr marL="0">
              <a:buNone/>
              <a:defRPr/>
            </a:pPr>
            <a:r>
              <a:rPr lang="en-US" altLang="en-US" sz="2000" b="1" dirty="0">
                <a:latin typeface="Times New Roman" panose="02020603050405020304" pitchFamily="18" charset="0"/>
                <a:cs typeface="Times New Roman" panose="02020603050405020304" pitchFamily="18" charset="0"/>
              </a:rPr>
              <a:t>AAC Salary and Fringe Benefit funding sources must be identified</a:t>
            </a:r>
          </a:p>
          <a:p>
            <a:pPr marL="0">
              <a:buFontTx/>
              <a:buAutoNum type="arabicPeriod"/>
              <a:defRPr/>
            </a:pPr>
            <a:r>
              <a:rPr lang="en-US" altLang="en-US" sz="1800" dirty="0">
                <a:latin typeface="Times New Roman" panose="02020603050405020304" pitchFamily="18" charset="0"/>
                <a:cs typeface="Times New Roman" panose="02020603050405020304" pitchFamily="18" charset="0"/>
              </a:rPr>
              <a:t>Percentage of State/Local funding</a:t>
            </a:r>
          </a:p>
          <a:p>
            <a:pPr marL="0">
              <a:buFontTx/>
              <a:buAutoNum type="arabicPeriod"/>
              <a:defRPr/>
            </a:pPr>
            <a:r>
              <a:rPr lang="en-US" altLang="en-US" sz="1800" dirty="0">
                <a:latin typeface="Times New Roman" panose="02020603050405020304" pitchFamily="18" charset="0"/>
                <a:cs typeface="Times New Roman" panose="02020603050405020304" pitchFamily="18" charset="0"/>
              </a:rPr>
              <a:t>Percentage of IDEA funding</a:t>
            </a:r>
          </a:p>
          <a:p>
            <a:pPr marL="0">
              <a:buFontTx/>
              <a:buAutoNum type="arabicPeriod"/>
              <a:defRPr/>
            </a:pPr>
            <a:r>
              <a:rPr lang="en-US" altLang="en-US" sz="1800" dirty="0">
                <a:latin typeface="Times New Roman" panose="02020603050405020304" pitchFamily="18" charset="0"/>
                <a:cs typeface="Times New Roman" panose="02020603050405020304" pitchFamily="18" charset="0"/>
              </a:rPr>
              <a:t>Percentage of Federal funding</a:t>
            </a:r>
          </a:p>
          <a:p>
            <a:pPr marL="0">
              <a:buFontTx/>
              <a:buAutoNum type="arabicPeriod"/>
              <a:defRPr/>
            </a:pPr>
            <a:r>
              <a:rPr lang="en-US" altLang="en-US" sz="1800" dirty="0">
                <a:latin typeface="Times New Roman" panose="02020603050405020304" pitchFamily="18" charset="0"/>
                <a:cs typeface="Times New Roman" panose="02020603050405020304" pitchFamily="18" charset="0"/>
              </a:rPr>
              <a:t>Percentage of Other funding</a:t>
            </a:r>
          </a:p>
          <a:p>
            <a:pPr marL="0">
              <a:buFontTx/>
              <a:buAutoNum type="arabicPeriod"/>
              <a:defRPr/>
            </a:pPr>
            <a:r>
              <a:rPr lang="en-US" altLang="en-US" sz="1800" dirty="0">
                <a:latin typeface="Times New Roman" panose="02020603050405020304" pitchFamily="18" charset="0"/>
                <a:cs typeface="Times New Roman" panose="02020603050405020304" pitchFamily="18" charset="0"/>
              </a:rPr>
              <a:t>The total of the 4 components above must equal 100%</a:t>
            </a:r>
          </a:p>
          <a:p>
            <a:pPr lvl="1">
              <a:defRPr/>
            </a:pPr>
            <a:endParaRPr lang="en-US" alt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a:pPr>
            <a:endParaRPr lang="en-US" dirty="0"/>
          </a:p>
          <a:p>
            <a:pPr>
              <a:defRPr/>
            </a:pPr>
            <a:endParaRPr lang="en-US" dirty="0"/>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endParaRPr lang="en-US" dirty="0"/>
          </a:p>
          <a:p>
            <a:pPr>
              <a:defRPr/>
            </a:pP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71E38-8D92-6F1F-3870-8873D2E7CBD9}"/>
              </a:ext>
            </a:extLst>
          </p:cNvPr>
          <p:cNvSpPr>
            <a:spLocks noGrp="1"/>
          </p:cNvSpPr>
          <p:nvPr>
            <p:ph type="title"/>
          </p:nvPr>
        </p:nvSpPr>
        <p:spPr/>
        <p:txBody>
          <a:bodyPr/>
          <a:lstStyle/>
          <a:p>
            <a:r>
              <a:rPr lang="en-US" dirty="0"/>
              <a:t>Due Dates for Administrative Claims</a:t>
            </a:r>
          </a:p>
        </p:txBody>
      </p:sp>
      <p:graphicFrame>
        <p:nvGraphicFramePr>
          <p:cNvPr id="4" name="Content Placeholder 3">
            <a:extLst>
              <a:ext uri="{FF2B5EF4-FFF2-40B4-BE49-F238E27FC236}">
                <a16:creationId xmlns:a16="http://schemas.microsoft.com/office/drawing/2014/main" id="{B254DE27-2B40-A28C-788C-750945303026}"/>
              </a:ext>
            </a:extLst>
          </p:cNvPr>
          <p:cNvGraphicFramePr>
            <a:graphicFrameLocks noGrp="1"/>
          </p:cNvGraphicFramePr>
          <p:nvPr>
            <p:ph idx="1"/>
          </p:nvPr>
        </p:nvGraphicFramePr>
        <p:xfrm>
          <a:off x="1439069" y="2672556"/>
          <a:ext cx="7073900" cy="3084830"/>
        </p:xfrm>
        <a:graphic>
          <a:graphicData uri="http://schemas.openxmlformats.org/drawingml/2006/table">
            <a:tbl>
              <a:tblPr>
                <a:tableStyleId>{5C22544A-7EE6-4342-B048-85BDC9FD1C3A}</a:tableStyleId>
              </a:tblPr>
              <a:tblGrid>
                <a:gridCol w="1054100">
                  <a:extLst>
                    <a:ext uri="{9D8B030D-6E8A-4147-A177-3AD203B41FA5}">
                      <a16:colId xmlns:a16="http://schemas.microsoft.com/office/drawing/2014/main" val="3415343904"/>
                    </a:ext>
                  </a:extLst>
                </a:gridCol>
                <a:gridCol w="1130300">
                  <a:extLst>
                    <a:ext uri="{9D8B030D-6E8A-4147-A177-3AD203B41FA5}">
                      <a16:colId xmlns:a16="http://schemas.microsoft.com/office/drawing/2014/main" val="2028035315"/>
                    </a:ext>
                  </a:extLst>
                </a:gridCol>
                <a:gridCol w="977900">
                  <a:extLst>
                    <a:ext uri="{9D8B030D-6E8A-4147-A177-3AD203B41FA5}">
                      <a16:colId xmlns:a16="http://schemas.microsoft.com/office/drawing/2014/main" val="2383400647"/>
                    </a:ext>
                  </a:extLst>
                </a:gridCol>
                <a:gridCol w="977900">
                  <a:extLst>
                    <a:ext uri="{9D8B030D-6E8A-4147-A177-3AD203B41FA5}">
                      <a16:colId xmlns:a16="http://schemas.microsoft.com/office/drawing/2014/main" val="2008089715"/>
                    </a:ext>
                  </a:extLst>
                </a:gridCol>
                <a:gridCol w="977900">
                  <a:extLst>
                    <a:ext uri="{9D8B030D-6E8A-4147-A177-3AD203B41FA5}">
                      <a16:colId xmlns:a16="http://schemas.microsoft.com/office/drawing/2014/main" val="2315498318"/>
                    </a:ext>
                  </a:extLst>
                </a:gridCol>
                <a:gridCol w="977900">
                  <a:extLst>
                    <a:ext uri="{9D8B030D-6E8A-4147-A177-3AD203B41FA5}">
                      <a16:colId xmlns:a16="http://schemas.microsoft.com/office/drawing/2014/main" val="2718839902"/>
                    </a:ext>
                  </a:extLst>
                </a:gridCol>
                <a:gridCol w="977900">
                  <a:extLst>
                    <a:ext uri="{9D8B030D-6E8A-4147-A177-3AD203B41FA5}">
                      <a16:colId xmlns:a16="http://schemas.microsoft.com/office/drawing/2014/main" val="544539578"/>
                    </a:ext>
                  </a:extLst>
                </a:gridCol>
              </a:tblGrid>
              <a:tr h="266700">
                <a:tc gridSpan="4">
                  <a:txBody>
                    <a:bodyPr/>
                    <a:lstStyle/>
                    <a:p>
                      <a:pPr algn="l" fontAlgn="ctr"/>
                      <a:r>
                        <a:rPr lang="en-US" sz="1600" u="none" strike="noStrike">
                          <a:effectLst/>
                        </a:rPr>
                        <a:t>ADMINISTRATIVE ACTIVITY QUARTERLY CLAIMS</a:t>
                      </a:r>
                      <a:endParaRPr lang="en-US" sz="1600" b="1" i="0" u="none" strike="noStrike">
                        <a:solidFill>
                          <a:srgbClr val="7030A0"/>
                        </a:solidFill>
                        <a:effectLst/>
                        <a:latin typeface="Calibri" panose="020F0502020204030204" pitchFamily="34" charset="0"/>
                      </a:endParaRP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23316353"/>
                  </a:ext>
                </a:extLst>
              </a:tr>
              <a:tr h="920750">
                <a:tc>
                  <a:txBody>
                    <a:bodyPr/>
                    <a:lstStyle/>
                    <a:p>
                      <a:pPr algn="ctr" fontAlgn="ctr"/>
                      <a:r>
                        <a:rPr lang="en-US" sz="1100" u="none" strike="noStrike">
                          <a:effectLst/>
                        </a:rPr>
                        <a:t>QTR</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AAC Claim QTR/Dates</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STUDENT ELIGIBILITY EFFECTIVE 'SNAPSHOT' DATE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Earliest Claim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Earliest Certification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Latest Claim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Latest Certification Deadline</a:t>
                      </a:r>
                      <a:endParaRPr lang="en-US"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191624244"/>
                  </a:ext>
                </a:extLst>
              </a:tr>
              <a:tr h="368300">
                <a:tc>
                  <a:txBody>
                    <a:bodyPr/>
                    <a:lstStyle/>
                    <a:p>
                      <a:pPr algn="ctr" fontAlgn="ctr"/>
                      <a:r>
                        <a:rPr lang="en-US" sz="1200" u="none" strike="noStrike">
                          <a:effectLst/>
                        </a:rPr>
                        <a:t>Q1</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nb-NO" sz="1100" u="none" strike="noStrike">
                          <a:effectLst/>
                        </a:rPr>
                        <a:t>JUL 1 2022 - </a:t>
                      </a:r>
                      <a:br>
                        <a:rPr lang="nb-NO" sz="1100" u="none" strike="noStrike">
                          <a:effectLst/>
                        </a:rPr>
                      </a:br>
                      <a:r>
                        <a:rPr lang="nb-NO" sz="1100" u="none" strike="noStrike">
                          <a:effectLst/>
                        </a:rPr>
                        <a:t>SEP 30 2022</a:t>
                      </a:r>
                      <a:endParaRPr lang="nb-NO"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SEPT 1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15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22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15 2024</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22 2024</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1396431"/>
                  </a:ext>
                </a:extLst>
              </a:tr>
              <a:tr h="368300">
                <a:tc>
                  <a:txBody>
                    <a:bodyPr/>
                    <a:lstStyle/>
                    <a:p>
                      <a:pPr algn="ctr" fontAlgn="ctr"/>
                      <a:r>
                        <a:rPr lang="en-US" sz="1200" u="none" strike="noStrike">
                          <a:effectLst/>
                        </a:rPr>
                        <a:t>Q2</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1 2022 -</a:t>
                      </a:r>
                      <a:br>
                        <a:rPr lang="en-US" sz="1100" u="none" strike="noStrike">
                          <a:effectLst/>
                        </a:rPr>
                      </a:br>
                      <a:r>
                        <a:rPr lang="en-US" sz="1100" u="none" strike="noStrike">
                          <a:effectLst/>
                        </a:rPr>
                        <a:t>DEC 31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DEC 1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15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22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15 2024</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22 2024</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75785580"/>
                  </a:ext>
                </a:extLst>
              </a:tr>
              <a:tr h="368300">
                <a:tc>
                  <a:txBody>
                    <a:bodyPr/>
                    <a:lstStyle/>
                    <a:p>
                      <a:pPr algn="ctr" fontAlgn="ctr"/>
                      <a:r>
                        <a:rPr lang="en-US" sz="1200" u="none" strike="noStrike">
                          <a:effectLst/>
                        </a:rPr>
                        <a:t>Q3</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nl-NL" sz="1100" u="none" strike="noStrike">
                          <a:effectLst/>
                        </a:rPr>
                        <a:t>JAN 1 2023 -</a:t>
                      </a:r>
                      <a:br>
                        <a:rPr lang="nl-NL" sz="1100" u="none" strike="noStrike">
                          <a:effectLst/>
                        </a:rPr>
                      </a:br>
                      <a:r>
                        <a:rPr lang="nl-NL" sz="1100" u="none" strike="noStrike">
                          <a:effectLst/>
                        </a:rPr>
                        <a:t>MAR 31 2023</a:t>
                      </a:r>
                      <a:endParaRPr lang="nl-NL"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MAR 1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15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22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JAN 15 2025 *</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JAN 22 2025 *</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79911091"/>
                  </a:ext>
                </a:extLst>
              </a:tr>
              <a:tr h="368300">
                <a:tc>
                  <a:txBody>
                    <a:bodyPr/>
                    <a:lstStyle/>
                    <a:p>
                      <a:pPr algn="ctr" fontAlgn="ctr"/>
                      <a:r>
                        <a:rPr lang="en-US" sz="1200" u="none" strike="noStrike">
                          <a:effectLst/>
                        </a:rPr>
                        <a:t>Q4</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1 2023 -</a:t>
                      </a:r>
                      <a:br>
                        <a:rPr lang="en-US" sz="1100" u="none" strike="noStrike">
                          <a:effectLst/>
                        </a:rPr>
                      </a:br>
                      <a:r>
                        <a:rPr lang="en-US" sz="1100" u="none" strike="noStrike">
                          <a:effectLst/>
                        </a:rPr>
                        <a:t>JUN 30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JUN 1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15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22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15 2025 *</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22 2025 *</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909767111"/>
                  </a:ext>
                </a:extLst>
              </a:tr>
              <a:tr h="196850">
                <a:tc gridSpan="7">
                  <a:txBody>
                    <a:bodyPr/>
                    <a:lstStyle/>
                    <a:p>
                      <a:pPr algn="l" fontAlgn="ctr"/>
                      <a:r>
                        <a:rPr lang="en-US" sz="1200" u="none" strike="noStrike" dirty="0">
                          <a:effectLst/>
                        </a:rPr>
                        <a:t> * Submit Q3 and Q4 AAC by Oct 15 2024 to have costs pre-populate into Cost Report</a:t>
                      </a:r>
                      <a:endParaRPr lang="en-US" sz="1200" b="0" i="1" u="none" strike="noStrike" dirty="0">
                        <a:solidFill>
                          <a:srgbClr val="000000"/>
                        </a:solidFill>
                        <a:effectLst/>
                        <a:latin typeface="Calibri" panose="020F0502020204030204" pitchFamily="34" charset="0"/>
                      </a:endParaRP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98650747"/>
                  </a:ext>
                </a:extLst>
              </a:tr>
            </a:tbl>
          </a:graphicData>
        </a:graphic>
      </p:graphicFrame>
    </p:spTree>
    <p:extLst>
      <p:ext uri="{BB962C8B-B14F-4D97-AF65-F5344CB8AC3E}">
        <p14:creationId xmlns:p14="http://schemas.microsoft.com/office/powerpoint/2010/main" val="178299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1FC2A-7BBE-7D0A-64AF-B772E8F0253D}"/>
              </a:ext>
            </a:extLst>
          </p:cNvPr>
          <p:cNvSpPr>
            <a:spLocks noGrp="1"/>
          </p:cNvSpPr>
          <p:nvPr>
            <p:ph type="title"/>
          </p:nvPr>
        </p:nvSpPr>
        <p:spPr/>
        <p:txBody>
          <a:bodyPr>
            <a:normAutofit/>
          </a:bodyPr>
          <a:lstStyle/>
          <a:p>
            <a:r>
              <a:rPr lang="en-US" dirty="0"/>
              <a:t>Cost Based  Reimbursement</a:t>
            </a:r>
          </a:p>
        </p:txBody>
      </p:sp>
      <p:sp>
        <p:nvSpPr>
          <p:cNvPr id="3" name="Content Placeholder 2">
            <a:extLst>
              <a:ext uri="{FF2B5EF4-FFF2-40B4-BE49-F238E27FC236}">
                <a16:creationId xmlns:a16="http://schemas.microsoft.com/office/drawing/2014/main" id="{F3BC35E7-5C6A-226E-E6DE-73C92B415541}"/>
              </a:ext>
            </a:extLst>
          </p:cNvPr>
          <p:cNvSpPr>
            <a:spLocks noGrp="1"/>
          </p:cNvSpPr>
          <p:nvPr>
            <p:ph sz="quarter" idx="17"/>
          </p:nvPr>
        </p:nvSpPr>
        <p:spPr/>
        <p:txBody>
          <a:bodyPr/>
          <a:lstStyle/>
          <a:p>
            <a:r>
              <a:rPr lang="en-US" dirty="0"/>
              <a:t>Determining factor for cost settlement are:</a:t>
            </a:r>
          </a:p>
          <a:p>
            <a:pPr lvl="1"/>
            <a:r>
              <a:rPr lang="en-US" dirty="0"/>
              <a:t>Personnel cost of the Medicaid and Schools qualified providers</a:t>
            </a:r>
          </a:p>
          <a:p>
            <a:pPr lvl="1"/>
            <a:r>
              <a:rPr lang="en-US" dirty="0"/>
              <a:t>Contract costs of the Medicaid and Schools qualified providers</a:t>
            </a:r>
          </a:p>
          <a:p>
            <a:pPr lvl="1"/>
            <a:r>
              <a:rPr lang="en-US" dirty="0"/>
              <a:t>Materials and Supplies for covered services</a:t>
            </a:r>
          </a:p>
          <a:p>
            <a:pPr lvl="1"/>
            <a:r>
              <a:rPr lang="en-US" dirty="0"/>
              <a:t>Employee travel to provide covered services</a:t>
            </a:r>
          </a:p>
          <a:p>
            <a:pPr lvl="1"/>
            <a:r>
              <a:rPr lang="en-US" dirty="0"/>
              <a:t>Capital Cost  to provide covered services</a:t>
            </a:r>
          </a:p>
          <a:p>
            <a:pPr lvl="1"/>
            <a:r>
              <a:rPr lang="en-US" dirty="0"/>
              <a:t>Medicaid Eligibility percentage (% will be different for free care vs. Sped)</a:t>
            </a:r>
          </a:p>
          <a:p>
            <a:pPr lvl="1"/>
            <a:r>
              <a:rPr lang="en-US" dirty="0"/>
              <a:t>Random Moment time study percentage</a:t>
            </a:r>
          </a:p>
          <a:p>
            <a:pPr lvl="1"/>
            <a:r>
              <a:rPr lang="en-US" dirty="0"/>
              <a:t>Subtract interim claim amount (money already received) from cost settlement</a:t>
            </a:r>
          </a:p>
          <a:p>
            <a:endParaRPr lang="en-US" dirty="0"/>
          </a:p>
        </p:txBody>
      </p:sp>
    </p:spTree>
    <p:extLst>
      <p:ext uri="{BB962C8B-B14F-4D97-AF65-F5344CB8AC3E}">
        <p14:creationId xmlns:p14="http://schemas.microsoft.com/office/powerpoint/2010/main" val="378942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AB9F-5836-5C5D-7468-E434C9769AAA}"/>
              </a:ext>
            </a:extLst>
          </p:cNvPr>
          <p:cNvSpPr>
            <a:spLocks noGrp="1"/>
          </p:cNvSpPr>
          <p:nvPr>
            <p:ph type="title"/>
          </p:nvPr>
        </p:nvSpPr>
        <p:spPr/>
        <p:txBody>
          <a:bodyPr/>
          <a:lstStyle/>
          <a:p>
            <a:r>
              <a:rPr lang="en-US" dirty="0"/>
              <a:t>Due Date for Cost Reports</a:t>
            </a:r>
          </a:p>
        </p:txBody>
      </p:sp>
      <p:graphicFrame>
        <p:nvGraphicFramePr>
          <p:cNvPr id="4" name="Content Placeholder 3">
            <a:extLst>
              <a:ext uri="{FF2B5EF4-FFF2-40B4-BE49-F238E27FC236}">
                <a16:creationId xmlns:a16="http://schemas.microsoft.com/office/drawing/2014/main" id="{F0B43846-6286-82F2-1D34-F2E14B32235F}"/>
              </a:ext>
            </a:extLst>
          </p:cNvPr>
          <p:cNvGraphicFramePr>
            <a:graphicFrameLocks noGrp="1"/>
          </p:cNvGraphicFramePr>
          <p:nvPr>
            <p:ph sz="quarter" idx="17"/>
            <p:extLst>
              <p:ext uri="{D42A27DB-BD31-4B8C-83A1-F6EECF244321}">
                <p14:modId xmlns:p14="http://schemas.microsoft.com/office/powerpoint/2010/main" val="472174283"/>
              </p:ext>
            </p:extLst>
          </p:nvPr>
        </p:nvGraphicFramePr>
        <p:xfrm>
          <a:off x="1357629" y="1950720"/>
          <a:ext cx="7654292" cy="2713355"/>
        </p:xfrm>
        <a:graphic>
          <a:graphicData uri="http://schemas.openxmlformats.org/drawingml/2006/table">
            <a:tbl>
              <a:tblPr>
                <a:tableStyleId>{5C22544A-7EE6-4342-B048-85BDC9FD1C3A}</a:tableStyleId>
              </a:tblPr>
              <a:tblGrid>
                <a:gridCol w="1140585">
                  <a:extLst>
                    <a:ext uri="{9D8B030D-6E8A-4147-A177-3AD203B41FA5}">
                      <a16:colId xmlns:a16="http://schemas.microsoft.com/office/drawing/2014/main" val="2638244301"/>
                    </a:ext>
                  </a:extLst>
                </a:gridCol>
                <a:gridCol w="1223037">
                  <a:extLst>
                    <a:ext uri="{9D8B030D-6E8A-4147-A177-3AD203B41FA5}">
                      <a16:colId xmlns:a16="http://schemas.microsoft.com/office/drawing/2014/main" val="1450011661"/>
                    </a:ext>
                  </a:extLst>
                </a:gridCol>
                <a:gridCol w="1058134">
                  <a:extLst>
                    <a:ext uri="{9D8B030D-6E8A-4147-A177-3AD203B41FA5}">
                      <a16:colId xmlns:a16="http://schemas.microsoft.com/office/drawing/2014/main" val="1947843688"/>
                    </a:ext>
                  </a:extLst>
                </a:gridCol>
                <a:gridCol w="1058134">
                  <a:extLst>
                    <a:ext uri="{9D8B030D-6E8A-4147-A177-3AD203B41FA5}">
                      <a16:colId xmlns:a16="http://schemas.microsoft.com/office/drawing/2014/main" val="968024856"/>
                    </a:ext>
                  </a:extLst>
                </a:gridCol>
                <a:gridCol w="1058134">
                  <a:extLst>
                    <a:ext uri="{9D8B030D-6E8A-4147-A177-3AD203B41FA5}">
                      <a16:colId xmlns:a16="http://schemas.microsoft.com/office/drawing/2014/main" val="1356543789"/>
                    </a:ext>
                  </a:extLst>
                </a:gridCol>
                <a:gridCol w="1058134">
                  <a:extLst>
                    <a:ext uri="{9D8B030D-6E8A-4147-A177-3AD203B41FA5}">
                      <a16:colId xmlns:a16="http://schemas.microsoft.com/office/drawing/2014/main" val="4253459813"/>
                    </a:ext>
                  </a:extLst>
                </a:gridCol>
                <a:gridCol w="1058134">
                  <a:extLst>
                    <a:ext uri="{9D8B030D-6E8A-4147-A177-3AD203B41FA5}">
                      <a16:colId xmlns:a16="http://schemas.microsoft.com/office/drawing/2014/main" val="1851042434"/>
                    </a:ext>
                  </a:extLst>
                </a:gridCol>
              </a:tblGrid>
              <a:tr h="465147">
                <a:tc gridSpan="4">
                  <a:txBody>
                    <a:bodyPr/>
                    <a:lstStyle/>
                    <a:p>
                      <a:pPr algn="l" fontAlgn="ctr"/>
                      <a:r>
                        <a:rPr lang="en-US" sz="1600" u="none" strike="noStrike">
                          <a:effectLst/>
                        </a:rPr>
                        <a:t>ANNUAL DIRECT SERVICE COST REPORT</a:t>
                      </a:r>
                      <a:endParaRPr lang="en-US" sz="1600" b="1" i="0" u="none" strike="noStrike">
                        <a:solidFill>
                          <a:srgbClr val="7030A0"/>
                        </a:solidFill>
                        <a:effectLst/>
                        <a:latin typeface="Calibri" panose="020F0502020204030204" pitchFamily="34" charset="0"/>
                      </a:endParaRP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257149745"/>
                  </a:ext>
                </a:extLst>
              </a:tr>
              <a:tr h="1605863">
                <a:tc>
                  <a:txBody>
                    <a:bodyPr/>
                    <a:lstStyle/>
                    <a:p>
                      <a:pPr algn="ctr" fontAlgn="ctr"/>
                      <a:r>
                        <a:rPr lang="en-US" sz="1100" u="none" strike="noStrike">
                          <a:effectLst/>
                        </a:rPr>
                        <a:t>QTR</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dirty="0">
                          <a:effectLst/>
                        </a:rPr>
                        <a:t>AAC Claim QTR/Dates</a:t>
                      </a:r>
                      <a:endParaRPr lang="en-US" sz="11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STUDENT ELIGIBILITY EFFECTIVE 'SNAPSHOT' DATE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Earliest Claim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Earliest Certification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Latest Claim Deadline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Latest Certification Deadline</a:t>
                      </a:r>
                      <a:endParaRPr lang="en-US"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540979145"/>
                  </a:ext>
                </a:extLst>
              </a:tr>
              <a:tr h="642345">
                <a:tc>
                  <a:txBody>
                    <a:bodyPr/>
                    <a:lstStyle/>
                    <a:p>
                      <a:pPr algn="ctr" fontAlgn="ctr"/>
                      <a:r>
                        <a:rPr lang="en-US" sz="1100" u="none" strike="noStrike">
                          <a:effectLst/>
                        </a:rPr>
                        <a:t>FISCAL YEAR</a:t>
                      </a:r>
                      <a:br>
                        <a:rPr lang="en-US" sz="1100" u="none" strike="noStrike">
                          <a:effectLst/>
                        </a:rPr>
                      </a:br>
                      <a:r>
                        <a:rPr lang="en-US" sz="1100" u="none" strike="noStrike">
                          <a:effectLst/>
                        </a:rPr>
                        <a:t>COST REPORT</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JUL 1 2022 -</a:t>
                      </a:r>
                      <a:br>
                        <a:rPr lang="en-US" sz="1100" u="none" strike="noStrike">
                          <a:effectLst/>
                        </a:rPr>
                      </a:br>
                      <a:r>
                        <a:rPr lang="en-US" sz="1100" u="none" strike="noStrike">
                          <a:effectLst/>
                        </a:rPr>
                        <a:t>JUN 30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DEC 1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N/A</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N/A</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NOV 30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dirty="0">
                          <a:effectLst/>
                        </a:rPr>
                        <a:t>MAY 1 2024</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661697612"/>
                  </a:ext>
                </a:extLst>
              </a:tr>
            </a:tbl>
          </a:graphicData>
        </a:graphic>
      </p:graphicFrame>
    </p:spTree>
    <p:extLst>
      <p:ext uri="{BB962C8B-B14F-4D97-AF65-F5344CB8AC3E}">
        <p14:creationId xmlns:p14="http://schemas.microsoft.com/office/powerpoint/2010/main" val="2278568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78D78B-ABB6-4CCA-916B-4820EE708058}"/>
              </a:ext>
            </a:extLst>
          </p:cNvPr>
          <p:cNvSpPr>
            <a:spLocks noGrp="1"/>
          </p:cNvSpPr>
          <p:nvPr>
            <p:ph type="sldNum" sz="quarter" idx="12"/>
          </p:nvPr>
        </p:nvSpPr>
        <p:spPr/>
        <p:txBody>
          <a:bodyPr/>
          <a:lstStyle/>
          <a:p>
            <a:fld id="{CF5AFECD-96CD-412A-B603-2AF0C1429B41}" type="slidenum">
              <a:rPr lang="en-US" smtClean="0"/>
              <a:t>14</a:t>
            </a:fld>
            <a:endParaRPr lang="en-US"/>
          </a:p>
        </p:txBody>
      </p:sp>
      <p:sp>
        <p:nvSpPr>
          <p:cNvPr id="3" name="Rectangle 2">
            <a:extLst>
              <a:ext uri="{FF2B5EF4-FFF2-40B4-BE49-F238E27FC236}">
                <a16:creationId xmlns:a16="http://schemas.microsoft.com/office/drawing/2014/main" id="{C064E599-23A1-407F-BD7B-AC9753AF9204}"/>
              </a:ext>
            </a:extLst>
          </p:cNvPr>
          <p:cNvSpPr/>
          <p:nvPr/>
        </p:nvSpPr>
        <p:spPr>
          <a:xfrm>
            <a:off x="538480" y="873760"/>
            <a:ext cx="11287760" cy="7526548"/>
          </a:xfrm>
          <a:prstGeom prst="rect">
            <a:avLst/>
          </a:prstGeom>
        </p:spPr>
        <p:txBody>
          <a:bodyPr wrap="square">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Calibri" panose="020F0502020204030204" pitchFamily="34" charset="0"/>
              </a:rPr>
              <a:t>Medicaid Coordinator Roles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Calibri" panose="020F0502020204030204" pitchFamily="34" charset="0"/>
              </a:rPr>
              <a:t>The Medicaid Coordinator is a person that is the lead contact for the Medicaid and School program for the school division.  This person may or may not have “Medicaid Coordinator” job title in the school division, but acts as the Medicaid Coordinator.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Calibri" panose="020F0502020204030204" pitchFamily="34" charset="0"/>
                <a:ea typeface="Calibri" panose="020F0502020204030204" pitchFamily="34" charset="0"/>
                <a:cs typeface="Calibri" panose="020F0502020204030204" pitchFamily="34" charset="0"/>
              </a:rPr>
              <a:t> A Medicaid Coordinator implements the School Based Services Program and ensures program integrity. A Medicaid Coordinator is expected to know both Medicaid policy and education rules and regulations, including </a:t>
            </a:r>
            <a:r>
              <a:rPr lang="en-US" sz="2400" dirty="0">
                <a:solidFill>
                  <a:srgbClr val="222222"/>
                </a:solidFill>
                <a:latin typeface="Calibri" panose="020F0502020204030204" pitchFamily="34" charset="0"/>
                <a:ea typeface="Calibri" panose="020F0502020204030204" pitchFamily="34" charset="0"/>
                <a:cs typeface="Calibri" panose="020F0502020204030204" pitchFamily="34" charset="0"/>
              </a:rPr>
              <a:t>ensuring compliance with state and federal Medicaid laws/regulations and documentation requirements, DOE regulations, and licensing regulations/requirement.</a:t>
            </a:r>
          </a:p>
          <a:p>
            <a:pPr>
              <a:lnSpc>
                <a:spcPct val="107000"/>
              </a:lnSpc>
              <a:spcAft>
                <a:spcPts val="800"/>
              </a:spcAft>
            </a:pPr>
            <a:r>
              <a:rPr lang="en-US" sz="2400" dirty="0">
                <a:solidFill>
                  <a:srgbClr val="222222"/>
                </a:solidFill>
                <a:latin typeface="Calibri" panose="020F0502020204030204" pitchFamily="34" charset="0"/>
                <a:ea typeface="Calibri" panose="020F0502020204030204" pitchFamily="34" charset="0"/>
                <a:cs typeface="Calibri" panose="020F0502020204030204" pitchFamily="34" charset="0"/>
              </a:rPr>
              <a:t>A school division may have more than one person participate as the Medicaid Coordinator, but collaboration is the key!</a:t>
            </a: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640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78D78B-ABB6-4CCA-916B-4820EE708058}"/>
              </a:ext>
            </a:extLst>
          </p:cNvPr>
          <p:cNvSpPr>
            <a:spLocks noGrp="1"/>
          </p:cNvSpPr>
          <p:nvPr>
            <p:ph type="sldNum" sz="quarter" idx="12"/>
          </p:nvPr>
        </p:nvSpPr>
        <p:spPr/>
        <p:txBody>
          <a:bodyPr/>
          <a:lstStyle/>
          <a:p>
            <a:fld id="{CF5AFECD-96CD-412A-B603-2AF0C1429B41}" type="slidenum">
              <a:rPr lang="en-US" smtClean="0"/>
              <a:t>15</a:t>
            </a:fld>
            <a:endParaRPr lang="en-US"/>
          </a:p>
        </p:txBody>
      </p:sp>
      <p:sp>
        <p:nvSpPr>
          <p:cNvPr id="3" name="Rectangle 2">
            <a:extLst>
              <a:ext uri="{FF2B5EF4-FFF2-40B4-BE49-F238E27FC236}">
                <a16:creationId xmlns:a16="http://schemas.microsoft.com/office/drawing/2014/main" id="{C064E599-23A1-407F-BD7B-AC9753AF9204}"/>
              </a:ext>
            </a:extLst>
          </p:cNvPr>
          <p:cNvSpPr/>
          <p:nvPr/>
        </p:nvSpPr>
        <p:spPr>
          <a:xfrm>
            <a:off x="538480" y="873760"/>
            <a:ext cx="11287760" cy="2769284"/>
          </a:xfrm>
          <a:prstGeom prst="rect">
            <a:avLst/>
          </a:prstGeom>
        </p:spPr>
        <p:txBody>
          <a:bodyPr wrap="square">
            <a:spAutoFit/>
          </a:bodyPr>
          <a:lstStyle/>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2DE5E28-C164-42CB-B34A-F4971DC991FD}"/>
              </a:ext>
            </a:extLst>
          </p:cNvPr>
          <p:cNvSpPr/>
          <p:nvPr/>
        </p:nvSpPr>
        <p:spPr>
          <a:xfrm>
            <a:off x="426720" y="314961"/>
            <a:ext cx="11582400" cy="9504590"/>
          </a:xfrm>
          <a:prstGeom prst="rect">
            <a:avLst/>
          </a:prstGeom>
        </p:spPr>
        <p:txBody>
          <a:bodyPr wrap="square">
            <a:spAutoFit/>
          </a:bodyPr>
          <a:lstStyle/>
          <a:p>
            <a:pPr>
              <a:lnSpc>
                <a:spcPct val="107000"/>
              </a:lnSpc>
            </a:pPr>
            <a:r>
              <a:rPr lang="en-US" sz="2200" b="1" dirty="0">
                <a:latin typeface="Calibri" panose="020F0502020204030204" pitchFamily="34" charset="0"/>
                <a:ea typeface="Calibri" panose="020F0502020204030204" pitchFamily="34" charset="0"/>
                <a:cs typeface="Calibri" panose="020F0502020204030204" pitchFamily="34" charset="0"/>
              </a:rPr>
              <a:t>Below is an EXAMPLE of </a:t>
            </a:r>
            <a:r>
              <a:rPr lang="en-US" sz="2300" b="1" dirty="0">
                <a:latin typeface="Calibri" panose="020F0502020204030204" pitchFamily="34" charset="0"/>
                <a:ea typeface="Calibri" panose="020F0502020204030204" pitchFamily="34" charset="0"/>
                <a:cs typeface="Calibri" panose="020F0502020204030204" pitchFamily="34" charset="0"/>
              </a:rPr>
              <a:t>Medicaid</a:t>
            </a:r>
            <a:r>
              <a:rPr lang="en-US" sz="2200" b="1" dirty="0">
                <a:latin typeface="Calibri" panose="020F0502020204030204" pitchFamily="34" charset="0"/>
                <a:ea typeface="Calibri" panose="020F0502020204030204" pitchFamily="34" charset="0"/>
                <a:cs typeface="Calibri" panose="020F0502020204030204" pitchFamily="34" charset="0"/>
              </a:rPr>
              <a:t> roles and responsibilities </a:t>
            </a:r>
          </a:p>
          <a:p>
            <a:pPr>
              <a:lnSpc>
                <a:spcPct val="107000"/>
              </a:lnSpc>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Determine providers that meet the requirements to participate in the RMTS</a:t>
            </a: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Prepare Calendar for RMTS participants according to their work schedule-annually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Monitor RMTS participant list for updates – ongoing</a:t>
            </a:r>
          </a:p>
          <a:p>
            <a:pPr marL="342900" indent="-342900">
              <a:buFont typeface="Arial" panose="020B0604020202020204" pitchFamily="34" charset="0"/>
              <a:buChar char="•"/>
            </a:pPr>
            <a:r>
              <a:rPr lang="en-US" sz="2400" dirty="0"/>
              <a:t>Must keep up with participants that come and go (retire, resign or absent because of an illness)</a:t>
            </a:r>
          </a:p>
          <a:p>
            <a:pPr marL="342900" indent="-342900">
              <a:buFont typeface="Arial" panose="020B0604020202020204" pitchFamily="34" charset="0"/>
              <a:buChar char="•"/>
            </a:pPr>
            <a:r>
              <a:rPr lang="en-US" sz="2400" dirty="0"/>
              <a:t>Must monitor how participant’s salaries are provided (state or federal or a percentage of each</a:t>
            </a:r>
          </a:p>
          <a:p>
            <a:pPr marL="342900" indent="-342900">
              <a:buFont typeface="Arial" panose="020B0604020202020204" pitchFamily="34" charset="0"/>
              <a:buChar char="•"/>
            </a:pPr>
            <a:r>
              <a:rPr lang="en-US" sz="2400" dirty="0"/>
              <a:t>Provide training to the RMTS participants on importance of the RMTS response - No coaching!</a:t>
            </a:r>
          </a:p>
          <a:p>
            <a:pPr marL="342900" indent="-342900">
              <a:buFont typeface="Arial" panose="020B0604020202020204" pitchFamily="34" charset="0"/>
              <a:buChar char="•"/>
            </a:pPr>
            <a:r>
              <a:rPr lang="en-US" sz="2400" dirty="0"/>
              <a:t>Monitor that the RMTS participants are responding to their RMTS to meet compliancy</a:t>
            </a:r>
          </a:p>
          <a:p>
            <a:pPr>
              <a:lnSpc>
                <a:spcPct val="107000"/>
              </a:lnSpc>
            </a:pPr>
            <a:endParaRPr lang="en-US" sz="2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6190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78D78B-ABB6-4CCA-916B-4820EE708058}"/>
              </a:ext>
            </a:extLst>
          </p:cNvPr>
          <p:cNvSpPr>
            <a:spLocks noGrp="1"/>
          </p:cNvSpPr>
          <p:nvPr>
            <p:ph type="sldNum" sz="quarter" idx="12"/>
          </p:nvPr>
        </p:nvSpPr>
        <p:spPr/>
        <p:txBody>
          <a:bodyPr/>
          <a:lstStyle/>
          <a:p>
            <a:fld id="{CF5AFECD-96CD-412A-B603-2AF0C1429B41}" type="slidenum">
              <a:rPr lang="en-US" smtClean="0"/>
              <a:t>16</a:t>
            </a:fld>
            <a:endParaRPr lang="en-US"/>
          </a:p>
        </p:txBody>
      </p:sp>
      <p:sp>
        <p:nvSpPr>
          <p:cNvPr id="3" name="Rectangle 2">
            <a:extLst>
              <a:ext uri="{FF2B5EF4-FFF2-40B4-BE49-F238E27FC236}">
                <a16:creationId xmlns:a16="http://schemas.microsoft.com/office/drawing/2014/main" id="{C064E599-23A1-407F-BD7B-AC9753AF9204}"/>
              </a:ext>
            </a:extLst>
          </p:cNvPr>
          <p:cNvSpPr/>
          <p:nvPr/>
        </p:nvSpPr>
        <p:spPr>
          <a:xfrm>
            <a:off x="538480" y="873760"/>
            <a:ext cx="11287760" cy="2769284"/>
          </a:xfrm>
          <a:prstGeom prst="rect">
            <a:avLst/>
          </a:prstGeom>
        </p:spPr>
        <p:txBody>
          <a:bodyPr wrap="square">
            <a:spAutoFit/>
          </a:bodyPr>
          <a:lstStyle/>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9F3FB26D-CB07-40F4-B255-2D411B21D779}"/>
              </a:ext>
            </a:extLst>
          </p:cNvPr>
          <p:cNvSpPr/>
          <p:nvPr/>
        </p:nvSpPr>
        <p:spPr>
          <a:xfrm>
            <a:off x="375920" y="487680"/>
            <a:ext cx="11551920" cy="7620741"/>
          </a:xfrm>
          <a:prstGeom prst="rect">
            <a:avLst/>
          </a:prstGeom>
        </p:spPr>
        <p:txBody>
          <a:bodyPr wrap="square">
            <a:spAutoFit/>
          </a:bodyPr>
          <a:lstStyle/>
          <a:p>
            <a:pPr marL="342900" indent="-342900">
              <a:buFont typeface="Arial" panose="020B0604020202020204" pitchFamily="34" charset="0"/>
              <a:buChar char="•"/>
            </a:pPr>
            <a:r>
              <a:rPr lang="en-US" sz="2400" dirty="0"/>
              <a:t>Prepare/match the Medicaid eligibility list to the total student enrollment quarterly</a:t>
            </a:r>
          </a:p>
          <a:p>
            <a:pPr marL="342900" indent="-342900">
              <a:buFont typeface="Arial" panose="020B0604020202020204" pitchFamily="34" charset="0"/>
              <a:buChar char="•"/>
            </a:pPr>
            <a:r>
              <a:rPr lang="en-US" sz="2400" dirty="0"/>
              <a:t>Prepare/match the Medicaid eligibility list to the December 1 child count annually</a:t>
            </a:r>
          </a:p>
          <a:p>
            <a:pPr marL="342900" indent="-342900">
              <a:buFont typeface="Arial" panose="020B0604020202020204" pitchFamily="34" charset="0"/>
              <a:buChar char="•"/>
            </a:pPr>
            <a:r>
              <a:rPr lang="en-US" sz="2400" dirty="0"/>
              <a:t>Work with the finance department to prepare administrative claim quarterly</a:t>
            </a:r>
          </a:p>
          <a:p>
            <a:pPr marL="342900" indent="-342900">
              <a:buFont typeface="Arial" panose="020B0604020202020204" pitchFamily="34" charset="0"/>
              <a:buChar char="•"/>
            </a:pPr>
            <a:r>
              <a:rPr lang="en-US" sz="2400" dirty="0"/>
              <a:t>Work with the finance department to prepare the annual cost report</a:t>
            </a:r>
          </a:p>
          <a:p>
            <a:pPr marL="342900" indent="-342900">
              <a:buFont typeface="Arial" panose="020B0604020202020204" pitchFamily="34" charset="0"/>
              <a:buChar char="•"/>
            </a:pPr>
            <a:r>
              <a:rPr lang="en-US" sz="2400" dirty="0"/>
              <a:t>Monitor for Parental Consent to release educational information for Medicaid billing -ongoing</a:t>
            </a:r>
          </a:p>
          <a:p>
            <a:pPr marL="342900" indent="-342900">
              <a:buFont typeface="Arial" panose="020B0604020202020204" pitchFamily="34" charset="0"/>
              <a:buChar char="•"/>
            </a:pPr>
            <a:r>
              <a:rPr lang="en-US" sz="2400" dirty="0"/>
              <a:t>Monitor for billing completeness and accuracy monthly</a:t>
            </a:r>
          </a:p>
          <a:p>
            <a:pPr marL="342900" indent="-342900">
              <a:buFont typeface="Arial" panose="020B0604020202020204" pitchFamily="34" charset="0"/>
              <a:buChar char="•"/>
            </a:pPr>
            <a:r>
              <a:rPr lang="en-US" sz="2400" dirty="0"/>
              <a:t>Monitor for supervisory visit documentation monthly.</a:t>
            </a:r>
          </a:p>
          <a:p>
            <a:pPr marL="342900" indent="-342900">
              <a:buFont typeface="Arial" panose="020B0604020202020204" pitchFamily="34" charset="0"/>
              <a:buChar char="•"/>
            </a:pPr>
            <a:r>
              <a:rPr lang="en-US" sz="2400" dirty="0"/>
              <a:t>Monitor transportation student logs for completeness and accuracy monthly</a:t>
            </a:r>
          </a:p>
          <a:p>
            <a:pPr marL="342900" indent="-342900">
              <a:buFont typeface="Arial" panose="020B0604020202020204" pitchFamily="34" charset="0"/>
              <a:buChar char="•"/>
            </a:pPr>
            <a:r>
              <a:rPr lang="en-US" sz="2400" dirty="0"/>
              <a:t>Monitor direct services documentation for completeness and accuracy monthly</a:t>
            </a:r>
          </a:p>
          <a:p>
            <a:pPr marL="342900" indent="-342900">
              <a:buFont typeface="Arial" panose="020B0604020202020204" pitchFamily="34" charset="0"/>
              <a:buChar char="•"/>
            </a:pPr>
            <a:r>
              <a:rPr lang="en-US" sz="2400" dirty="0"/>
              <a:t>Provider technical assistance LEA staff-Ongoing</a:t>
            </a:r>
          </a:p>
          <a:p>
            <a:pPr marL="342900" indent="-342900">
              <a:buFont typeface="Arial" panose="020B0604020202020204" pitchFamily="34" charset="0"/>
              <a:buChar char="•"/>
            </a:pPr>
            <a:r>
              <a:rPr lang="en-US" sz="2400" dirty="0"/>
              <a:t>Provide training regarding the Medicaid and schools program at least annually</a:t>
            </a: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0687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9F6CBA-E011-7AF9-99AE-8C7440F27E79}"/>
              </a:ext>
            </a:extLst>
          </p:cNvPr>
          <p:cNvSpPr txBox="1"/>
          <p:nvPr/>
        </p:nvSpPr>
        <p:spPr>
          <a:xfrm>
            <a:off x="1147156" y="825890"/>
            <a:ext cx="9185563" cy="6397329"/>
          </a:xfrm>
          <a:prstGeom prst="rect">
            <a:avLst/>
          </a:prstGeom>
          <a:noFill/>
        </p:spPr>
        <p:txBody>
          <a:bodyPr wrap="square">
            <a:spAutoFit/>
          </a:bodyPr>
          <a:lstStyle/>
          <a:p>
            <a:pPr marL="342900" indent="-342900">
              <a:buFont typeface="Arial" panose="020B0604020202020204" pitchFamily="34" charset="0"/>
              <a:buChar char="•"/>
            </a:pPr>
            <a:r>
              <a:rPr lang="en-US" sz="2400" dirty="0"/>
              <a:t>Provide updated information to therapists, nurses and paraprofessionals as changes are made- Ongoing</a:t>
            </a:r>
          </a:p>
          <a:p>
            <a:pPr marL="342900" indent="-342900">
              <a:buFont typeface="Arial" panose="020B0604020202020204" pitchFamily="34" charset="0"/>
              <a:buChar char="•"/>
            </a:pPr>
            <a:r>
              <a:rPr lang="en-US" sz="2400" dirty="0"/>
              <a:t>Attend quarterly Medicaid Coordinators meetings (at least quarterly)</a:t>
            </a: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Attend all Medicaid and schools’ trainings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Prepare utilization reviews for the program for your LEA for overall compliancy- ongoing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Check Referring providers to ensure they are registered with DMAS monthly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Check provider licensure and update in the RMTS monthly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Medicaid billing monthly and if any claims are denied, find out why and refile the claims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Review Remittance Vouchers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Keep all records readily available and complete for DMAS audit review</a:t>
            </a: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45008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6F703-96AA-3E15-DB88-3B111FD4A105}"/>
              </a:ext>
            </a:extLst>
          </p:cNvPr>
          <p:cNvSpPr>
            <a:spLocks noGrp="1"/>
          </p:cNvSpPr>
          <p:nvPr>
            <p:ph type="title"/>
          </p:nvPr>
        </p:nvSpPr>
        <p:spPr>
          <a:xfrm>
            <a:off x="677334" y="617913"/>
            <a:ext cx="8596668" cy="994756"/>
          </a:xfrm>
        </p:spPr>
        <p:txBody>
          <a:bodyPr>
            <a:normAutofit fontScale="90000"/>
          </a:bodyPr>
          <a:lstStyle/>
          <a:p>
            <a:r>
              <a:rPr lang="en-US" dirty="0"/>
              <a:t>What is expanding pending federal approval?</a:t>
            </a:r>
            <a:br>
              <a:rPr lang="en-US" dirty="0"/>
            </a:br>
            <a:endParaRPr lang="en-US" dirty="0"/>
          </a:p>
        </p:txBody>
      </p:sp>
      <p:sp>
        <p:nvSpPr>
          <p:cNvPr id="3" name="Content Placeholder 2">
            <a:extLst>
              <a:ext uri="{FF2B5EF4-FFF2-40B4-BE49-F238E27FC236}">
                <a16:creationId xmlns:a16="http://schemas.microsoft.com/office/drawing/2014/main" id="{6B555DD8-3983-3485-2280-C8965137C1AA}"/>
              </a:ext>
            </a:extLst>
          </p:cNvPr>
          <p:cNvSpPr>
            <a:spLocks noGrp="1"/>
          </p:cNvSpPr>
          <p:nvPr>
            <p:ph idx="1"/>
          </p:nvPr>
        </p:nvSpPr>
        <p:spPr>
          <a:xfrm>
            <a:off x="619145" y="1811454"/>
            <a:ext cx="8596668" cy="3880773"/>
          </a:xfrm>
        </p:spPr>
        <p:txBody>
          <a:bodyPr>
            <a:normAutofit fontScale="92500" lnSpcReduction="10000"/>
          </a:bodyPr>
          <a:lstStyle/>
          <a:p>
            <a:r>
              <a:rPr lang="en-US" sz="2400" dirty="0"/>
              <a:t>Expanding current billable services Outside of Special Education (with the exception of transportation)</a:t>
            </a:r>
          </a:p>
          <a:p>
            <a:r>
              <a:rPr lang="en-US" sz="2400" dirty="0"/>
              <a:t>Expanding Behavioral/Mental Health Providers to include VDOE Licensed Psychologist and School Counselors</a:t>
            </a:r>
          </a:p>
          <a:p>
            <a:r>
              <a:rPr lang="en-US" sz="2400" dirty="0"/>
              <a:t>Adding Applied Behavioral Therapy to Direct Services Reimbursement</a:t>
            </a:r>
          </a:p>
          <a:p>
            <a:r>
              <a:rPr lang="en-US" sz="2400" dirty="0"/>
              <a:t>Adding Public Health as an administrative activity</a:t>
            </a:r>
          </a:p>
          <a:p>
            <a:r>
              <a:rPr lang="en-US" sz="2400" dirty="0"/>
              <a:t>Moving Transportation out of the annual cost report by settling the cost quarterly without claims submission and expanding the definition to include cars and other specially adapted vehicles</a:t>
            </a:r>
          </a:p>
          <a:p>
            <a:endParaRPr lang="en-US" dirty="0"/>
          </a:p>
          <a:p>
            <a:endParaRPr lang="en-US" dirty="0"/>
          </a:p>
        </p:txBody>
      </p:sp>
    </p:spTree>
    <p:extLst>
      <p:ext uri="{BB962C8B-B14F-4D97-AF65-F5344CB8AC3E}">
        <p14:creationId xmlns:p14="http://schemas.microsoft.com/office/powerpoint/2010/main" val="1796355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D04978D-E490-C1FD-6774-A027D9D57597}"/>
              </a:ext>
            </a:extLst>
          </p:cNvPr>
          <p:cNvSpPr>
            <a:spLocks noGrp="1"/>
          </p:cNvSpPr>
          <p:nvPr>
            <p:ph type="title"/>
          </p:nvPr>
        </p:nvSpPr>
        <p:spPr/>
        <p:txBody>
          <a:bodyPr>
            <a:normAutofit/>
          </a:bodyPr>
          <a:lstStyle/>
          <a:p>
            <a:r>
              <a:rPr lang="en-US" dirty="0"/>
              <a:t>RMTS Pools – Expansion Impact</a:t>
            </a:r>
          </a:p>
        </p:txBody>
      </p:sp>
      <p:sp>
        <p:nvSpPr>
          <p:cNvPr id="4" name="Slide Number Placeholder 3">
            <a:extLst>
              <a:ext uri="{FF2B5EF4-FFF2-40B4-BE49-F238E27FC236}">
                <a16:creationId xmlns:a16="http://schemas.microsoft.com/office/drawing/2014/main" id="{8E718227-DBF4-C8E8-DC03-FE8AE05F1C95}"/>
              </a:ext>
            </a:extLst>
          </p:cNvPr>
          <p:cNvSpPr>
            <a:spLocks noGrp="1"/>
          </p:cNvSpPr>
          <p:nvPr>
            <p:ph type="sldNum" sz="quarter" idx="12"/>
          </p:nvPr>
        </p:nvSpPr>
        <p:spPr/>
        <p:txBody>
          <a:bodyPr/>
          <a:lstStyle/>
          <a:p>
            <a:fld id="{369026CA-FCD3-9147-8CC6-4862EFF526B8}" type="slidenum">
              <a:rPr lang="en-US" smtClean="0"/>
              <a:pPr/>
              <a:t>19</a:t>
            </a:fld>
            <a:endParaRPr lang="en-US" dirty="0"/>
          </a:p>
        </p:txBody>
      </p:sp>
      <p:graphicFrame>
        <p:nvGraphicFramePr>
          <p:cNvPr id="7" name="Chart 6">
            <a:extLst>
              <a:ext uri="{FF2B5EF4-FFF2-40B4-BE49-F238E27FC236}">
                <a16:creationId xmlns:a16="http://schemas.microsoft.com/office/drawing/2014/main" id="{E5755C7D-509C-DDFC-DAB4-2618F5C6B58C}"/>
              </a:ext>
            </a:extLst>
          </p:cNvPr>
          <p:cNvGraphicFramePr/>
          <p:nvPr/>
        </p:nvGraphicFramePr>
        <p:xfrm>
          <a:off x="2032906" y="1379764"/>
          <a:ext cx="8127093" cy="475856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28F6C4AB-7F6E-0911-2721-8D701F3A7C9E}"/>
              </a:ext>
            </a:extLst>
          </p:cNvPr>
          <p:cNvSpPr txBox="1"/>
          <p:nvPr/>
        </p:nvSpPr>
        <p:spPr>
          <a:xfrm>
            <a:off x="5249636" y="4261758"/>
            <a:ext cx="1616528" cy="369332"/>
          </a:xfrm>
          <a:prstGeom prst="rect">
            <a:avLst/>
          </a:prstGeom>
          <a:noFill/>
        </p:spPr>
        <p:txBody>
          <a:bodyPr wrap="square" rtlCol="0">
            <a:spAutoFit/>
          </a:bodyPr>
          <a:lstStyle/>
          <a:p>
            <a:r>
              <a:rPr lang="en-US" dirty="0"/>
              <a:t>6,635 (59%)</a:t>
            </a:r>
          </a:p>
        </p:txBody>
      </p:sp>
      <p:sp>
        <p:nvSpPr>
          <p:cNvPr id="9" name="TextBox 8">
            <a:extLst>
              <a:ext uri="{FF2B5EF4-FFF2-40B4-BE49-F238E27FC236}">
                <a16:creationId xmlns:a16="http://schemas.microsoft.com/office/drawing/2014/main" id="{996EC080-9413-58A4-CFAD-8FD7A5DBEBEE}"/>
              </a:ext>
            </a:extLst>
          </p:cNvPr>
          <p:cNvSpPr txBox="1"/>
          <p:nvPr/>
        </p:nvSpPr>
        <p:spPr>
          <a:xfrm>
            <a:off x="5249636" y="3059668"/>
            <a:ext cx="1738993" cy="369332"/>
          </a:xfrm>
          <a:prstGeom prst="rect">
            <a:avLst/>
          </a:prstGeom>
          <a:noFill/>
        </p:spPr>
        <p:txBody>
          <a:bodyPr wrap="square" rtlCol="0">
            <a:spAutoFit/>
          </a:bodyPr>
          <a:lstStyle/>
          <a:p>
            <a:r>
              <a:rPr lang="en-US" dirty="0"/>
              <a:t>2,825 (25%)</a:t>
            </a:r>
          </a:p>
        </p:txBody>
      </p:sp>
      <p:sp>
        <p:nvSpPr>
          <p:cNvPr id="10" name="TextBox 9">
            <a:extLst>
              <a:ext uri="{FF2B5EF4-FFF2-40B4-BE49-F238E27FC236}">
                <a16:creationId xmlns:a16="http://schemas.microsoft.com/office/drawing/2014/main" id="{E7D75E84-6170-C75C-90A5-AD9A9363DF62}"/>
              </a:ext>
            </a:extLst>
          </p:cNvPr>
          <p:cNvSpPr txBox="1"/>
          <p:nvPr/>
        </p:nvSpPr>
        <p:spPr>
          <a:xfrm>
            <a:off x="8912679" y="3059668"/>
            <a:ext cx="1994807" cy="369332"/>
          </a:xfrm>
          <a:prstGeom prst="rect">
            <a:avLst/>
          </a:prstGeom>
          <a:noFill/>
        </p:spPr>
        <p:txBody>
          <a:bodyPr wrap="square" rtlCol="0">
            <a:spAutoFit/>
          </a:bodyPr>
          <a:lstStyle/>
          <a:p>
            <a:r>
              <a:rPr lang="en-US" dirty="0"/>
              <a:t>3,396 (29%)</a:t>
            </a:r>
          </a:p>
        </p:txBody>
      </p:sp>
      <p:sp>
        <p:nvSpPr>
          <p:cNvPr id="11" name="TextBox 10">
            <a:extLst>
              <a:ext uri="{FF2B5EF4-FFF2-40B4-BE49-F238E27FC236}">
                <a16:creationId xmlns:a16="http://schemas.microsoft.com/office/drawing/2014/main" id="{55BDADFA-5EFC-FFC0-3DE8-968F1CCF11D1}"/>
              </a:ext>
            </a:extLst>
          </p:cNvPr>
          <p:cNvSpPr txBox="1"/>
          <p:nvPr/>
        </p:nvSpPr>
        <p:spPr>
          <a:xfrm>
            <a:off x="5249636" y="2377146"/>
            <a:ext cx="1559379" cy="369332"/>
          </a:xfrm>
          <a:prstGeom prst="rect">
            <a:avLst/>
          </a:prstGeom>
          <a:noFill/>
        </p:spPr>
        <p:txBody>
          <a:bodyPr wrap="square" rtlCol="0">
            <a:spAutoFit/>
          </a:bodyPr>
          <a:lstStyle/>
          <a:p>
            <a:r>
              <a:rPr lang="en-US" dirty="0"/>
              <a:t>1,822 (16%)</a:t>
            </a:r>
          </a:p>
        </p:txBody>
      </p:sp>
      <p:sp>
        <p:nvSpPr>
          <p:cNvPr id="13" name="TextBox 12">
            <a:extLst>
              <a:ext uri="{FF2B5EF4-FFF2-40B4-BE49-F238E27FC236}">
                <a16:creationId xmlns:a16="http://schemas.microsoft.com/office/drawing/2014/main" id="{EF634AEA-F52F-17F3-60C7-87D9DA802E05}"/>
              </a:ext>
            </a:extLst>
          </p:cNvPr>
          <p:cNvSpPr txBox="1"/>
          <p:nvPr/>
        </p:nvSpPr>
        <p:spPr>
          <a:xfrm>
            <a:off x="8912679" y="2377146"/>
            <a:ext cx="2100942" cy="369332"/>
          </a:xfrm>
          <a:prstGeom prst="rect">
            <a:avLst/>
          </a:prstGeom>
          <a:noFill/>
        </p:spPr>
        <p:txBody>
          <a:bodyPr wrap="square" rtlCol="0">
            <a:spAutoFit/>
          </a:bodyPr>
          <a:lstStyle/>
          <a:p>
            <a:r>
              <a:rPr lang="en-US" dirty="0"/>
              <a:t>1,848 (16%)</a:t>
            </a:r>
          </a:p>
        </p:txBody>
      </p:sp>
      <p:sp>
        <p:nvSpPr>
          <p:cNvPr id="15" name="TextBox 14">
            <a:extLst>
              <a:ext uri="{FF2B5EF4-FFF2-40B4-BE49-F238E27FC236}">
                <a16:creationId xmlns:a16="http://schemas.microsoft.com/office/drawing/2014/main" id="{F734C6F1-B981-64DE-9002-418D9A43D3F3}"/>
              </a:ext>
            </a:extLst>
          </p:cNvPr>
          <p:cNvSpPr txBox="1"/>
          <p:nvPr/>
        </p:nvSpPr>
        <p:spPr>
          <a:xfrm>
            <a:off x="3992336" y="2007814"/>
            <a:ext cx="892629" cy="369332"/>
          </a:xfrm>
          <a:prstGeom prst="rect">
            <a:avLst/>
          </a:prstGeom>
          <a:noFill/>
        </p:spPr>
        <p:txBody>
          <a:bodyPr wrap="square" rtlCol="0">
            <a:spAutoFit/>
          </a:bodyPr>
          <a:lstStyle/>
          <a:p>
            <a:r>
              <a:rPr lang="en-US" dirty="0"/>
              <a:t>11,282</a:t>
            </a:r>
          </a:p>
        </p:txBody>
      </p:sp>
      <p:sp>
        <p:nvSpPr>
          <p:cNvPr id="16" name="TextBox 15">
            <a:extLst>
              <a:ext uri="{FF2B5EF4-FFF2-40B4-BE49-F238E27FC236}">
                <a16:creationId xmlns:a16="http://schemas.microsoft.com/office/drawing/2014/main" id="{C5D13792-22B8-88ED-CFCF-5F8D1CA9C6E2}"/>
              </a:ext>
            </a:extLst>
          </p:cNvPr>
          <p:cNvSpPr txBox="1"/>
          <p:nvPr/>
        </p:nvSpPr>
        <p:spPr>
          <a:xfrm>
            <a:off x="7682593" y="1899558"/>
            <a:ext cx="949779" cy="369332"/>
          </a:xfrm>
          <a:prstGeom prst="rect">
            <a:avLst/>
          </a:prstGeom>
          <a:noFill/>
        </p:spPr>
        <p:txBody>
          <a:bodyPr wrap="square" rtlCol="0">
            <a:spAutoFit/>
          </a:bodyPr>
          <a:lstStyle/>
          <a:p>
            <a:r>
              <a:rPr lang="en-US" dirty="0"/>
              <a:t>11,635</a:t>
            </a:r>
          </a:p>
        </p:txBody>
      </p:sp>
      <p:sp>
        <p:nvSpPr>
          <p:cNvPr id="17" name="TextBox 16">
            <a:extLst>
              <a:ext uri="{FF2B5EF4-FFF2-40B4-BE49-F238E27FC236}">
                <a16:creationId xmlns:a16="http://schemas.microsoft.com/office/drawing/2014/main" id="{B87BB7F9-7A49-7B8A-FAF8-82D050574AA6}"/>
              </a:ext>
            </a:extLst>
          </p:cNvPr>
          <p:cNvSpPr txBox="1"/>
          <p:nvPr/>
        </p:nvSpPr>
        <p:spPr>
          <a:xfrm>
            <a:off x="8912678" y="4261758"/>
            <a:ext cx="1994807" cy="369332"/>
          </a:xfrm>
          <a:prstGeom prst="rect">
            <a:avLst/>
          </a:prstGeom>
          <a:noFill/>
        </p:spPr>
        <p:txBody>
          <a:bodyPr wrap="square" rtlCol="0">
            <a:spAutoFit/>
          </a:bodyPr>
          <a:lstStyle/>
          <a:p>
            <a:r>
              <a:rPr lang="en-US" dirty="0"/>
              <a:t>6,391 (55%)</a:t>
            </a:r>
          </a:p>
        </p:txBody>
      </p:sp>
      <p:sp>
        <p:nvSpPr>
          <p:cNvPr id="18" name="TextBox 17">
            <a:extLst>
              <a:ext uri="{FF2B5EF4-FFF2-40B4-BE49-F238E27FC236}">
                <a16:creationId xmlns:a16="http://schemas.microsoft.com/office/drawing/2014/main" id="{3705CADD-8544-4CF0-96B8-49BF82ECDEE9}"/>
              </a:ext>
            </a:extLst>
          </p:cNvPr>
          <p:cNvSpPr txBox="1"/>
          <p:nvPr/>
        </p:nvSpPr>
        <p:spPr>
          <a:xfrm flipH="1">
            <a:off x="8157482" y="1496742"/>
            <a:ext cx="1423308" cy="492443"/>
          </a:xfrm>
          <a:prstGeom prst="rect">
            <a:avLst/>
          </a:prstGeom>
          <a:noFill/>
        </p:spPr>
        <p:txBody>
          <a:bodyPr wrap="square" rtlCol="0">
            <a:spAutoFit/>
          </a:bodyPr>
          <a:lstStyle/>
          <a:p>
            <a:r>
              <a:rPr lang="en-US" sz="2600" dirty="0">
                <a:solidFill>
                  <a:srgbClr val="00B050"/>
                </a:solidFill>
              </a:rPr>
              <a:t>+ 353</a:t>
            </a:r>
          </a:p>
        </p:txBody>
      </p:sp>
      <p:sp>
        <p:nvSpPr>
          <p:cNvPr id="19" name="TextBox 18">
            <a:extLst>
              <a:ext uri="{FF2B5EF4-FFF2-40B4-BE49-F238E27FC236}">
                <a16:creationId xmlns:a16="http://schemas.microsoft.com/office/drawing/2014/main" id="{38124433-F182-83EC-75CE-8938068D2FA2}"/>
              </a:ext>
            </a:extLst>
          </p:cNvPr>
          <p:cNvSpPr txBox="1"/>
          <p:nvPr/>
        </p:nvSpPr>
        <p:spPr>
          <a:xfrm flipH="1">
            <a:off x="10301967" y="3007656"/>
            <a:ext cx="1423308" cy="492443"/>
          </a:xfrm>
          <a:prstGeom prst="rect">
            <a:avLst/>
          </a:prstGeom>
          <a:noFill/>
        </p:spPr>
        <p:txBody>
          <a:bodyPr wrap="square" rtlCol="0">
            <a:spAutoFit/>
          </a:bodyPr>
          <a:lstStyle/>
          <a:p>
            <a:r>
              <a:rPr lang="en-US" sz="2600" dirty="0">
                <a:solidFill>
                  <a:srgbClr val="00B050"/>
                </a:solidFill>
              </a:rPr>
              <a:t>+ 571</a:t>
            </a:r>
          </a:p>
        </p:txBody>
      </p:sp>
      <p:sp>
        <p:nvSpPr>
          <p:cNvPr id="20" name="TextBox 19">
            <a:extLst>
              <a:ext uri="{FF2B5EF4-FFF2-40B4-BE49-F238E27FC236}">
                <a16:creationId xmlns:a16="http://schemas.microsoft.com/office/drawing/2014/main" id="{F15E3617-5BC3-4900-5EC1-BA93BC980992}"/>
              </a:ext>
            </a:extLst>
          </p:cNvPr>
          <p:cNvSpPr txBox="1"/>
          <p:nvPr/>
        </p:nvSpPr>
        <p:spPr>
          <a:xfrm flipH="1">
            <a:off x="10311492" y="4200202"/>
            <a:ext cx="1423308" cy="492443"/>
          </a:xfrm>
          <a:prstGeom prst="rect">
            <a:avLst/>
          </a:prstGeom>
          <a:noFill/>
        </p:spPr>
        <p:txBody>
          <a:bodyPr wrap="square" rtlCol="0">
            <a:spAutoFit/>
          </a:bodyPr>
          <a:lstStyle/>
          <a:p>
            <a:r>
              <a:rPr lang="en-US" sz="2600" dirty="0">
                <a:solidFill>
                  <a:srgbClr val="FF0000"/>
                </a:solidFill>
              </a:rPr>
              <a:t>- 244</a:t>
            </a:r>
          </a:p>
        </p:txBody>
      </p:sp>
    </p:spTree>
    <p:extLst>
      <p:ext uri="{BB962C8B-B14F-4D97-AF65-F5344CB8AC3E}">
        <p14:creationId xmlns:p14="http://schemas.microsoft.com/office/powerpoint/2010/main" val="182901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anim calcmode="lin" valueType="num">
                                      <p:cBhvr>
                                        <p:cTn id="8" dur="2000" fill="hold"/>
                                        <p:tgtEl>
                                          <p:spTgt spid="18"/>
                                        </p:tgtEl>
                                        <p:attrNameLst>
                                          <p:attrName>ppt_w</p:attrName>
                                        </p:attrNameLst>
                                      </p:cBhvr>
                                      <p:tavLst>
                                        <p:tav tm="0" fmla="#ppt_w*sin(2.5*pi*$)">
                                          <p:val>
                                            <p:fltVal val="0"/>
                                          </p:val>
                                        </p:tav>
                                        <p:tav tm="100000">
                                          <p:val>
                                            <p:fltVal val="1"/>
                                          </p:val>
                                        </p:tav>
                                      </p:tavLst>
                                    </p:anim>
                                    <p:anim calcmode="lin" valueType="num">
                                      <p:cBhvr>
                                        <p:cTn id="9" dur="2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2000"/>
                                        <p:tgtEl>
                                          <p:spTgt spid="19"/>
                                        </p:tgtEl>
                                      </p:cBhvr>
                                    </p:animEffect>
                                    <p:anim calcmode="lin" valueType="num">
                                      <p:cBhvr>
                                        <p:cTn id="15" dur="2000" fill="hold"/>
                                        <p:tgtEl>
                                          <p:spTgt spid="19"/>
                                        </p:tgtEl>
                                        <p:attrNameLst>
                                          <p:attrName>ppt_w</p:attrName>
                                        </p:attrNameLst>
                                      </p:cBhvr>
                                      <p:tavLst>
                                        <p:tav tm="0" fmla="#ppt_w*sin(2.5*pi*$)">
                                          <p:val>
                                            <p:fltVal val="0"/>
                                          </p:val>
                                        </p:tav>
                                        <p:tav tm="100000">
                                          <p:val>
                                            <p:fltVal val="1"/>
                                          </p:val>
                                        </p:tav>
                                      </p:tavLst>
                                    </p:anim>
                                    <p:anim calcmode="lin" valueType="num">
                                      <p:cBhvr>
                                        <p:cTn id="16" dur="20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2000"/>
                                        <p:tgtEl>
                                          <p:spTgt spid="20"/>
                                        </p:tgtEl>
                                      </p:cBhvr>
                                    </p:animEffect>
                                    <p:anim calcmode="lin" valueType="num">
                                      <p:cBhvr>
                                        <p:cTn id="22" dur="2000" fill="hold"/>
                                        <p:tgtEl>
                                          <p:spTgt spid="20"/>
                                        </p:tgtEl>
                                        <p:attrNameLst>
                                          <p:attrName>ppt_w</p:attrName>
                                        </p:attrNameLst>
                                      </p:cBhvr>
                                      <p:tavLst>
                                        <p:tav tm="0" fmla="#ppt_w*sin(2.5*pi*$)">
                                          <p:val>
                                            <p:fltVal val="0"/>
                                          </p:val>
                                        </p:tav>
                                        <p:tav tm="100000">
                                          <p:val>
                                            <p:fltVal val="1"/>
                                          </p:val>
                                        </p:tav>
                                      </p:tavLst>
                                    </p:anim>
                                    <p:anim calcmode="lin" valueType="num">
                                      <p:cBhvr>
                                        <p:cTn id="23" dur="2000" fill="hold"/>
                                        <p:tgtEl>
                                          <p:spTgt spid="2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9884-B67F-75A7-CF78-D02F81FE0F13}"/>
              </a:ext>
            </a:extLst>
          </p:cNvPr>
          <p:cNvSpPr>
            <a:spLocks noGrp="1"/>
          </p:cNvSpPr>
          <p:nvPr>
            <p:ph type="title"/>
          </p:nvPr>
        </p:nvSpPr>
        <p:spPr/>
        <p:txBody>
          <a:bodyPr/>
          <a:lstStyle/>
          <a:p>
            <a:r>
              <a:rPr lang="en-US" dirty="0"/>
              <a:t>Current Covered Services</a:t>
            </a:r>
          </a:p>
        </p:txBody>
      </p:sp>
      <p:sp>
        <p:nvSpPr>
          <p:cNvPr id="3" name="Content Placeholder 2">
            <a:extLst>
              <a:ext uri="{FF2B5EF4-FFF2-40B4-BE49-F238E27FC236}">
                <a16:creationId xmlns:a16="http://schemas.microsoft.com/office/drawing/2014/main" id="{398DE8C0-C856-6FE0-D4EC-135CF6E3DAD0}"/>
              </a:ext>
            </a:extLst>
          </p:cNvPr>
          <p:cNvSpPr>
            <a:spLocks noGrp="1"/>
          </p:cNvSpPr>
          <p:nvPr>
            <p:ph idx="1"/>
          </p:nvPr>
        </p:nvSpPr>
        <p:spPr/>
        <p:txBody>
          <a:bodyPr/>
          <a:lstStyle/>
          <a:p>
            <a:r>
              <a:rPr lang="en-US" dirty="0"/>
              <a:t>Direct Services (must be in the IEP):</a:t>
            </a:r>
          </a:p>
          <a:p>
            <a:pPr lvl="1"/>
            <a:r>
              <a:rPr lang="en-US" dirty="0"/>
              <a:t>Occupational Therapy</a:t>
            </a:r>
          </a:p>
          <a:p>
            <a:pPr lvl="1"/>
            <a:r>
              <a:rPr lang="en-US" dirty="0"/>
              <a:t>Speech Language Pathology</a:t>
            </a:r>
          </a:p>
          <a:p>
            <a:pPr lvl="1"/>
            <a:r>
              <a:rPr lang="en-US" dirty="0"/>
              <a:t>Physical Therapy</a:t>
            </a:r>
          </a:p>
          <a:p>
            <a:pPr lvl="1"/>
            <a:r>
              <a:rPr lang="en-US" dirty="0"/>
              <a:t>Audiology</a:t>
            </a:r>
          </a:p>
          <a:p>
            <a:pPr lvl="1"/>
            <a:r>
              <a:rPr lang="en-US" dirty="0"/>
              <a:t>Behavioral/Mental Health Services</a:t>
            </a:r>
          </a:p>
          <a:p>
            <a:pPr lvl="1"/>
            <a:r>
              <a:rPr lang="en-US" dirty="0"/>
              <a:t>Nursing Services</a:t>
            </a:r>
          </a:p>
          <a:p>
            <a:pPr lvl="1"/>
            <a:r>
              <a:rPr lang="en-US" dirty="0"/>
              <a:t>Personal Care Services</a:t>
            </a:r>
          </a:p>
          <a:p>
            <a:pPr lvl="1"/>
            <a:r>
              <a:rPr lang="en-US" dirty="0"/>
              <a:t>Transportation Services</a:t>
            </a:r>
          </a:p>
          <a:p>
            <a:pPr lvl="1"/>
            <a:r>
              <a:rPr lang="en-US" dirty="0"/>
              <a:t>Medical Evaluations</a:t>
            </a:r>
          </a:p>
          <a:p>
            <a:pPr marL="457200" lvl="1" indent="0">
              <a:buNone/>
            </a:pPr>
            <a:endParaRPr lang="en-US" dirty="0"/>
          </a:p>
        </p:txBody>
      </p:sp>
    </p:spTree>
    <p:extLst>
      <p:ext uri="{BB962C8B-B14F-4D97-AF65-F5344CB8AC3E}">
        <p14:creationId xmlns:p14="http://schemas.microsoft.com/office/powerpoint/2010/main" val="3190967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D04978D-E490-C1FD-6774-A027D9D57597}"/>
              </a:ext>
            </a:extLst>
          </p:cNvPr>
          <p:cNvSpPr>
            <a:spLocks noGrp="1"/>
          </p:cNvSpPr>
          <p:nvPr>
            <p:ph type="title"/>
          </p:nvPr>
        </p:nvSpPr>
        <p:spPr/>
        <p:txBody>
          <a:bodyPr>
            <a:normAutofit/>
          </a:bodyPr>
          <a:lstStyle/>
          <a:p>
            <a:r>
              <a:rPr lang="en-US" dirty="0"/>
              <a:t>RMTS – Expansion potential</a:t>
            </a:r>
          </a:p>
        </p:txBody>
      </p:sp>
      <p:sp>
        <p:nvSpPr>
          <p:cNvPr id="14" name="Content Placeholder 13">
            <a:extLst>
              <a:ext uri="{FF2B5EF4-FFF2-40B4-BE49-F238E27FC236}">
                <a16:creationId xmlns:a16="http://schemas.microsoft.com/office/drawing/2014/main" id="{E74C873A-29D9-8A8E-3E0D-088FB547BF03}"/>
              </a:ext>
            </a:extLst>
          </p:cNvPr>
          <p:cNvSpPr>
            <a:spLocks noGrp="1"/>
          </p:cNvSpPr>
          <p:nvPr>
            <p:ph sz="quarter" idx="17"/>
          </p:nvPr>
        </p:nvSpPr>
        <p:spPr>
          <a:xfrm>
            <a:off x="914399" y="1305861"/>
            <a:ext cx="2922814" cy="4474443"/>
          </a:xfrm>
        </p:spPr>
        <p:txBody>
          <a:bodyPr/>
          <a:lstStyle/>
          <a:p>
            <a:pPr marL="0" indent="0">
              <a:buNone/>
            </a:pPr>
            <a:r>
              <a:rPr lang="en-US" dirty="0"/>
              <a:t>Q2 RMTS quarter “sneak peek”</a:t>
            </a:r>
          </a:p>
          <a:p>
            <a:pPr marL="0" indent="0">
              <a:buNone/>
            </a:pPr>
            <a:r>
              <a:rPr lang="en-US" dirty="0"/>
              <a:t>Percent of time spent on each category of work activities</a:t>
            </a:r>
          </a:p>
          <a:p>
            <a:pPr marL="0" indent="0">
              <a:buNone/>
            </a:pPr>
            <a:r>
              <a:rPr lang="en-US" b="1" dirty="0"/>
              <a:t>Pool 2: Behavioral Health and Medical providers</a:t>
            </a:r>
          </a:p>
          <a:p>
            <a:pPr marL="0" indent="0">
              <a:buNone/>
            </a:pPr>
            <a:endParaRPr lang="en-US" dirty="0"/>
          </a:p>
        </p:txBody>
      </p:sp>
      <p:sp>
        <p:nvSpPr>
          <p:cNvPr id="4" name="Slide Number Placeholder 3">
            <a:extLst>
              <a:ext uri="{FF2B5EF4-FFF2-40B4-BE49-F238E27FC236}">
                <a16:creationId xmlns:a16="http://schemas.microsoft.com/office/drawing/2014/main" id="{8E718227-DBF4-C8E8-DC03-FE8AE05F1C95}"/>
              </a:ext>
            </a:extLst>
          </p:cNvPr>
          <p:cNvSpPr>
            <a:spLocks noGrp="1"/>
          </p:cNvSpPr>
          <p:nvPr>
            <p:ph type="sldNum" sz="quarter" idx="12"/>
          </p:nvPr>
        </p:nvSpPr>
        <p:spPr/>
        <p:txBody>
          <a:bodyPr/>
          <a:lstStyle/>
          <a:p>
            <a:fld id="{369026CA-FCD3-9147-8CC6-4862EFF526B8}" type="slidenum">
              <a:rPr lang="en-US" smtClean="0"/>
              <a:pPr/>
              <a:t>20</a:t>
            </a:fld>
            <a:endParaRPr lang="en-US" dirty="0"/>
          </a:p>
        </p:txBody>
      </p:sp>
      <p:graphicFrame>
        <p:nvGraphicFramePr>
          <p:cNvPr id="5" name="Chart 4">
            <a:extLst>
              <a:ext uri="{FF2B5EF4-FFF2-40B4-BE49-F238E27FC236}">
                <a16:creationId xmlns:a16="http://schemas.microsoft.com/office/drawing/2014/main" id="{70AD935E-B5C5-F8AC-9E24-02637F567CB7}"/>
              </a:ext>
            </a:extLst>
          </p:cNvPr>
          <p:cNvGraphicFramePr/>
          <p:nvPr/>
        </p:nvGraphicFramePr>
        <p:xfrm>
          <a:off x="4318906" y="1122715"/>
          <a:ext cx="7415893" cy="52890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2147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D04978D-E490-C1FD-6774-A027D9D57597}"/>
              </a:ext>
            </a:extLst>
          </p:cNvPr>
          <p:cNvSpPr>
            <a:spLocks noGrp="1"/>
          </p:cNvSpPr>
          <p:nvPr>
            <p:ph type="title"/>
          </p:nvPr>
        </p:nvSpPr>
        <p:spPr>
          <a:xfrm>
            <a:off x="914399" y="423950"/>
            <a:ext cx="8503921" cy="665514"/>
          </a:xfrm>
        </p:spPr>
        <p:txBody>
          <a:bodyPr>
            <a:normAutofit/>
          </a:bodyPr>
          <a:lstStyle/>
          <a:p>
            <a:r>
              <a:rPr lang="en-US" dirty="0"/>
              <a:t>RMTS – Expansion potential</a:t>
            </a:r>
          </a:p>
        </p:txBody>
      </p:sp>
      <p:sp>
        <p:nvSpPr>
          <p:cNvPr id="14" name="Content Placeholder 13">
            <a:extLst>
              <a:ext uri="{FF2B5EF4-FFF2-40B4-BE49-F238E27FC236}">
                <a16:creationId xmlns:a16="http://schemas.microsoft.com/office/drawing/2014/main" id="{E74C873A-29D9-8A8E-3E0D-088FB547BF03}"/>
              </a:ext>
            </a:extLst>
          </p:cNvPr>
          <p:cNvSpPr>
            <a:spLocks noGrp="1"/>
          </p:cNvSpPr>
          <p:nvPr>
            <p:ph sz="quarter" idx="17"/>
          </p:nvPr>
        </p:nvSpPr>
        <p:spPr>
          <a:xfrm>
            <a:off x="914399" y="1288106"/>
            <a:ext cx="2922814" cy="4474443"/>
          </a:xfrm>
        </p:spPr>
        <p:txBody>
          <a:bodyPr/>
          <a:lstStyle/>
          <a:p>
            <a:pPr marL="0" indent="0">
              <a:buNone/>
            </a:pPr>
            <a:r>
              <a:rPr lang="en-US" dirty="0"/>
              <a:t>Q2 RMTS quarter “sneak peek”</a:t>
            </a:r>
          </a:p>
          <a:p>
            <a:pPr marL="0" indent="0">
              <a:buNone/>
            </a:pPr>
            <a:r>
              <a:rPr lang="en-US" dirty="0"/>
              <a:t>Percent of time spent on each category of work activities</a:t>
            </a:r>
          </a:p>
          <a:p>
            <a:pPr marL="0" indent="0">
              <a:buNone/>
            </a:pPr>
            <a:r>
              <a:rPr lang="en-US" b="1" dirty="0"/>
              <a:t>Pool 3: Therapy Service providers</a:t>
            </a:r>
          </a:p>
          <a:p>
            <a:pPr marL="0" indent="0">
              <a:buNone/>
            </a:pPr>
            <a:endParaRPr lang="en-US" dirty="0"/>
          </a:p>
        </p:txBody>
      </p:sp>
      <p:sp>
        <p:nvSpPr>
          <p:cNvPr id="4" name="Slide Number Placeholder 3">
            <a:extLst>
              <a:ext uri="{FF2B5EF4-FFF2-40B4-BE49-F238E27FC236}">
                <a16:creationId xmlns:a16="http://schemas.microsoft.com/office/drawing/2014/main" id="{8E718227-DBF4-C8E8-DC03-FE8AE05F1C95}"/>
              </a:ext>
            </a:extLst>
          </p:cNvPr>
          <p:cNvSpPr>
            <a:spLocks noGrp="1"/>
          </p:cNvSpPr>
          <p:nvPr>
            <p:ph type="sldNum" sz="quarter" idx="12"/>
          </p:nvPr>
        </p:nvSpPr>
        <p:spPr/>
        <p:txBody>
          <a:bodyPr/>
          <a:lstStyle/>
          <a:p>
            <a:fld id="{369026CA-FCD3-9147-8CC6-4862EFF526B8}" type="slidenum">
              <a:rPr lang="en-US" smtClean="0"/>
              <a:pPr/>
              <a:t>21</a:t>
            </a:fld>
            <a:endParaRPr lang="en-US" dirty="0"/>
          </a:p>
        </p:txBody>
      </p:sp>
      <p:graphicFrame>
        <p:nvGraphicFramePr>
          <p:cNvPr id="5" name="Chart 4">
            <a:extLst>
              <a:ext uri="{FF2B5EF4-FFF2-40B4-BE49-F238E27FC236}">
                <a16:creationId xmlns:a16="http://schemas.microsoft.com/office/drawing/2014/main" id="{70AD935E-B5C5-F8AC-9E24-02637F567CB7}"/>
              </a:ext>
            </a:extLst>
          </p:cNvPr>
          <p:cNvGraphicFramePr/>
          <p:nvPr/>
        </p:nvGraphicFramePr>
        <p:xfrm>
          <a:off x="4318906" y="1122715"/>
          <a:ext cx="7415893" cy="52890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6935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BC10-ABD4-5DF1-BE74-04B27ED43289}"/>
              </a:ext>
            </a:extLst>
          </p:cNvPr>
          <p:cNvSpPr>
            <a:spLocks noGrp="1"/>
          </p:cNvSpPr>
          <p:nvPr>
            <p:ph type="title"/>
          </p:nvPr>
        </p:nvSpPr>
        <p:spPr/>
        <p:txBody>
          <a:bodyPr>
            <a:normAutofit/>
          </a:bodyPr>
          <a:lstStyle/>
          <a:p>
            <a:r>
              <a:rPr lang="en-US" dirty="0"/>
              <a:t>Considerations for Expanding Services</a:t>
            </a:r>
          </a:p>
        </p:txBody>
      </p:sp>
      <p:sp>
        <p:nvSpPr>
          <p:cNvPr id="3" name="Content Placeholder 2">
            <a:extLst>
              <a:ext uri="{FF2B5EF4-FFF2-40B4-BE49-F238E27FC236}">
                <a16:creationId xmlns:a16="http://schemas.microsoft.com/office/drawing/2014/main" id="{614AB9F1-EF4C-38BA-0BF1-B90C1A6168D8}"/>
              </a:ext>
            </a:extLst>
          </p:cNvPr>
          <p:cNvSpPr>
            <a:spLocks noGrp="1"/>
          </p:cNvSpPr>
          <p:nvPr>
            <p:ph sz="quarter" idx="17"/>
          </p:nvPr>
        </p:nvSpPr>
        <p:spPr/>
        <p:txBody>
          <a:bodyPr>
            <a:normAutofit/>
          </a:bodyPr>
          <a:lstStyle/>
          <a:p>
            <a:r>
              <a:rPr lang="en-US" sz="2400" dirty="0"/>
              <a:t>How to obtain parent consent  (requirement under FERPA)</a:t>
            </a:r>
          </a:p>
          <a:p>
            <a:r>
              <a:rPr lang="en-US" sz="2400" dirty="0"/>
              <a:t>How to obtain/track documentation for covered services not in an IEP</a:t>
            </a:r>
          </a:p>
          <a:p>
            <a:r>
              <a:rPr lang="en-US" sz="2400" dirty="0"/>
              <a:t>Training</a:t>
            </a:r>
          </a:p>
          <a:p>
            <a:r>
              <a:rPr lang="en-US" sz="2400" dirty="0"/>
              <a:t>Workgroup meetings between Medicaid Coordinators, SPED and student services directors/coordinators, and finance officers to understand all components of the program and processes. </a:t>
            </a:r>
          </a:p>
          <a:p>
            <a:r>
              <a:rPr lang="en-US" sz="2400" dirty="0"/>
              <a:t>Workgroup meeting with your providers to set up program and processes. </a:t>
            </a:r>
          </a:p>
          <a:p>
            <a:r>
              <a:rPr lang="en-US" sz="2400" dirty="0"/>
              <a:t>Medicaid reimbursement can be used to support positions/retention  once federal grant funding ends.</a:t>
            </a:r>
          </a:p>
          <a:p>
            <a:r>
              <a:rPr lang="en-US" sz="2400" dirty="0"/>
              <a:t>Interim Claiming Rates</a:t>
            </a:r>
          </a:p>
          <a:p>
            <a:r>
              <a:rPr lang="en-US" sz="2400" dirty="0"/>
              <a:t>Collaboration is the key!</a:t>
            </a:r>
          </a:p>
          <a:p>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2025090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4FF6-113F-EE09-8BE1-EF44AB8C45C9}"/>
              </a:ext>
            </a:extLst>
          </p:cNvPr>
          <p:cNvSpPr>
            <a:spLocks noGrp="1"/>
          </p:cNvSpPr>
          <p:nvPr>
            <p:ph type="title"/>
          </p:nvPr>
        </p:nvSpPr>
        <p:spPr/>
        <p:txBody>
          <a:bodyPr/>
          <a:lstStyle/>
          <a:p>
            <a:r>
              <a:rPr lang="en-US" dirty="0"/>
              <a:t>Considerations (continued)</a:t>
            </a:r>
          </a:p>
        </p:txBody>
      </p:sp>
      <p:sp>
        <p:nvSpPr>
          <p:cNvPr id="3" name="Content Placeholder 2">
            <a:extLst>
              <a:ext uri="{FF2B5EF4-FFF2-40B4-BE49-F238E27FC236}">
                <a16:creationId xmlns:a16="http://schemas.microsoft.com/office/drawing/2014/main" id="{064A1D5C-F3C8-5EAE-6991-2239712F0941}"/>
              </a:ext>
            </a:extLst>
          </p:cNvPr>
          <p:cNvSpPr>
            <a:spLocks noGrp="1"/>
          </p:cNvSpPr>
          <p:nvPr>
            <p:ph sz="quarter" idx="17"/>
          </p:nvPr>
        </p:nvSpPr>
        <p:spPr/>
        <p:txBody>
          <a:bodyPr>
            <a:normAutofit/>
          </a:bodyPr>
          <a:lstStyle/>
          <a:p>
            <a:r>
              <a:rPr lang="en-US" sz="2400" dirty="0"/>
              <a:t>The Federal Financial Participation (FFP)- Coming down from pandemic era percentage</a:t>
            </a:r>
          </a:p>
          <a:p>
            <a:r>
              <a:rPr lang="en-US" sz="2400" dirty="0"/>
              <a:t>The RMTS percentages are based on quarter responses.  These can change quarterly</a:t>
            </a:r>
          </a:p>
          <a:p>
            <a:r>
              <a:rPr lang="en-US" sz="2400" dirty="0"/>
              <a:t>Unwinding of the Public Health Emergency- Medicaid Eligibility percentage may go down</a:t>
            </a:r>
          </a:p>
          <a:p>
            <a:pPr marL="0" indent="0">
              <a:buNone/>
            </a:pPr>
            <a:endParaRPr lang="en-US" sz="2400" dirty="0"/>
          </a:p>
          <a:p>
            <a:pPr marL="0" indent="0">
              <a:buNone/>
            </a:pPr>
            <a:r>
              <a:rPr lang="en-US" sz="2400" dirty="0"/>
              <a:t>All of these factor will impact your cost settlement and administrative claim.</a:t>
            </a:r>
          </a:p>
        </p:txBody>
      </p:sp>
    </p:spTree>
    <p:extLst>
      <p:ext uri="{BB962C8B-B14F-4D97-AF65-F5344CB8AC3E}">
        <p14:creationId xmlns:p14="http://schemas.microsoft.com/office/powerpoint/2010/main" val="1298950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Top_Nav">
            <a:extLst>
              <a:ext uri="{FF2B5EF4-FFF2-40B4-BE49-F238E27FC236}">
                <a16:creationId xmlns:a16="http://schemas.microsoft.com/office/drawing/2014/main" id="{BD8F7E5D-EAAC-AD3C-D05C-9D25C087DE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Content Placeholder 7">
            <a:extLst>
              <a:ext uri="{FF2B5EF4-FFF2-40B4-BE49-F238E27FC236}">
                <a16:creationId xmlns:a16="http://schemas.microsoft.com/office/drawing/2014/main" id="{5A113BF6-311B-C989-7439-8E368C9AB068}"/>
              </a:ext>
            </a:extLst>
          </p:cNvPr>
          <p:cNvSpPr>
            <a:spLocks noGrp="1"/>
          </p:cNvSpPr>
          <p:nvPr>
            <p:ph idx="1"/>
          </p:nvPr>
        </p:nvSpPr>
        <p:spPr>
          <a:xfrm>
            <a:off x="2209800" y="304800"/>
            <a:ext cx="8077200" cy="5791200"/>
          </a:xfrm>
        </p:spPr>
        <p:txBody>
          <a:bodyPr/>
          <a:lstStyle/>
          <a:p>
            <a:pPr marL="292100" indent="-292100" algn="ctr">
              <a:buNone/>
            </a:pPr>
            <a:r>
              <a:rPr lang="en-US" altLang="en-US">
                <a:latin typeface="Times New Roman" panose="02020603050405020304" pitchFamily="18" charset="0"/>
                <a:cs typeface="Times New Roman" panose="02020603050405020304" pitchFamily="18" charset="0"/>
              </a:rPr>
              <a:t>Participants</a:t>
            </a:r>
          </a:p>
        </p:txBody>
      </p:sp>
      <p:graphicFrame>
        <p:nvGraphicFramePr>
          <p:cNvPr id="2" name="Table 1">
            <a:extLst>
              <a:ext uri="{FF2B5EF4-FFF2-40B4-BE49-F238E27FC236}">
                <a16:creationId xmlns:a16="http://schemas.microsoft.com/office/drawing/2014/main" id="{00C0F346-D3EC-44C3-45C1-A7714225B759}"/>
              </a:ext>
            </a:extLst>
          </p:cNvPr>
          <p:cNvGraphicFramePr>
            <a:graphicFrameLocks noGrp="1"/>
          </p:cNvGraphicFramePr>
          <p:nvPr>
            <p:extLst>
              <p:ext uri="{D42A27DB-BD31-4B8C-83A1-F6EECF244321}">
                <p14:modId xmlns:p14="http://schemas.microsoft.com/office/powerpoint/2010/main" val="3440645749"/>
              </p:ext>
            </p:extLst>
          </p:nvPr>
        </p:nvGraphicFramePr>
        <p:xfrm>
          <a:off x="1981200" y="914401"/>
          <a:ext cx="8229600" cy="5303644"/>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40188">
                <a:tc>
                  <a:txBody>
                    <a:bodyPr/>
                    <a:lstStyle/>
                    <a:p>
                      <a:pPr algn="ctr"/>
                      <a:r>
                        <a:rPr lang="en-US" sz="1200" b="1" u="sng" dirty="0">
                          <a:solidFill>
                            <a:schemeClr val="tx1"/>
                          </a:solidFill>
                          <a:latin typeface="Times New Roman" panose="02020603050405020304" pitchFamily="18" charset="0"/>
                          <a:cs typeface="Times New Roman" panose="02020603050405020304" pitchFamily="18" charset="0"/>
                        </a:rPr>
                        <a:t>Job Group</a:t>
                      </a:r>
                      <a:r>
                        <a:rPr lang="en-US" sz="1200" b="1" u="sng" baseline="0" dirty="0">
                          <a:solidFill>
                            <a:schemeClr val="tx1"/>
                          </a:solidFill>
                          <a:latin typeface="Times New Roman" panose="02020603050405020304" pitchFamily="18" charset="0"/>
                          <a:cs typeface="Times New Roman" panose="02020603050405020304" pitchFamily="18" charset="0"/>
                        </a:rPr>
                        <a:t> (</a:t>
                      </a:r>
                      <a:r>
                        <a:rPr lang="en-US" sz="1200" b="1" u="sng" dirty="0">
                          <a:solidFill>
                            <a:schemeClr val="tx1"/>
                          </a:solidFill>
                          <a:latin typeface="Times New Roman" panose="02020603050405020304" pitchFamily="18" charset="0"/>
                          <a:cs typeface="Times New Roman" panose="02020603050405020304" pitchFamily="18" charset="0"/>
                        </a:rPr>
                        <a:t>Pool)</a:t>
                      </a:r>
                      <a:r>
                        <a:rPr lang="en-US" sz="1200" b="1" u="sng" baseline="0" dirty="0">
                          <a:solidFill>
                            <a:schemeClr val="tx1"/>
                          </a:solidFill>
                          <a:latin typeface="Times New Roman" panose="02020603050405020304" pitchFamily="18" charset="0"/>
                          <a:cs typeface="Times New Roman" panose="02020603050405020304" pitchFamily="18" charset="0"/>
                        </a:rPr>
                        <a:t> 1          </a:t>
                      </a:r>
                    </a:p>
                    <a:p>
                      <a:pPr algn="ctr"/>
                      <a:r>
                        <a:rPr lang="en-US" sz="1200" b="1" baseline="0" dirty="0">
                          <a:solidFill>
                            <a:schemeClr val="tx1"/>
                          </a:solidFill>
                          <a:latin typeface="Times New Roman" panose="02020603050405020304" pitchFamily="18" charset="0"/>
                          <a:cs typeface="Times New Roman" panose="02020603050405020304" pitchFamily="18" charset="0"/>
                        </a:rPr>
                        <a:t> </a:t>
                      </a:r>
                      <a:r>
                        <a:rPr lang="en-US" sz="1200" b="1" dirty="0">
                          <a:solidFill>
                            <a:schemeClr val="tx1"/>
                          </a:solidFill>
                          <a:latin typeface="Times New Roman" panose="02020603050405020304" pitchFamily="18" charset="0"/>
                          <a:cs typeface="Times New Roman" panose="02020603050405020304" pitchFamily="18" charset="0"/>
                        </a:rPr>
                        <a:t>Administrative Services </a:t>
                      </a:r>
                    </a:p>
                    <a:p>
                      <a:pPr algn="ctr"/>
                      <a:r>
                        <a:rPr lang="en-US" sz="1200" b="1" dirty="0">
                          <a:solidFill>
                            <a:schemeClr val="tx1"/>
                          </a:solidFill>
                          <a:latin typeface="Times New Roman" panose="02020603050405020304" pitchFamily="18" charset="0"/>
                          <a:cs typeface="Times New Roman" panose="02020603050405020304" pitchFamily="18" charset="0"/>
                        </a:rPr>
                        <a:t>Only</a:t>
                      </a: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r>
                        <a:rPr lang="en-US" sz="1200" b="1" u="sng" dirty="0">
                          <a:solidFill>
                            <a:schemeClr val="tx1"/>
                          </a:solidFill>
                          <a:latin typeface="Times New Roman" panose="02020603050405020304" pitchFamily="18" charset="0"/>
                          <a:cs typeface="Times New Roman" panose="02020603050405020304" pitchFamily="18" charset="0"/>
                        </a:rPr>
                        <a:t>Job Group (Pool) 2              </a:t>
                      </a:r>
                    </a:p>
                    <a:p>
                      <a:pPr algn="ctr"/>
                      <a:r>
                        <a:rPr lang="en-US" sz="1200" b="1" dirty="0">
                          <a:solidFill>
                            <a:schemeClr val="tx1"/>
                          </a:solidFill>
                          <a:latin typeface="Times New Roman" panose="02020603050405020304" pitchFamily="18" charset="0"/>
                          <a:cs typeface="Times New Roman" panose="02020603050405020304" pitchFamily="18" charset="0"/>
                        </a:rPr>
                        <a:t>Nursing, Psychological, Medical Services</a:t>
                      </a: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r>
                        <a:rPr lang="en-US" sz="1200" b="1" u="sng" dirty="0">
                          <a:solidFill>
                            <a:schemeClr val="tx1"/>
                          </a:solidFill>
                          <a:latin typeface="Times New Roman" panose="02020603050405020304" pitchFamily="18" charset="0"/>
                          <a:cs typeface="Times New Roman" panose="02020603050405020304" pitchFamily="18" charset="0"/>
                        </a:rPr>
                        <a:t>Job Group (Pool 3)           </a:t>
                      </a:r>
                    </a:p>
                    <a:p>
                      <a:pPr algn="ctr"/>
                      <a:r>
                        <a:rPr lang="en-US" sz="1200" b="1" dirty="0">
                          <a:solidFill>
                            <a:schemeClr val="tx1"/>
                          </a:solidFill>
                          <a:latin typeface="Times New Roman" panose="02020603050405020304" pitchFamily="18" charset="0"/>
                          <a:cs typeface="Times New Roman" panose="02020603050405020304" pitchFamily="18" charset="0"/>
                        </a:rPr>
                        <a:t>Therapists</a:t>
                      </a:r>
                    </a:p>
                    <a:p>
                      <a:endParaRPr lang="en-US" sz="1200" dirty="0">
                        <a:solidFill>
                          <a:schemeClr val="tx1"/>
                        </a:solidFill>
                        <a:latin typeface="Times New Roman" panose="02020603050405020304" pitchFamily="18" charset="0"/>
                        <a:cs typeface="Times New Roman" panose="02020603050405020304" pitchFamily="18" charset="0"/>
                      </a:endParaRP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4481087">
                <a:tc>
                  <a:txBody>
                    <a:bodyPr/>
                    <a:lstStyle/>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Adjustment/Guidance Counselor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Psychologist Intern (</a:t>
                      </a:r>
                      <a:r>
                        <a:rPr lang="en-US" sz="1200" i="1" dirty="0">
                          <a:solidFill>
                            <a:schemeClr val="tx1"/>
                          </a:solidFill>
                          <a:latin typeface="Times New Roman" panose="02020603050405020304" pitchFamily="18" charset="0"/>
                          <a:cs typeface="Times New Roman" panose="02020603050405020304" pitchFamily="18" charset="0"/>
                        </a:rPr>
                        <a:t>only if paid by the School Division</a:t>
                      </a:r>
                      <a:r>
                        <a:rPr lang="en-US" sz="1200" dirty="0">
                          <a:solidFill>
                            <a:schemeClr val="tx1"/>
                          </a:solidFill>
                          <a:latin typeface="Times New Roman" panose="02020603050405020304" pitchFamily="18" charset="0"/>
                          <a:cs typeface="Times New Roman" panose="02020603050405020304" pitchFamily="18" charset="0"/>
                        </a:rPr>
                        <a:t>)</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Vision Specialist</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Case Manager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Substance Counselor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School Health Coordinator/Nursing Director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Sign Language Interpreter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Director of Guidance</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Special Education Director, Assistant</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Clerical &amp; Technical Support Personnel</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Medicaid Coordinator</a:t>
                      </a:r>
                    </a:p>
                    <a:p>
                      <a:pPr marL="171450" indent="-171450" algn="l">
                        <a:buFont typeface="Arial" pitchFamily="34" charset="0"/>
                        <a:buChar char="•"/>
                      </a:pPr>
                      <a:r>
                        <a:rPr lang="en-US" sz="1200" dirty="0">
                          <a:solidFill>
                            <a:schemeClr val="tx1"/>
                          </a:solidFill>
                          <a:latin typeface="Times New Roman" panose="02020603050405020304" pitchFamily="18" charset="0"/>
                          <a:cs typeface="Times New Roman" panose="02020603050405020304" pitchFamily="18" charset="0"/>
                        </a:rPr>
                        <a:t>Any</a:t>
                      </a:r>
                      <a:r>
                        <a:rPr lang="en-US" sz="1200" baseline="0" dirty="0">
                          <a:solidFill>
                            <a:schemeClr val="tx1"/>
                          </a:solidFill>
                          <a:latin typeface="Times New Roman" panose="02020603050405020304" pitchFamily="18" charset="0"/>
                          <a:cs typeface="Times New Roman" panose="02020603050405020304" pitchFamily="18" charset="0"/>
                        </a:rPr>
                        <a:t> Nursing, Psychological, Medical Services provider or Therapist who either</a:t>
                      </a:r>
                    </a:p>
                    <a:p>
                      <a:pPr marL="628650" lvl="1" indent="-171450" algn="l">
                        <a:buFont typeface="Arial"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Does not provide IEP health services</a:t>
                      </a:r>
                    </a:p>
                    <a:p>
                      <a:pPr marL="628650" lvl="1" indent="-171450" algn="l">
                        <a:buFont typeface="Arial"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Does not meet the DMAS qualifications/license requirements</a:t>
                      </a:r>
                    </a:p>
                    <a:p>
                      <a:r>
                        <a:rPr lang="en-US" sz="1200" b="1" dirty="0">
                          <a:solidFill>
                            <a:srgbClr val="FF0000"/>
                          </a:solidFill>
                          <a:latin typeface="Times New Roman" panose="02020603050405020304" pitchFamily="18" charset="0"/>
                          <a:cs typeface="Times New Roman" panose="02020603050405020304" pitchFamily="18" charset="0"/>
                        </a:rPr>
                        <a:t>Expanded services providers would be moved from here and go in Job Group 2 if submitting claims for their services</a:t>
                      </a: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Psychologist</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Physician</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Social Worker</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School Social Worker</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RN/LPN/Nurse Practitioner</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Personal Care Assistant (</a:t>
                      </a:r>
                      <a:r>
                        <a:rPr lang="en-US" sz="1200" i="1" dirty="0">
                          <a:solidFill>
                            <a:schemeClr val="tx1"/>
                          </a:solidFill>
                          <a:latin typeface="Times New Roman" panose="02020603050405020304" pitchFamily="18" charset="0"/>
                          <a:cs typeface="Times New Roman" panose="02020603050405020304" pitchFamily="18" charset="0"/>
                        </a:rPr>
                        <a:t>only if billing for their services</a:t>
                      </a:r>
                      <a:r>
                        <a:rPr lang="en-US" sz="1200" dirty="0">
                          <a:solidFill>
                            <a:schemeClr val="tx1"/>
                          </a:solidFill>
                          <a:latin typeface="Times New Roman" panose="02020603050405020304" pitchFamily="18" charset="0"/>
                          <a:cs typeface="Times New Roman" panose="02020603050405020304" pitchFamily="18" charset="0"/>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latin typeface="Times New Roman" panose="02020603050405020304" pitchFamily="18" charset="0"/>
                          <a:cs typeface="Times New Roman" panose="02020603050405020304" pitchFamily="18" charset="0"/>
                        </a:rPr>
                        <a:t>Billing Personnel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rgbClr val="FF0000"/>
                          </a:solidFill>
                          <a:latin typeface="Times New Roman" panose="02020603050405020304" pitchFamily="18" charset="0"/>
                          <a:cs typeface="Times New Roman" panose="02020603050405020304" pitchFamily="18" charset="0"/>
                        </a:rPr>
                        <a:t>This is where to consider expanded services providers</a:t>
                      </a:r>
                    </a:p>
                    <a:p>
                      <a:pPr algn="l"/>
                      <a:endParaRPr lang="en-US" sz="1200" dirty="0">
                        <a:solidFill>
                          <a:schemeClr val="tx1"/>
                        </a:solidFill>
                        <a:latin typeface="Times New Roman" panose="02020603050405020304" pitchFamily="18" charset="0"/>
                        <a:cs typeface="Times New Roman" panose="02020603050405020304" pitchFamily="18" charset="0"/>
                      </a:endParaRPr>
                    </a:p>
                    <a:p>
                      <a:pPr algn="l"/>
                      <a:r>
                        <a:rPr lang="en-US" sz="1200" dirty="0">
                          <a:solidFill>
                            <a:schemeClr val="tx1"/>
                          </a:solidFill>
                          <a:latin typeface="Times New Roman" panose="02020603050405020304" pitchFamily="18" charset="0"/>
                          <a:cs typeface="Times New Roman" panose="02020603050405020304" pitchFamily="18" charset="0"/>
                        </a:rPr>
                        <a:t>Note: Contracted employees are not included</a:t>
                      </a:r>
                    </a:p>
                    <a:p>
                      <a:pPr algn="ctr"/>
                      <a:endParaRPr lang="en-US" sz="1200" dirty="0">
                        <a:solidFill>
                          <a:schemeClr val="tx1"/>
                        </a:solidFill>
                        <a:latin typeface="Times New Roman" panose="02020603050405020304" pitchFamily="18" charset="0"/>
                        <a:cs typeface="Times New Roman" panose="02020603050405020304" pitchFamily="18" charset="0"/>
                      </a:endParaRPr>
                    </a:p>
                    <a:p>
                      <a:pPr algn="ctr"/>
                      <a:endParaRPr lang="en-US" sz="1200" dirty="0">
                        <a:solidFill>
                          <a:schemeClr val="tx1"/>
                        </a:solidFill>
                        <a:latin typeface="Times New Roman" panose="02020603050405020304" pitchFamily="18" charset="0"/>
                        <a:cs typeface="Times New Roman" panose="02020603050405020304" pitchFamily="18" charset="0"/>
                      </a:endParaRPr>
                    </a:p>
                    <a:p>
                      <a:endParaRPr lang="en-US" sz="1200" dirty="0">
                        <a:solidFill>
                          <a:schemeClr val="tx1"/>
                        </a:solidFill>
                        <a:latin typeface="Times New Roman" panose="02020603050405020304" pitchFamily="18" charset="0"/>
                        <a:cs typeface="Times New Roman" panose="02020603050405020304" pitchFamily="18" charset="0"/>
                      </a:endParaRP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Speech Therapist </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Occupational Therapist </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Occupational Therapist Assistant</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Physical Therapist </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Physical Therapist Assistant</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Audiologist</a:t>
                      </a:r>
                    </a:p>
                    <a:p>
                      <a:pPr algn="l"/>
                      <a:endParaRPr lang="en-US" sz="1200" dirty="0">
                        <a:solidFill>
                          <a:schemeClr val="tx1"/>
                        </a:solidFill>
                        <a:latin typeface="Times New Roman" panose="02020603050405020304" pitchFamily="18" charset="0"/>
                        <a:cs typeface="Times New Roman" panose="02020603050405020304" pitchFamily="18" charset="0"/>
                      </a:endParaRPr>
                    </a:p>
                    <a:p>
                      <a:pPr algn="l"/>
                      <a:endParaRPr lang="en-US" sz="1200" dirty="0">
                        <a:solidFill>
                          <a:schemeClr val="tx1"/>
                        </a:solidFill>
                        <a:latin typeface="Times New Roman" panose="02020603050405020304" pitchFamily="18" charset="0"/>
                        <a:cs typeface="Times New Roman" panose="02020603050405020304" pitchFamily="18" charset="0"/>
                      </a:endParaRPr>
                    </a:p>
                    <a:p>
                      <a:pPr algn="l"/>
                      <a:endParaRPr lang="en-US" sz="1200" dirty="0">
                        <a:solidFill>
                          <a:schemeClr val="tx1"/>
                        </a:solidFill>
                        <a:latin typeface="Times New Roman" panose="02020603050405020304" pitchFamily="18" charset="0"/>
                        <a:cs typeface="Times New Roman" panose="02020603050405020304" pitchFamily="18" charset="0"/>
                      </a:endParaRPr>
                    </a:p>
                    <a:p>
                      <a:pPr algn="l"/>
                      <a:r>
                        <a:rPr lang="en-US" sz="1200" dirty="0">
                          <a:solidFill>
                            <a:schemeClr val="tx1"/>
                          </a:solidFill>
                          <a:latin typeface="Times New Roman" panose="02020603050405020304" pitchFamily="18" charset="0"/>
                          <a:cs typeface="Times New Roman" panose="02020603050405020304" pitchFamily="18" charset="0"/>
                        </a:rPr>
                        <a:t>Note: Contracted employees are not included</a:t>
                      </a:r>
                    </a:p>
                    <a:p>
                      <a:endParaRPr lang="en-US" sz="1200" dirty="0">
                        <a:solidFill>
                          <a:schemeClr val="tx1"/>
                        </a:solidFill>
                        <a:latin typeface="Times New Roman" panose="02020603050405020304" pitchFamily="18" charset="0"/>
                        <a:cs typeface="Times New Roman" panose="02020603050405020304" pitchFamily="18" charset="0"/>
                      </a:endParaRP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210" name="Slide Number Placeholder 4">
            <a:extLst>
              <a:ext uri="{FF2B5EF4-FFF2-40B4-BE49-F238E27FC236}">
                <a16:creationId xmlns:a16="http://schemas.microsoft.com/office/drawing/2014/main" id="{A48D94E8-0902-1509-0811-FD7E702EE308}"/>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50D1733D-3690-84B2-2F08-548B9FBEB5E0}"/>
              </a:ext>
            </a:extLst>
          </p:cNvPr>
          <p:cNvSpPr txBox="1"/>
          <p:nvPr/>
        </p:nvSpPr>
        <p:spPr>
          <a:xfrm>
            <a:off x="4876800" y="3810001"/>
            <a:ext cx="5257800" cy="1846263"/>
          </a:xfrm>
          <a:prstGeom prst="rect">
            <a:avLst/>
          </a:prstGeom>
          <a:solidFill>
            <a:schemeClr val="bg1">
              <a:lumMod val="75000"/>
            </a:schemeClr>
          </a:solidFill>
          <a:ln>
            <a:solidFill>
              <a:srgbClr val="002060"/>
            </a:solidFill>
          </a:ln>
        </p:spPr>
        <p:txBody>
          <a:bodyPr>
            <a:spAutoFit/>
          </a:bodyPr>
          <a:lstStyle/>
          <a:p>
            <a:pPr>
              <a:defRPr/>
            </a:pPr>
            <a:r>
              <a:rPr lang="en-US" sz="1200" dirty="0">
                <a:latin typeface="Times New Roman" panose="02020603050405020304" pitchFamily="18" charset="0"/>
                <a:cs typeface="Times New Roman" panose="02020603050405020304" pitchFamily="18" charset="0"/>
              </a:rPr>
              <a:t>Key Points:</a:t>
            </a:r>
          </a:p>
          <a:p>
            <a:pPr marL="342900" indent="-342900">
              <a:buFont typeface="+mj-lt"/>
              <a:buAutoNum type="arabicPeriod"/>
              <a:defRPr/>
            </a:pPr>
            <a:r>
              <a:rPr lang="en-US" sz="1200" dirty="0">
                <a:latin typeface="Times New Roman" panose="02020603050405020304" pitchFamily="18" charset="0"/>
                <a:cs typeface="Times New Roman" panose="02020603050405020304" pitchFamily="18" charset="0"/>
              </a:rPr>
              <a:t>Medical Yes = Providing IEP services and holds appropriate license (where needed)</a:t>
            </a:r>
          </a:p>
          <a:p>
            <a:pPr marL="342900" indent="-342900">
              <a:buFont typeface="+mj-lt"/>
              <a:buAutoNum type="arabicPeriod"/>
              <a:defRPr/>
            </a:pPr>
            <a:r>
              <a:rPr lang="en-US" sz="1200" dirty="0">
                <a:latin typeface="Times New Roman" panose="02020603050405020304" pitchFamily="18" charset="0"/>
                <a:cs typeface="Times New Roman" panose="02020603050405020304" pitchFamily="18" charset="0"/>
              </a:rPr>
              <a:t>Medical No = Not providing IEP services </a:t>
            </a:r>
            <a:r>
              <a:rPr lang="en-US" sz="1200" b="1" i="1" dirty="0">
                <a:latin typeface="Times New Roman" panose="02020603050405020304" pitchFamily="18" charset="0"/>
                <a:cs typeface="Times New Roman" panose="02020603050405020304" pitchFamily="18" charset="0"/>
              </a:rPr>
              <a:t>or</a:t>
            </a:r>
            <a:r>
              <a:rPr lang="en-US" sz="1200" dirty="0">
                <a:latin typeface="Times New Roman" panose="02020603050405020304" pitchFamily="18" charset="0"/>
                <a:cs typeface="Times New Roman" panose="02020603050405020304" pitchFamily="18" charset="0"/>
              </a:rPr>
              <a:t> does not hold an appropriate license</a:t>
            </a:r>
          </a:p>
          <a:p>
            <a:pPr marL="342900" indent="-342900">
              <a:buFont typeface="+mj-lt"/>
              <a:buAutoNum type="arabicPeriod"/>
              <a:defRPr/>
            </a:pPr>
            <a:r>
              <a:rPr lang="en-US" sz="1200" dirty="0">
                <a:latin typeface="Times New Roman" panose="02020603050405020304" pitchFamily="18" charset="0"/>
                <a:cs typeface="Times New Roman" panose="02020603050405020304" pitchFamily="18" charset="0"/>
              </a:rPr>
              <a:t>Billing Personnel = Completing paperwork or tasks required to submit claims to Medicaid (If Medicaid Coordinator is doing this work, should be listed as Billing Personnel)</a:t>
            </a:r>
          </a:p>
          <a:p>
            <a:pPr algn="ctr">
              <a:defRPr/>
            </a:pPr>
            <a:endParaRPr lang="en-US" dirty="0">
              <a:latin typeface="Times New Roman" panose="02020603050405020304" pitchFamily="18" charset="0"/>
              <a:cs typeface="Times New Roman" panose="02020603050405020304" pitchFamily="18" charset="0"/>
            </a:endParaRPr>
          </a:p>
        </p:txBody>
      </p:sp>
      <p:pic>
        <p:nvPicPr>
          <p:cNvPr id="9" name="Picture 7" descr="Top_Nav">
            <a:extLst>
              <a:ext uri="{FF2B5EF4-FFF2-40B4-BE49-F238E27FC236}">
                <a16:creationId xmlns:a16="http://schemas.microsoft.com/office/drawing/2014/main" id="{AE39F08D-054B-5780-2B8D-AD2BE4CAB005}"/>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AF85-F428-368C-7138-A346C0EDA934}"/>
              </a:ext>
            </a:extLst>
          </p:cNvPr>
          <p:cNvSpPr>
            <a:spLocks noGrp="1"/>
          </p:cNvSpPr>
          <p:nvPr>
            <p:ph type="title"/>
          </p:nvPr>
        </p:nvSpPr>
        <p:spPr/>
        <p:txBody>
          <a:bodyPr>
            <a:normAutofit/>
          </a:bodyPr>
          <a:lstStyle/>
          <a:p>
            <a:r>
              <a:rPr lang="en-US" dirty="0"/>
              <a:t>Resources</a:t>
            </a:r>
          </a:p>
        </p:txBody>
      </p:sp>
      <p:sp>
        <p:nvSpPr>
          <p:cNvPr id="3" name="Content Placeholder 2">
            <a:extLst>
              <a:ext uri="{FF2B5EF4-FFF2-40B4-BE49-F238E27FC236}">
                <a16:creationId xmlns:a16="http://schemas.microsoft.com/office/drawing/2014/main" id="{4E9B5E60-94D1-D262-D47D-99276FA04BF3}"/>
              </a:ext>
            </a:extLst>
          </p:cNvPr>
          <p:cNvSpPr>
            <a:spLocks noGrp="1"/>
          </p:cNvSpPr>
          <p:nvPr>
            <p:ph sz="quarter" idx="17"/>
          </p:nvPr>
        </p:nvSpPr>
        <p:spPr/>
        <p:txBody>
          <a:bodyPr>
            <a:normAutofit fontScale="92500" lnSpcReduction="20000"/>
          </a:bodyPr>
          <a:lstStyle/>
          <a:p>
            <a:r>
              <a:rPr lang="en-US" sz="2200" dirty="0"/>
              <a:t>The DMAS website holds all of the requirements regarding the Medicaid and Schools program.</a:t>
            </a:r>
          </a:p>
          <a:p>
            <a:r>
              <a:rPr lang="en-US" sz="2200" dirty="0">
                <a:hlinkClick r:id="rId2"/>
              </a:rPr>
              <a:t>https://www.dmas.virginia.gov/for-providers/school-based-services/</a:t>
            </a:r>
            <a:endParaRPr lang="en-US" sz="2200" dirty="0"/>
          </a:p>
          <a:p>
            <a:pPr marL="0" indent="0">
              <a:buNone/>
            </a:pPr>
            <a:endParaRPr lang="en-US" sz="2200" dirty="0"/>
          </a:p>
          <a:p>
            <a:pPr marL="0" indent="0">
              <a:buNone/>
            </a:pPr>
            <a:endParaRPr lang="en-US" sz="2200" dirty="0"/>
          </a:p>
          <a:p>
            <a:pPr lvl="1"/>
            <a:r>
              <a:rPr lang="en-US" sz="2200" dirty="0"/>
              <a:t>Includes:</a:t>
            </a:r>
          </a:p>
          <a:p>
            <a:pPr lvl="2"/>
            <a:r>
              <a:rPr lang="en-US" sz="2200" dirty="0"/>
              <a:t>Information for Medicaid Coordinators</a:t>
            </a:r>
          </a:p>
          <a:p>
            <a:pPr lvl="2"/>
            <a:r>
              <a:rPr lang="en-US" sz="2200" dirty="0"/>
              <a:t>Cost Based Reimbursement</a:t>
            </a:r>
          </a:p>
          <a:p>
            <a:pPr lvl="2"/>
            <a:r>
              <a:rPr lang="en-US" sz="2200" dirty="0"/>
              <a:t>Random Moment Time Study (RMTS)</a:t>
            </a:r>
          </a:p>
          <a:p>
            <a:pPr lvl="2"/>
            <a:r>
              <a:rPr lang="en-US" sz="2200" dirty="0"/>
              <a:t>Agreements</a:t>
            </a:r>
          </a:p>
          <a:p>
            <a:pPr lvl="2"/>
            <a:r>
              <a:rPr lang="en-US" sz="2200" dirty="0"/>
              <a:t>Eligibility Matching</a:t>
            </a:r>
          </a:p>
          <a:p>
            <a:pPr lvl="2"/>
            <a:r>
              <a:rPr lang="en-US" sz="2200" dirty="0"/>
              <a:t>Training information</a:t>
            </a:r>
          </a:p>
          <a:p>
            <a:pPr lvl="2"/>
            <a:r>
              <a:rPr lang="en-US" sz="2200" dirty="0"/>
              <a:t>LEA Provider Manuals</a:t>
            </a:r>
          </a:p>
          <a:p>
            <a:pPr marL="914400" lvl="2" indent="0">
              <a:buNone/>
            </a:pPr>
            <a:endParaRPr lang="en-US" dirty="0"/>
          </a:p>
          <a:p>
            <a:pPr marL="914400" lvl="2" indent="0">
              <a:buNone/>
            </a:pPr>
            <a:endParaRPr lang="en-US" dirty="0"/>
          </a:p>
        </p:txBody>
      </p:sp>
    </p:spTree>
    <p:extLst>
      <p:ext uri="{BB962C8B-B14F-4D97-AF65-F5344CB8AC3E}">
        <p14:creationId xmlns:p14="http://schemas.microsoft.com/office/powerpoint/2010/main" val="3980447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1F01-F5DB-A598-5937-E80ABC765825}"/>
              </a:ext>
            </a:extLst>
          </p:cNvPr>
          <p:cNvSpPr>
            <a:spLocks noGrp="1"/>
          </p:cNvSpPr>
          <p:nvPr>
            <p:ph type="title"/>
          </p:nvPr>
        </p:nvSpPr>
        <p:spPr/>
        <p:txBody>
          <a:bodyPr>
            <a:normAutofit/>
          </a:bodyPr>
          <a:lstStyle/>
          <a:p>
            <a:r>
              <a:rPr lang="en-US" dirty="0"/>
              <a:t>Resources</a:t>
            </a:r>
          </a:p>
        </p:txBody>
      </p:sp>
      <p:sp>
        <p:nvSpPr>
          <p:cNvPr id="3" name="Content Placeholder 2">
            <a:extLst>
              <a:ext uri="{FF2B5EF4-FFF2-40B4-BE49-F238E27FC236}">
                <a16:creationId xmlns:a16="http://schemas.microsoft.com/office/drawing/2014/main" id="{32FAF097-3ABA-FD81-01D3-B96560ED5B40}"/>
              </a:ext>
            </a:extLst>
          </p:cNvPr>
          <p:cNvSpPr>
            <a:spLocks noGrp="1"/>
          </p:cNvSpPr>
          <p:nvPr>
            <p:ph sz="quarter" idx="17"/>
          </p:nvPr>
        </p:nvSpPr>
        <p:spPr/>
        <p:txBody>
          <a:bodyPr>
            <a:normAutofit/>
          </a:bodyPr>
          <a:lstStyle/>
          <a:p>
            <a:r>
              <a:rPr lang="en-US" dirty="0"/>
              <a:t>For General information, visit the DOE website at</a:t>
            </a:r>
          </a:p>
          <a:p>
            <a:r>
              <a:rPr lang="en-US" dirty="0">
                <a:hlinkClick r:id="rId2"/>
              </a:rPr>
              <a:t>https://www.doe.virginia.gov/programs-services/student-services/specialized-student-support-services/school-health-services/medicaid-schools</a:t>
            </a:r>
            <a:endParaRPr lang="en-US" dirty="0"/>
          </a:p>
          <a:p>
            <a:endParaRPr lang="en-US" dirty="0"/>
          </a:p>
          <a:p>
            <a:r>
              <a:rPr lang="en-US" dirty="0"/>
              <a:t>Contacts:</a:t>
            </a:r>
          </a:p>
          <a:p>
            <a:r>
              <a:rPr lang="en-US" dirty="0"/>
              <a:t>Casie Pulley, Medicaid Coordinator, Isle of </a:t>
            </a:r>
            <a:r>
              <a:rPr lang="en-US"/>
              <a:t>Wight County Public </a:t>
            </a:r>
            <a:r>
              <a:rPr lang="en-US" dirty="0"/>
              <a:t>Schools</a:t>
            </a:r>
          </a:p>
          <a:p>
            <a:pPr lvl="1"/>
            <a:r>
              <a:rPr lang="en-US" dirty="0">
                <a:hlinkClick r:id="rId3"/>
              </a:rPr>
              <a:t>cpulley@iwcs.k12.va.us</a:t>
            </a:r>
            <a:endParaRPr lang="en-US" dirty="0"/>
          </a:p>
          <a:p>
            <a:endParaRPr lang="en-US" dirty="0"/>
          </a:p>
          <a:p>
            <a:r>
              <a:rPr lang="en-US" dirty="0"/>
              <a:t>Amy Edwards, Medicaid Specialist, VDOE</a:t>
            </a:r>
          </a:p>
          <a:p>
            <a:pPr lvl="1"/>
            <a:r>
              <a:rPr lang="en-US" dirty="0">
                <a:hlinkClick r:id="rId4"/>
              </a:rPr>
              <a:t>Amy.Edwards@doe.virginia.gov</a:t>
            </a:r>
            <a:endParaRPr lang="en-US" dirty="0"/>
          </a:p>
          <a:p>
            <a:pPr lvl="1"/>
            <a:endParaRPr lang="en-US" dirty="0"/>
          </a:p>
          <a:p>
            <a:pPr lvl="1"/>
            <a:endParaRPr lang="en-US" dirty="0"/>
          </a:p>
          <a:p>
            <a:pPr marL="457200" lvl="1" indent="0">
              <a:buNone/>
            </a:pPr>
            <a:endParaRPr lang="en-US" dirty="0"/>
          </a:p>
          <a:p>
            <a:endParaRPr lang="en-US" dirty="0"/>
          </a:p>
          <a:p>
            <a:pPr lvl="1"/>
            <a:endParaRPr lang="en-US" dirty="0"/>
          </a:p>
        </p:txBody>
      </p:sp>
    </p:spTree>
    <p:extLst>
      <p:ext uri="{BB962C8B-B14F-4D97-AF65-F5344CB8AC3E}">
        <p14:creationId xmlns:p14="http://schemas.microsoft.com/office/powerpoint/2010/main" val="1034899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B63-3E9D-9D7B-29D3-065C417444D0}"/>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9F4215F7-E212-94F2-2545-7635029A2250}"/>
              </a:ext>
            </a:extLst>
          </p:cNvPr>
          <p:cNvSpPr>
            <a:spLocks noGrp="1"/>
          </p:cNvSpPr>
          <p:nvPr>
            <p:ph sz="quarter" idx="17"/>
          </p:nvPr>
        </p:nvSpPr>
        <p:spPr/>
        <p:txBody>
          <a:bodyPr/>
          <a:lstStyle/>
          <a:p>
            <a:endParaRPr lang="en-US" dirty="0"/>
          </a:p>
          <a:p>
            <a:endParaRPr lang="en-US" dirty="0"/>
          </a:p>
          <a:p>
            <a:endParaRPr lang="en-US" dirty="0"/>
          </a:p>
          <a:p>
            <a:pPr marL="0" indent="0">
              <a:buNone/>
            </a:pPr>
            <a:r>
              <a:rPr lang="en-US" dirty="0"/>
              <a:t>				</a:t>
            </a:r>
            <a:r>
              <a:rPr lang="en-US" sz="6600" dirty="0"/>
              <a:t>Questions ?</a:t>
            </a:r>
          </a:p>
        </p:txBody>
      </p:sp>
    </p:spTree>
    <p:extLst>
      <p:ext uri="{BB962C8B-B14F-4D97-AF65-F5344CB8AC3E}">
        <p14:creationId xmlns:p14="http://schemas.microsoft.com/office/powerpoint/2010/main" val="248478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5DBA7-18F1-8C23-1EC0-69130DD4B40C}"/>
              </a:ext>
            </a:extLst>
          </p:cNvPr>
          <p:cNvSpPr>
            <a:spLocks noGrp="1"/>
          </p:cNvSpPr>
          <p:nvPr>
            <p:ph type="title"/>
          </p:nvPr>
        </p:nvSpPr>
        <p:spPr/>
        <p:txBody>
          <a:bodyPr/>
          <a:lstStyle/>
          <a:p>
            <a:r>
              <a:rPr lang="en-US" dirty="0"/>
              <a:t>Administrative Claiming</a:t>
            </a:r>
          </a:p>
        </p:txBody>
      </p:sp>
      <p:sp>
        <p:nvSpPr>
          <p:cNvPr id="3" name="Content Placeholder 2">
            <a:extLst>
              <a:ext uri="{FF2B5EF4-FFF2-40B4-BE49-F238E27FC236}">
                <a16:creationId xmlns:a16="http://schemas.microsoft.com/office/drawing/2014/main" id="{B3180D46-7964-AFD0-23D7-4274BAA42B87}"/>
              </a:ext>
            </a:extLst>
          </p:cNvPr>
          <p:cNvSpPr>
            <a:spLocks noGrp="1"/>
          </p:cNvSpPr>
          <p:nvPr>
            <p:ph idx="1"/>
          </p:nvPr>
        </p:nvSpPr>
        <p:spPr/>
        <p:txBody>
          <a:bodyPr>
            <a:normAutofit/>
          </a:bodyPr>
          <a:lstStyle/>
          <a:p>
            <a:r>
              <a:rPr lang="en-US" dirty="0"/>
              <a:t>These administrative activities that are reimbursable</a:t>
            </a:r>
          </a:p>
          <a:p>
            <a:pPr marL="457200" lvl="1" indent="0">
              <a:buNone/>
            </a:pPr>
            <a:r>
              <a:rPr lang="en-US" dirty="0"/>
              <a:t>Staff whose work activities improve access to health care: </a:t>
            </a:r>
          </a:p>
          <a:p>
            <a:pPr marL="457200" lvl="1" indent="0">
              <a:buNone/>
            </a:pPr>
            <a:r>
              <a:rPr lang="en-US" dirty="0"/>
              <a:t>	• Medicaid outreach &amp; application assistance </a:t>
            </a:r>
          </a:p>
          <a:p>
            <a:pPr marL="457200" lvl="1" indent="0">
              <a:buNone/>
            </a:pPr>
            <a:r>
              <a:rPr lang="en-US" dirty="0"/>
              <a:t>	• Specialized transportation scheduling/arranging </a:t>
            </a:r>
          </a:p>
          <a:p>
            <a:pPr marL="457200" lvl="1" indent="0">
              <a:buNone/>
            </a:pPr>
            <a:r>
              <a:rPr lang="en-US" dirty="0"/>
              <a:t>	• Translation services related to health care service delivery </a:t>
            </a:r>
          </a:p>
          <a:p>
            <a:pPr marL="457200" lvl="1" indent="0">
              <a:buNone/>
            </a:pPr>
            <a:r>
              <a:rPr lang="en-US" dirty="0"/>
              <a:t>	• Program planning and policy development related to the delivery of health 			services </a:t>
            </a:r>
          </a:p>
          <a:p>
            <a:pPr marL="457200" lvl="1" indent="0">
              <a:buNone/>
            </a:pPr>
            <a:r>
              <a:rPr lang="en-US" dirty="0"/>
              <a:t>	• Referral, coordination and monitoring of health services </a:t>
            </a:r>
          </a:p>
          <a:p>
            <a:pPr marL="457200" lvl="1" indent="0">
              <a:buNone/>
            </a:pPr>
            <a:r>
              <a:rPr lang="en-US" dirty="0"/>
              <a:t>NOTE: It’s not about staff job descriptions – it’s about who does this type of work</a:t>
            </a:r>
          </a:p>
        </p:txBody>
      </p:sp>
    </p:spTree>
    <p:extLst>
      <p:ext uri="{BB962C8B-B14F-4D97-AF65-F5344CB8AC3E}">
        <p14:creationId xmlns:p14="http://schemas.microsoft.com/office/powerpoint/2010/main" val="427704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EF0BE-11D6-46D9-F2E3-DDE035614B3E}"/>
              </a:ext>
            </a:extLst>
          </p:cNvPr>
          <p:cNvSpPr>
            <a:spLocks noGrp="1"/>
          </p:cNvSpPr>
          <p:nvPr>
            <p:ph type="title"/>
          </p:nvPr>
        </p:nvSpPr>
        <p:spPr>
          <a:xfrm>
            <a:off x="677334" y="619874"/>
            <a:ext cx="8596668" cy="808234"/>
          </a:xfrm>
        </p:spPr>
        <p:txBody>
          <a:bodyPr/>
          <a:lstStyle/>
          <a:p>
            <a:r>
              <a:rPr lang="en-US" dirty="0"/>
              <a:t>Random Moment Time Study (RMTS)</a:t>
            </a:r>
          </a:p>
        </p:txBody>
      </p:sp>
      <p:sp>
        <p:nvSpPr>
          <p:cNvPr id="3" name="Content Placeholder 2">
            <a:extLst>
              <a:ext uri="{FF2B5EF4-FFF2-40B4-BE49-F238E27FC236}">
                <a16:creationId xmlns:a16="http://schemas.microsoft.com/office/drawing/2014/main" id="{05805D16-A160-B6FE-2A4A-6CFAD4E4CFA8}"/>
              </a:ext>
            </a:extLst>
          </p:cNvPr>
          <p:cNvSpPr>
            <a:spLocks noGrp="1"/>
          </p:cNvSpPr>
          <p:nvPr>
            <p:ph idx="1"/>
          </p:nvPr>
        </p:nvSpPr>
        <p:spPr>
          <a:xfrm>
            <a:off x="677334" y="1746607"/>
            <a:ext cx="8596668" cy="4294755"/>
          </a:xfrm>
        </p:spPr>
        <p:txBody>
          <a:bodyPr>
            <a:normAutofit fontScale="55000" lnSpcReduction="20000"/>
          </a:bodyPr>
          <a:lstStyle/>
          <a:p>
            <a:r>
              <a:rPr lang="en-US" sz="3400" dirty="0"/>
              <a:t>The RMTS is the process in which the statewide percentage of time is captured for the reimbursement process for both direct services and administrative claiming for school division employees.</a:t>
            </a:r>
          </a:p>
          <a:p>
            <a:pPr lvl="1"/>
            <a:r>
              <a:rPr lang="en-US" sz="3400" dirty="0"/>
              <a:t>Contractor cost can be included, but they do not participate in the RMTS.</a:t>
            </a:r>
          </a:p>
          <a:p>
            <a:pPr lvl="1"/>
            <a:r>
              <a:rPr lang="en-US" sz="3400" dirty="0"/>
              <a:t>The RMTS includes 3 job groups for reimbursement</a:t>
            </a:r>
          </a:p>
          <a:p>
            <a:pPr lvl="2"/>
            <a:r>
              <a:rPr lang="en-US" sz="3400" dirty="0"/>
              <a:t>Job Group 1- Administrative activities only</a:t>
            </a:r>
          </a:p>
          <a:p>
            <a:pPr lvl="2"/>
            <a:r>
              <a:rPr lang="en-US" sz="3400" dirty="0"/>
              <a:t>Job Group 2- Nurses, Personal Care providers, and Mental Health providers (must be in this job group for direct services reimbursement)</a:t>
            </a:r>
          </a:p>
          <a:p>
            <a:pPr lvl="2"/>
            <a:r>
              <a:rPr lang="en-US" sz="3400" dirty="0"/>
              <a:t>Job Group 3- Occupational and Physical Therapist, Speech Language Pathologist and Audiologists (must be in this job group for direct services reimbursement)</a:t>
            </a:r>
          </a:p>
          <a:p>
            <a:pPr lvl="2"/>
            <a:r>
              <a:rPr lang="en-US" sz="3400" dirty="0"/>
              <a:t>Exclude staff included in Indirect cost allocation</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153883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E1FA2-E917-74CA-0201-9B43739D78EA}"/>
              </a:ext>
            </a:extLst>
          </p:cNvPr>
          <p:cNvSpPr>
            <a:spLocks noGrp="1"/>
          </p:cNvSpPr>
          <p:nvPr>
            <p:ph type="title"/>
          </p:nvPr>
        </p:nvSpPr>
        <p:spPr>
          <a:xfrm>
            <a:off x="677334" y="619760"/>
            <a:ext cx="8596668" cy="1320800"/>
          </a:xfrm>
        </p:spPr>
        <p:txBody>
          <a:bodyPr/>
          <a:lstStyle/>
          <a:p>
            <a:r>
              <a:rPr lang="en-US" dirty="0"/>
              <a:t>Participants</a:t>
            </a:r>
          </a:p>
        </p:txBody>
      </p:sp>
      <p:sp>
        <p:nvSpPr>
          <p:cNvPr id="3" name="Content Placeholder 2">
            <a:extLst>
              <a:ext uri="{FF2B5EF4-FFF2-40B4-BE49-F238E27FC236}">
                <a16:creationId xmlns:a16="http://schemas.microsoft.com/office/drawing/2014/main" id="{8FDD7AB0-AEDE-1803-4FE7-9C79129C01A5}"/>
              </a:ext>
            </a:extLst>
          </p:cNvPr>
          <p:cNvSpPr>
            <a:spLocks noGrp="1"/>
          </p:cNvSpPr>
          <p:nvPr>
            <p:ph idx="1"/>
          </p:nvPr>
        </p:nvSpPr>
        <p:spPr/>
        <p:txBody>
          <a:bodyPr/>
          <a:lstStyle/>
          <a:p>
            <a:r>
              <a:rPr lang="en-US" dirty="0"/>
              <a:t>A participant list must be submitted and additional supporting information</a:t>
            </a:r>
          </a:p>
          <a:p>
            <a:r>
              <a:rPr lang="en-US" dirty="0"/>
              <a:t>The due dates for submission are:</a:t>
            </a:r>
          </a:p>
          <a:p>
            <a:endParaRPr lang="en-US" dirty="0"/>
          </a:p>
        </p:txBody>
      </p:sp>
      <p:graphicFrame>
        <p:nvGraphicFramePr>
          <p:cNvPr id="4" name="Table 3">
            <a:extLst>
              <a:ext uri="{FF2B5EF4-FFF2-40B4-BE49-F238E27FC236}">
                <a16:creationId xmlns:a16="http://schemas.microsoft.com/office/drawing/2014/main" id="{8B7402E2-3C0E-0664-15F2-206DD1C9E498}"/>
              </a:ext>
            </a:extLst>
          </p:cNvPr>
          <p:cNvGraphicFramePr>
            <a:graphicFrameLocks noGrp="1"/>
          </p:cNvGraphicFramePr>
          <p:nvPr/>
        </p:nvGraphicFramePr>
        <p:xfrm>
          <a:off x="2416969" y="2955131"/>
          <a:ext cx="5118100" cy="2292350"/>
        </p:xfrm>
        <a:graphic>
          <a:graphicData uri="http://schemas.openxmlformats.org/drawingml/2006/table">
            <a:tbl>
              <a:tblPr>
                <a:tableStyleId>{5C22544A-7EE6-4342-B048-85BDC9FD1C3A}</a:tableStyleId>
              </a:tblPr>
              <a:tblGrid>
                <a:gridCol w="1054100">
                  <a:extLst>
                    <a:ext uri="{9D8B030D-6E8A-4147-A177-3AD203B41FA5}">
                      <a16:colId xmlns:a16="http://schemas.microsoft.com/office/drawing/2014/main" val="3381997110"/>
                    </a:ext>
                  </a:extLst>
                </a:gridCol>
                <a:gridCol w="1130300">
                  <a:extLst>
                    <a:ext uri="{9D8B030D-6E8A-4147-A177-3AD203B41FA5}">
                      <a16:colId xmlns:a16="http://schemas.microsoft.com/office/drawing/2014/main" val="232753204"/>
                    </a:ext>
                  </a:extLst>
                </a:gridCol>
                <a:gridCol w="977900">
                  <a:extLst>
                    <a:ext uri="{9D8B030D-6E8A-4147-A177-3AD203B41FA5}">
                      <a16:colId xmlns:a16="http://schemas.microsoft.com/office/drawing/2014/main" val="1320906765"/>
                    </a:ext>
                  </a:extLst>
                </a:gridCol>
                <a:gridCol w="977900">
                  <a:extLst>
                    <a:ext uri="{9D8B030D-6E8A-4147-A177-3AD203B41FA5}">
                      <a16:colId xmlns:a16="http://schemas.microsoft.com/office/drawing/2014/main" val="143574164"/>
                    </a:ext>
                  </a:extLst>
                </a:gridCol>
                <a:gridCol w="977900">
                  <a:extLst>
                    <a:ext uri="{9D8B030D-6E8A-4147-A177-3AD203B41FA5}">
                      <a16:colId xmlns:a16="http://schemas.microsoft.com/office/drawing/2014/main" val="522278080"/>
                    </a:ext>
                  </a:extLst>
                </a:gridCol>
              </a:tblGrid>
              <a:tr h="266700">
                <a:tc gridSpan="3">
                  <a:txBody>
                    <a:bodyPr/>
                    <a:lstStyle/>
                    <a:p>
                      <a:pPr algn="l" fontAlgn="ctr"/>
                      <a:r>
                        <a:rPr lang="en-US" sz="1600" u="none" strike="noStrike">
                          <a:effectLst/>
                        </a:rPr>
                        <a:t>RANDOM MOMENT TIME STUDY</a:t>
                      </a:r>
                      <a:endParaRPr lang="en-US" sz="1600" b="1" i="0" u="none" strike="noStrike">
                        <a:solidFill>
                          <a:srgbClr val="7030A0"/>
                        </a:solidFill>
                        <a:effectLst/>
                        <a:latin typeface="Calibri" panose="020F0502020204030204" pitchFamily="34" charset="0"/>
                      </a:endParaRPr>
                    </a:p>
                  </a:txBody>
                  <a:tcPr marL="6350" marR="6350" marT="6350" marB="0" anchor="ct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218353348"/>
                  </a:ext>
                </a:extLst>
              </a:tr>
              <a:tr h="552450">
                <a:tc>
                  <a:txBody>
                    <a:bodyPr/>
                    <a:lstStyle/>
                    <a:p>
                      <a:pPr algn="ctr" fontAlgn="ctr"/>
                      <a:r>
                        <a:rPr lang="en-US" sz="1100" u="none" strike="noStrike">
                          <a:effectLst/>
                        </a:rPr>
                        <a:t>QTR</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RMTS QTR/Dates</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RMTS Participant List Due Date</a:t>
                      </a:r>
                      <a:endParaRPr lang="fr-FR"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RMTS Work Schedules Due Date</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Last Date to submit Change of Status</a:t>
                      </a:r>
                      <a:endParaRPr lang="en-US"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953621235"/>
                  </a:ext>
                </a:extLst>
              </a:tr>
              <a:tr h="368300">
                <a:tc>
                  <a:txBody>
                    <a:bodyPr/>
                    <a:lstStyle/>
                    <a:p>
                      <a:pPr algn="ctr" fontAlgn="ctr"/>
                      <a:r>
                        <a:rPr lang="en-US" sz="1200" u="none" strike="noStrike">
                          <a:effectLst/>
                        </a:rPr>
                        <a:t>Q1</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nb-NO" sz="1100" u="none" strike="noStrike">
                          <a:effectLst/>
                        </a:rPr>
                        <a:t>JUL 1 2022 - </a:t>
                      </a:r>
                      <a:br>
                        <a:rPr lang="nb-NO" sz="1100" u="none" strike="noStrike">
                          <a:effectLst/>
                        </a:rPr>
                      </a:br>
                      <a:r>
                        <a:rPr lang="nb-NO" sz="1100" u="none" strike="noStrike">
                          <a:effectLst/>
                        </a:rPr>
                        <a:t>SEP 30 2022</a:t>
                      </a:r>
                      <a:endParaRPr lang="nb-NO"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N/A</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N/A</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N/A</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863959201"/>
                  </a:ext>
                </a:extLst>
              </a:tr>
              <a:tr h="368300">
                <a:tc>
                  <a:txBody>
                    <a:bodyPr/>
                    <a:lstStyle/>
                    <a:p>
                      <a:pPr algn="ctr" fontAlgn="ctr"/>
                      <a:r>
                        <a:rPr lang="en-US" sz="1200" u="none" strike="noStrike">
                          <a:effectLst/>
                        </a:rPr>
                        <a:t>Q2</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OCT 1 2022 -</a:t>
                      </a:r>
                      <a:br>
                        <a:rPr lang="en-US" sz="1100" u="none" strike="noStrike">
                          <a:effectLst/>
                        </a:rPr>
                      </a:br>
                      <a:r>
                        <a:rPr lang="en-US" sz="1100" u="none" strike="noStrike">
                          <a:effectLst/>
                        </a:rPr>
                        <a:t>DEC 31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SEP 2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SEP 2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JAN 7 2023</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06574933"/>
                  </a:ext>
                </a:extLst>
              </a:tr>
              <a:tr h="368300">
                <a:tc>
                  <a:txBody>
                    <a:bodyPr/>
                    <a:lstStyle/>
                    <a:p>
                      <a:pPr algn="ctr" fontAlgn="ctr"/>
                      <a:r>
                        <a:rPr lang="en-US" sz="1200" u="none" strike="noStrike">
                          <a:effectLst/>
                        </a:rPr>
                        <a:t>Q3</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nl-NL" sz="1100" u="none" strike="noStrike">
                          <a:effectLst/>
                        </a:rPr>
                        <a:t>JAN 1 2023 -</a:t>
                      </a:r>
                      <a:br>
                        <a:rPr lang="nl-NL" sz="1100" u="none" strike="noStrike">
                          <a:effectLst/>
                        </a:rPr>
                      </a:br>
                      <a:r>
                        <a:rPr lang="nl-NL" sz="1100" u="none" strike="noStrike">
                          <a:effectLst/>
                        </a:rPr>
                        <a:t>MAR 31 2023</a:t>
                      </a:r>
                      <a:endParaRPr lang="nl-NL"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DEC 2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DEC 2 2022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7 2023</a:t>
                      </a:r>
                      <a:endParaRPr lang="en-US"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127919273"/>
                  </a:ext>
                </a:extLst>
              </a:tr>
              <a:tr h="368300">
                <a:tc>
                  <a:txBody>
                    <a:bodyPr/>
                    <a:lstStyle/>
                    <a:p>
                      <a:pPr algn="ctr" fontAlgn="ctr"/>
                      <a:r>
                        <a:rPr lang="en-US" sz="1200" u="none" strike="noStrike">
                          <a:effectLst/>
                        </a:rPr>
                        <a:t>Q4</a:t>
                      </a:r>
                      <a:endParaRPr lang="en-US" sz="12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APR 1 2023 -</a:t>
                      </a:r>
                      <a:br>
                        <a:rPr lang="en-US" sz="1100" u="none" strike="noStrike">
                          <a:effectLst/>
                        </a:rPr>
                      </a:br>
                      <a:r>
                        <a:rPr lang="en-US" sz="1100" u="none" strike="noStrike">
                          <a:effectLst/>
                        </a:rPr>
                        <a:t>JUN 30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MAR 3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a:effectLst/>
                        </a:rPr>
                        <a:t>MAR 3 2023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100" u="none" strike="noStrike" dirty="0">
                          <a:effectLst/>
                        </a:rPr>
                        <a:t>JUL 7 2023</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342413978"/>
                  </a:ext>
                </a:extLst>
              </a:tr>
            </a:tbl>
          </a:graphicData>
        </a:graphic>
      </p:graphicFrame>
    </p:spTree>
    <p:extLst>
      <p:ext uri="{BB962C8B-B14F-4D97-AF65-F5344CB8AC3E}">
        <p14:creationId xmlns:p14="http://schemas.microsoft.com/office/powerpoint/2010/main" val="3349781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6" descr="Top_Nav">
            <a:extLst>
              <a:ext uri="{FF2B5EF4-FFF2-40B4-BE49-F238E27FC236}">
                <a16:creationId xmlns:a16="http://schemas.microsoft.com/office/drawing/2014/main" id="{FC2EA7F5-BFF9-47FB-86B2-0DBAE7C483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Content Placeholder 7">
            <a:extLst>
              <a:ext uri="{FF2B5EF4-FFF2-40B4-BE49-F238E27FC236}">
                <a16:creationId xmlns:a16="http://schemas.microsoft.com/office/drawing/2014/main" id="{BBF38A08-C53B-4E3B-AD43-60F6C7AC27FD}"/>
              </a:ext>
            </a:extLst>
          </p:cNvPr>
          <p:cNvSpPr>
            <a:spLocks noGrp="1"/>
          </p:cNvSpPr>
          <p:nvPr>
            <p:ph idx="1"/>
          </p:nvPr>
        </p:nvSpPr>
        <p:spPr>
          <a:xfrm>
            <a:off x="1981200" y="381000"/>
            <a:ext cx="8077200" cy="5791200"/>
          </a:xfrm>
        </p:spPr>
        <p:txBody>
          <a:bodyPr/>
          <a:lstStyle/>
          <a:p>
            <a:pPr marL="292100" indent="-292100" algn="ctr">
              <a:buNone/>
            </a:pPr>
            <a:r>
              <a:rPr lang="en-US" altLang="en-US" dirty="0">
                <a:latin typeface="Times New Roman" panose="02020603050405020304" pitchFamily="18" charset="0"/>
                <a:cs typeface="Times New Roman" panose="02020603050405020304" pitchFamily="18" charset="0"/>
              </a:rPr>
              <a:t>AAC Data</a:t>
            </a:r>
          </a:p>
        </p:txBody>
      </p:sp>
      <p:sp>
        <p:nvSpPr>
          <p:cNvPr id="30724" name="Slide Number Placeholder 4">
            <a:extLst>
              <a:ext uri="{FF2B5EF4-FFF2-40B4-BE49-F238E27FC236}">
                <a16:creationId xmlns:a16="http://schemas.microsoft.com/office/drawing/2014/main" id="{1CFA758E-C46C-46B1-82F8-E7AE891E6883}"/>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pic>
        <p:nvPicPr>
          <p:cNvPr id="7" name="Picture 7" descr="Top_Nav">
            <a:extLst>
              <a:ext uri="{FF2B5EF4-FFF2-40B4-BE49-F238E27FC236}">
                <a16:creationId xmlns:a16="http://schemas.microsoft.com/office/drawing/2014/main" id="{346D521C-08D1-41A4-9D48-23A7A9665645}"/>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
        <p:nvSpPr>
          <p:cNvPr id="3" name="TextBox 2">
            <a:extLst>
              <a:ext uri="{FF2B5EF4-FFF2-40B4-BE49-F238E27FC236}">
                <a16:creationId xmlns:a16="http://schemas.microsoft.com/office/drawing/2014/main" id="{3D480001-93C5-4219-8923-241E1DA8AFFE}"/>
              </a:ext>
            </a:extLst>
          </p:cNvPr>
          <p:cNvSpPr txBox="1"/>
          <p:nvPr/>
        </p:nvSpPr>
        <p:spPr>
          <a:xfrm>
            <a:off x="2017713" y="1066801"/>
            <a:ext cx="8153400" cy="5663089"/>
          </a:xfrm>
          <a:prstGeom prst="rect">
            <a:avLst/>
          </a:prstGeom>
          <a:noFill/>
        </p:spPr>
        <p:txBody>
          <a:bodyPr>
            <a:spAutoFit/>
          </a:bodyPr>
          <a:lstStyle/>
          <a:p>
            <a:pPr>
              <a:defRPr/>
            </a:pPr>
            <a:r>
              <a:rPr lang="en-US" b="1" dirty="0"/>
              <a:t>Quarterly Data </a:t>
            </a:r>
          </a:p>
          <a:p>
            <a:pPr marL="342900" indent="-342900">
              <a:buFont typeface="Arial" panose="020B0604020202020204" pitchFamily="34" charset="0"/>
              <a:buChar char="•"/>
              <a:defRPr/>
            </a:pPr>
            <a:r>
              <a:rPr lang="en-US" dirty="0"/>
              <a:t>Reported using the accrual method of accounting</a:t>
            </a:r>
          </a:p>
          <a:p>
            <a:pPr marL="342900" indent="-342900">
              <a:buFont typeface="Arial" panose="020B0604020202020204" pitchFamily="34" charset="0"/>
              <a:buChar char="•"/>
              <a:defRPr/>
            </a:pPr>
            <a:r>
              <a:rPr lang="en-US" dirty="0"/>
              <a:t>Only expenditures funded from state/local revenue are eligible for reimbursement</a:t>
            </a:r>
          </a:p>
          <a:p>
            <a:pPr>
              <a:defRPr/>
            </a:pPr>
            <a:endParaRPr lang="en-US" dirty="0"/>
          </a:p>
          <a:p>
            <a:pPr marL="342900" indent="-342900">
              <a:buFont typeface="Arial" panose="020B0604020202020204" pitchFamily="34" charset="0"/>
              <a:buChar char="•"/>
              <a:defRPr/>
            </a:pPr>
            <a:r>
              <a:rPr lang="en-US" b="1" dirty="0"/>
              <a:t>Salary and Fringe Benefit Costs </a:t>
            </a:r>
            <a:r>
              <a:rPr lang="en-US" dirty="0"/>
              <a:t>for the eligible staff. (Staff costs are eligible to be included in the claim if the staff member performs duties and functions that are reimbursable under the Administrative Activity portion of the program, and those staff were included in the Random Moment Time Study for the quarter)</a:t>
            </a:r>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r>
              <a:rPr lang="en-US" b="1" dirty="0"/>
              <a:t>Materials and Supplies Expenditures </a:t>
            </a:r>
            <a:r>
              <a:rPr lang="en-US" dirty="0"/>
              <a:t>for non-health-related supplies. These are supplies that are used to assist in the performance of reimbursable Medicaid administrative activities, so they should be supplies used by staff in the performance of those duties.</a:t>
            </a:r>
          </a:p>
          <a:p>
            <a:pPr marL="342900" indent="-342900">
              <a:buFont typeface="Arial" panose="020B0604020202020204" pitchFamily="34" charset="0"/>
              <a:buChar char="•"/>
              <a:defRPr/>
            </a:pPr>
            <a:endParaRPr lang="en-US" sz="1000" dirty="0"/>
          </a:p>
          <a:p>
            <a:pPr>
              <a:defRPr/>
            </a:pPr>
            <a:r>
              <a:rPr lang="en-US" dirty="0"/>
              <a:t>Expenditures that can </a:t>
            </a:r>
            <a:r>
              <a:rPr lang="en-US" i="1" dirty="0"/>
              <a:t>potentially</a:t>
            </a:r>
            <a:r>
              <a:rPr lang="en-US" dirty="0"/>
              <a:t> be </a:t>
            </a:r>
            <a:r>
              <a:rPr lang="en-US" b="1" dirty="0"/>
              <a:t>included:</a:t>
            </a:r>
            <a:r>
              <a:rPr lang="en-US" dirty="0"/>
              <a:t> non-educational office consumables, copying, printing and postage costs, computer supplies.</a:t>
            </a:r>
          </a:p>
          <a:p>
            <a:pPr>
              <a:defRPr/>
            </a:pPr>
            <a:r>
              <a:rPr lang="en-US" sz="1000" dirty="0"/>
              <a:t> </a:t>
            </a:r>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6" descr="Top_Nav">
            <a:extLst>
              <a:ext uri="{FF2B5EF4-FFF2-40B4-BE49-F238E27FC236}">
                <a16:creationId xmlns:a16="http://schemas.microsoft.com/office/drawing/2014/main" id="{05ECD9CA-0ACC-43BC-A654-051788A7D7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Content Placeholder 7">
            <a:extLst>
              <a:ext uri="{FF2B5EF4-FFF2-40B4-BE49-F238E27FC236}">
                <a16:creationId xmlns:a16="http://schemas.microsoft.com/office/drawing/2014/main" id="{E963D648-4838-41FF-97B9-629605BA43C7}"/>
              </a:ext>
            </a:extLst>
          </p:cNvPr>
          <p:cNvSpPr>
            <a:spLocks noGrp="1"/>
          </p:cNvSpPr>
          <p:nvPr>
            <p:ph idx="1"/>
          </p:nvPr>
        </p:nvSpPr>
        <p:spPr>
          <a:xfrm>
            <a:off x="1974850" y="276225"/>
            <a:ext cx="8077200" cy="5791200"/>
          </a:xfrm>
        </p:spPr>
        <p:txBody>
          <a:bodyPr/>
          <a:lstStyle/>
          <a:p>
            <a:pPr marL="292100" indent="-292100" algn="ctr">
              <a:buNone/>
            </a:pPr>
            <a:r>
              <a:rPr lang="en-US" altLang="en-US">
                <a:latin typeface="Times New Roman" panose="02020603050405020304" pitchFamily="18" charset="0"/>
                <a:cs typeface="Times New Roman" panose="02020603050405020304" pitchFamily="18" charset="0"/>
              </a:rPr>
              <a:t>AAC Data: Quarterly Data</a:t>
            </a:r>
          </a:p>
        </p:txBody>
      </p:sp>
      <p:sp>
        <p:nvSpPr>
          <p:cNvPr id="32772" name="Slide Number Placeholder 4">
            <a:extLst>
              <a:ext uri="{FF2B5EF4-FFF2-40B4-BE49-F238E27FC236}">
                <a16:creationId xmlns:a16="http://schemas.microsoft.com/office/drawing/2014/main" id="{5D4D6B72-5E3A-4EDC-B292-2355611D40CA}"/>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pic>
        <p:nvPicPr>
          <p:cNvPr id="7" name="Picture 7" descr="Top_Nav">
            <a:extLst>
              <a:ext uri="{FF2B5EF4-FFF2-40B4-BE49-F238E27FC236}">
                <a16:creationId xmlns:a16="http://schemas.microsoft.com/office/drawing/2014/main" id="{BB91178A-800F-4D1A-BCE4-5B33EF918368}"/>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
        <p:nvSpPr>
          <p:cNvPr id="32774" name="TextBox 2">
            <a:extLst>
              <a:ext uri="{FF2B5EF4-FFF2-40B4-BE49-F238E27FC236}">
                <a16:creationId xmlns:a16="http://schemas.microsoft.com/office/drawing/2014/main" id="{B84D9D8C-1C23-487F-BD35-BC445B8873E1}"/>
              </a:ext>
            </a:extLst>
          </p:cNvPr>
          <p:cNvSpPr txBox="1">
            <a:spLocks noChangeArrowheads="1"/>
          </p:cNvSpPr>
          <p:nvPr/>
        </p:nvSpPr>
        <p:spPr bwMode="auto">
          <a:xfrm>
            <a:off x="1957388" y="762000"/>
            <a:ext cx="81534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pPr>
            <a:endParaRPr lang="en-US" altLang="en-US" sz="1000" b="1" dirty="0">
              <a:latin typeface="Frutiger 55 Roman" pitchFamily="34" charset="0"/>
            </a:endParaRPr>
          </a:p>
          <a:p>
            <a:pPr>
              <a:spcBef>
                <a:spcPct val="0"/>
              </a:spcBef>
            </a:pPr>
            <a:r>
              <a:rPr lang="en-US" altLang="en-US" sz="2400" b="1" dirty="0">
                <a:latin typeface="Frutiger 55 Roman" pitchFamily="34" charset="0"/>
              </a:rPr>
              <a:t>Medicaid Eligibility Statistics </a:t>
            </a:r>
            <a:r>
              <a:rPr lang="en-US" altLang="en-US" sz="2400" dirty="0">
                <a:latin typeface="Frutiger 55 Roman" pitchFamily="34" charset="0"/>
              </a:rPr>
              <a:t>are included in each quarterly claim to calculate the percentage of students in the school division who are active Medicaid recipients for the quarter.</a:t>
            </a:r>
          </a:p>
          <a:p>
            <a:pPr>
              <a:spcBef>
                <a:spcPct val="0"/>
              </a:spcBef>
            </a:pPr>
            <a:endParaRPr lang="en-US" altLang="en-US" sz="1000" dirty="0">
              <a:latin typeface="Frutiger 55 Roman" pitchFamily="34" charset="0"/>
            </a:endParaRPr>
          </a:p>
          <a:p>
            <a:pPr>
              <a:spcBef>
                <a:spcPct val="0"/>
              </a:spcBef>
            </a:pPr>
            <a:r>
              <a:rPr lang="en-US" altLang="en-US" sz="2400" dirty="0">
                <a:latin typeface="Frutiger 55 Roman" pitchFamily="34" charset="0"/>
              </a:rPr>
              <a:t>Percentage of the total number of students division-wide who are enrolled in Medicaid to the total division-wide enrollment.</a:t>
            </a:r>
          </a:p>
          <a:p>
            <a:pPr>
              <a:spcBef>
                <a:spcPct val="0"/>
              </a:spcBef>
            </a:pPr>
            <a:r>
              <a:rPr lang="en-US" altLang="en-US" sz="2400" dirty="0">
                <a:latin typeface="Frutiger 55 Roman" pitchFamily="34" charset="0"/>
              </a:rPr>
              <a:t>Medicaid and Medicaid Expansion students are included in the count, FAMIS students are not.</a:t>
            </a:r>
          </a:p>
          <a:p>
            <a:pPr>
              <a:spcBef>
                <a:spcPct val="0"/>
              </a:spcBef>
            </a:pPr>
            <a:r>
              <a:rPr lang="en-US" altLang="en-US" sz="2400" dirty="0">
                <a:latin typeface="Frutiger 55 Roman" pitchFamily="34" charset="0"/>
              </a:rPr>
              <a:t>Counted as of the following quarterly ‘snapshot’ dates:</a:t>
            </a:r>
          </a:p>
          <a:p>
            <a:pPr>
              <a:spcBef>
                <a:spcPct val="0"/>
              </a:spcBef>
            </a:pPr>
            <a:endParaRPr lang="en-US" altLang="en-US" sz="2400" dirty="0">
              <a:latin typeface="Frutiger 55 Roman" pitchFamily="34" charset="0"/>
            </a:endParaRPr>
          </a:p>
          <a:p>
            <a:pPr>
              <a:spcBef>
                <a:spcPct val="0"/>
              </a:spcBef>
            </a:pPr>
            <a:endParaRPr lang="en-US" altLang="en-US" sz="2400" dirty="0">
              <a:latin typeface="Frutiger 55 Roman" pitchFamily="34" charset="0"/>
            </a:endParaRPr>
          </a:p>
          <a:p>
            <a:pPr>
              <a:spcBef>
                <a:spcPct val="0"/>
              </a:spcBef>
            </a:pPr>
            <a:endParaRPr lang="en-US" altLang="en-US" sz="2400" dirty="0">
              <a:latin typeface="Frutiger 55 Roman" pitchFamily="34" charset="0"/>
            </a:endParaRPr>
          </a:p>
        </p:txBody>
      </p:sp>
      <p:graphicFrame>
        <p:nvGraphicFramePr>
          <p:cNvPr id="2" name="Table 1">
            <a:extLst>
              <a:ext uri="{FF2B5EF4-FFF2-40B4-BE49-F238E27FC236}">
                <a16:creationId xmlns:a16="http://schemas.microsoft.com/office/drawing/2014/main" id="{4C556364-F4DC-4F38-8987-F17B03CAF92A}"/>
              </a:ext>
            </a:extLst>
          </p:cNvPr>
          <p:cNvGraphicFramePr>
            <a:graphicFrameLocks noGrp="1"/>
          </p:cNvGraphicFramePr>
          <p:nvPr/>
        </p:nvGraphicFramePr>
        <p:xfrm>
          <a:off x="3352800" y="4953000"/>
          <a:ext cx="5622926" cy="1524000"/>
        </p:xfrm>
        <a:graphic>
          <a:graphicData uri="http://schemas.openxmlformats.org/drawingml/2006/table">
            <a:tbl>
              <a:tblPr firstRow="1" firstCol="1" lastCol="1" bandRow="1">
                <a:tableStyleId>{073A0DAA-6AF3-43AB-8588-CEC1D06C72B9}</a:tableStyleId>
              </a:tblPr>
              <a:tblGrid>
                <a:gridCol w="2811463">
                  <a:extLst>
                    <a:ext uri="{9D8B030D-6E8A-4147-A177-3AD203B41FA5}">
                      <a16:colId xmlns:a16="http://schemas.microsoft.com/office/drawing/2014/main" val="20000"/>
                    </a:ext>
                  </a:extLst>
                </a:gridCol>
                <a:gridCol w="2811463">
                  <a:extLst>
                    <a:ext uri="{9D8B030D-6E8A-4147-A177-3AD203B41FA5}">
                      <a16:colId xmlns:a16="http://schemas.microsoft.com/office/drawing/2014/main" val="20001"/>
                    </a:ext>
                  </a:extLst>
                </a:gridCol>
              </a:tblGrid>
              <a:tr h="304800">
                <a:tc>
                  <a:txBody>
                    <a:bodyPr/>
                    <a:lstStyle/>
                    <a:p>
                      <a:pPr marL="0" marR="0" algn="ctr">
                        <a:spcBef>
                          <a:spcPts val="0"/>
                        </a:spcBef>
                        <a:spcAft>
                          <a:spcPts val="0"/>
                        </a:spcAft>
                        <a:tabLst>
                          <a:tab pos="457200" algn="l"/>
                          <a:tab pos="571500" algn="l"/>
                        </a:tabLst>
                      </a:pPr>
                      <a:r>
                        <a:rPr lang="en-US" sz="1200" dirty="0">
                          <a:effectLst/>
                        </a:rPr>
                        <a:t>Claim Quarter</a:t>
                      </a:r>
                      <a:endParaRPr lang="en-US" sz="1200" dirty="0">
                        <a:effectLst/>
                        <a:latin typeface="Times New Roman"/>
                        <a:ea typeface="Times New Roman"/>
                      </a:endParaRPr>
                    </a:p>
                  </a:txBody>
                  <a:tcPr marL="68572" marR="68572" marT="0" marB="0"/>
                </a:tc>
                <a:tc>
                  <a:txBody>
                    <a:bodyPr/>
                    <a:lstStyle/>
                    <a:p>
                      <a:pPr marL="0" marR="0" algn="ctr">
                        <a:spcBef>
                          <a:spcPts val="0"/>
                        </a:spcBef>
                        <a:spcAft>
                          <a:spcPts val="0"/>
                        </a:spcAft>
                        <a:tabLst>
                          <a:tab pos="457200" algn="l"/>
                          <a:tab pos="571500" algn="l"/>
                        </a:tabLst>
                      </a:pPr>
                      <a:r>
                        <a:rPr lang="en-US" sz="1200" dirty="0">
                          <a:effectLst/>
                        </a:rPr>
                        <a:t>Enrollment Snapshot Date</a:t>
                      </a:r>
                      <a:endParaRPr lang="en-US" sz="1200" dirty="0">
                        <a:effectLst/>
                        <a:latin typeface="Times New Roman"/>
                        <a:ea typeface="Times New Roman"/>
                      </a:endParaRPr>
                    </a:p>
                  </a:txBody>
                  <a:tcPr marL="68572" marR="68572" marT="0" marB="0"/>
                </a:tc>
                <a:extLst>
                  <a:ext uri="{0D108BD9-81ED-4DB2-BD59-A6C34878D82A}">
                    <a16:rowId xmlns:a16="http://schemas.microsoft.com/office/drawing/2014/main" val="10000"/>
                  </a:ext>
                </a:extLst>
              </a:tr>
              <a:tr h="304800">
                <a:tc>
                  <a:txBody>
                    <a:bodyPr/>
                    <a:lstStyle/>
                    <a:p>
                      <a:pPr marL="0" marR="0" algn="ctr">
                        <a:spcBef>
                          <a:spcPts val="0"/>
                        </a:spcBef>
                        <a:spcAft>
                          <a:spcPts val="0"/>
                        </a:spcAft>
                        <a:tabLst>
                          <a:tab pos="457200" algn="l"/>
                          <a:tab pos="571500" algn="l"/>
                        </a:tabLst>
                      </a:pPr>
                      <a:r>
                        <a:rPr lang="en-US" sz="1200" dirty="0">
                          <a:effectLst/>
                        </a:rPr>
                        <a:t>Q1: Jul 1 – September 30</a:t>
                      </a:r>
                      <a:endParaRPr lang="en-US" sz="1200" dirty="0">
                        <a:effectLst/>
                        <a:latin typeface="Times New Roman"/>
                        <a:ea typeface="Times New Roman"/>
                      </a:endParaRPr>
                    </a:p>
                  </a:txBody>
                  <a:tcPr marL="68572" marR="68572" marT="0" marB="0"/>
                </a:tc>
                <a:tc>
                  <a:txBody>
                    <a:bodyPr/>
                    <a:lstStyle/>
                    <a:p>
                      <a:pPr marL="0" marR="0" algn="ctr">
                        <a:spcBef>
                          <a:spcPts val="0"/>
                        </a:spcBef>
                        <a:spcAft>
                          <a:spcPts val="0"/>
                        </a:spcAft>
                        <a:tabLst>
                          <a:tab pos="457200" algn="l"/>
                          <a:tab pos="571500" algn="l"/>
                        </a:tabLst>
                      </a:pPr>
                      <a:r>
                        <a:rPr lang="en-US" sz="1200" dirty="0">
                          <a:effectLst/>
                        </a:rPr>
                        <a:t>September 1</a:t>
                      </a:r>
                      <a:endParaRPr lang="en-US" sz="1200" dirty="0">
                        <a:effectLst/>
                        <a:latin typeface="Times New Roman"/>
                        <a:ea typeface="Times New Roman"/>
                      </a:endParaRPr>
                    </a:p>
                  </a:txBody>
                  <a:tcPr marL="68572" marR="68572" marT="0" marB="0"/>
                </a:tc>
                <a:extLst>
                  <a:ext uri="{0D108BD9-81ED-4DB2-BD59-A6C34878D82A}">
                    <a16:rowId xmlns:a16="http://schemas.microsoft.com/office/drawing/2014/main" val="10001"/>
                  </a:ext>
                </a:extLst>
              </a:tr>
              <a:tr h="304800">
                <a:tc>
                  <a:txBody>
                    <a:bodyPr/>
                    <a:lstStyle/>
                    <a:p>
                      <a:pPr marL="0" marR="0" algn="ctr">
                        <a:spcBef>
                          <a:spcPts val="0"/>
                        </a:spcBef>
                        <a:spcAft>
                          <a:spcPts val="0"/>
                        </a:spcAft>
                        <a:tabLst>
                          <a:tab pos="457200" algn="l"/>
                          <a:tab pos="571500" algn="l"/>
                        </a:tabLst>
                      </a:pPr>
                      <a:r>
                        <a:rPr lang="en-US" sz="1200" dirty="0">
                          <a:effectLst/>
                        </a:rPr>
                        <a:t>Q2: October 1 – December 31</a:t>
                      </a:r>
                      <a:endParaRPr lang="en-US" sz="1200" dirty="0">
                        <a:effectLst/>
                        <a:latin typeface="Times New Roman"/>
                        <a:ea typeface="Times New Roman"/>
                      </a:endParaRPr>
                    </a:p>
                  </a:txBody>
                  <a:tcPr marL="68572" marR="68572" marT="0" marB="0"/>
                </a:tc>
                <a:tc>
                  <a:txBody>
                    <a:bodyPr/>
                    <a:lstStyle/>
                    <a:p>
                      <a:pPr marL="0" marR="0" algn="ctr">
                        <a:spcBef>
                          <a:spcPts val="0"/>
                        </a:spcBef>
                        <a:spcAft>
                          <a:spcPts val="0"/>
                        </a:spcAft>
                        <a:tabLst>
                          <a:tab pos="457200" algn="l"/>
                          <a:tab pos="571500" algn="l"/>
                        </a:tabLst>
                      </a:pPr>
                      <a:r>
                        <a:rPr lang="en-US" sz="1200" dirty="0">
                          <a:effectLst/>
                        </a:rPr>
                        <a:t>December 1</a:t>
                      </a:r>
                      <a:endParaRPr lang="en-US" sz="1200" dirty="0">
                        <a:effectLst/>
                        <a:latin typeface="Times New Roman"/>
                        <a:ea typeface="Times New Roman"/>
                      </a:endParaRPr>
                    </a:p>
                  </a:txBody>
                  <a:tcPr marL="68572" marR="68572" marT="0" marB="0"/>
                </a:tc>
                <a:extLst>
                  <a:ext uri="{0D108BD9-81ED-4DB2-BD59-A6C34878D82A}">
                    <a16:rowId xmlns:a16="http://schemas.microsoft.com/office/drawing/2014/main" val="10002"/>
                  </a:ext>
                </a:extLst>
              </a:tr>
              <a:tr h="304800">
                <a:tc>
                  <a:txBody>
                    <a:bodyPr/>
                    <a:lstStyle/>
                    <a:p>
                      <a:pPr marL="0" marR="0" algn="ctr">
                        <a:spcBef>
                          <a:spcPts val="0"/>
                        </a:spcBef>
                        <a:spcAft>
                          <a:spcPts val="0"/>
                        </a:spcAft>
                        <a:tabLst>
                          <a:tab pos="457200" algn="l"/>
                          <a:tab pos="571500" algn="l"/>
                        </a:tabLst>
                      </a:pPr>
                      <a:r>
                        <a:rPr lang="en-US" sz="1200">
                          <a:effectLst/>
                        </a:rPr>
                        <a:t>Q3: January 1 – March 31</a:t>
                      </a:r>
                      <a:endParaRPr lang="en-US" sz="1200">
                        <a:effectLst/>
                        <a:latin typeface="Times New Roman"/>
                        <a:ea typeface="Times New Roman"/>
                      </a:endParaRPr>
                    </a:p>
                  </a:txBody>
                  <a:tcPr marL="68572" marR="68572" marT="0" marB="0"/>
                </a:tc>
                <a:tc>
                  <a:txBody>
                    <a:bodyPr/>
                    <a:lstStyle/>
                    <a:p>
                      <a:pPr marL="0" marR="0" algn="ctr">
                        <a:spcBef>
                          <a:spcPts val="0"/>
                        </a:spcBef>
                        <a:spcAft>
                          <a:spcPts val="0"/>
                        </a:spcAft>
                        <a:tabLst>
                          <a:tab pos="457200" algn="l"/>
                          <a:tab pos="571500" algn="l"/>
                        </a:tabLst>
                      </a:pPr>
                      <a:r>
                        <a:rPr lang="en-US" sz="1200" dirty="0">
                          <a:effectLst/>
                        </a:rPr>
                        <a:t>March 1</a:t>
                      </a:r>
                      <a:endParaRPr lang="en-US" sz="1200" dirty="0">
                        <a:effectLst/>
                        <a:latin typeface="Times New Roman"/>
                        <a:ea typeface="Times New Roman"/>
                      </a:endParaRPr>
                    </a:p>
                  </a:txBody>
                  <a:tcPr marL="68572" marR="68572" marT="0" marB="0"/>
                </a:tc>
                <a:extLst>
                  <a:ext uri="{0D108BD9-81ED-4DB2-BD59-A6C34878D82A}">
                    <a16:rowId xmlns:a16="http://schemas.microsoft.com/office/drawing/2014/main" val="10003"/>
                  </a:ext>
                </a:extLst>
              </a:tr>
              <a:tr h="304800">
                <a:tc>
                  <a:txBody>
                    <a:bodyPr/>
                    <a:lstStyle/>
                    <a:p>
                      <a:pPr marL="0" marR="0" algn="ctr">
                        <a:spcBef>
                          <a:spcPts val="0"/>
                        </a:spcBef>
                        <a:spcAft>
                          <a:spcPts val="0"/>
                        </a:spcAft>
                        <a:tabLst>
                          <a:tab pos="457200" algn="l"/>
                          <a:tab pos="571500" algn="l"/>
                        </a:tabLst>
                      </a:pPr>
                      <a:r>
                        <a:rPr lang="en-US" sz="1200">
                          <a:effectLst/>
                        </a:rPr>
                        <a:t>Q4: April 1 – June 30</a:t>
                      </a:r>
                      <a:endParaRPr lang="en-US" sz="1200">
                        <a:effectLst/>
                        <a:latin typeface="Times New Roman"/>
                        <a:ea typeface="Times New Roman"/>
                      </a:endParaRPr>
                    </a:p>
                  </a:txBody>
                  <a:tcPr marL="68572" marR="68572" marT="0" marB="0"/>
                </a:tc>
                <a:tc>
                  <a:txBody>
                    <a:bodyPr/>
                    <a:lstStyle/>
                    <a:p>
                      <a:pPr marL="0" marR="0" algn="ctr">
                        <a:spcBef>
                          <a:spcPts val="0"/>
                        </a:spcBef>
                        <a:spcAft>
                          <a:spcPts val="0"/>
                        </a:spcAft>
                        <a:tabLst>
                          <a:tab pos="457200" algn="l"/>
                          <a:tab pos="571500" algn="l"/>
                        </a:tabLst>
                      </a:pPr>
                      <a:r>
                        <a:rPr lang="en-US" sz="1200" dirty="0">
                          <a:effectLst/>
                        </a:rPr>
                        <a:t>June 1</a:t>
                      </a:r>
                      <a:endParaRPr lang="en-US" sz="1200" dirty="0">
                        <a:effectLst/>
                        <a:latin typeface="Times New Roman"/>
                        <a:ea typeface="Times New Roman"/>
                      </a:endParaRPr>
                    </a:p>
                  </a:txBody>
                  <a:tcPr marL="68572" marR="68572"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descr="Top_Nav">
            <a:extLst>
              <a:ext uri="{FF2B5EF4-FFF2-40B4-BE49-F238E27FC236}">
                <a16:creationId xmlns:a16="http://schemas.microsoft.com/office/drawing/2014/main" id="{245434D3-E721-4A38-85FE-435D69CA8B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Content Placeholder 7">
            <a:extLst>
              <a:ext uri="{FF2B5EF4-FFF2-40B4-BE49-F238E27FC236}">
                <a16:creationId xmlns:a16="http://schemas.microsoft.com/office/drawing/2014/main" id="{7730D68B-CD78-4B95-8560-2D32FAE6B0BE}"/>
              </a:ext>
            </a:extLst>
          </p:cNvPr>
          <p:cNvSpPr>
            <a:spLocks noGrp="1"/>
          </p:cNvSpPr>
          <p:nvPr>
            <p:ph idx="1"/>
          </p:nvPr>
        </p:nvSpPr>
        <p:spPr>
          <a:xfrm>
            <a:off x="2006600" y="265113"/>
            <a:ext cx="8077200" cy="5791200"/>
          </a:xfrm>
        </p:spPr>
        <p:txBody>
          <a:bodyPr/>
          <a:lstStyle/>
          <a:p>
            <a:pPr marL="292100" indent="-292100" algn="ctr">
              <a:buNone/>
            </a:pPr>
            <a:r>
              <a:rPr lang="en-US" altLang="en-US">
                <a:latin typeface="Times New Roman" panose="02020603050405020304" pitchFamily="18" charset="0"/>
                <a:cs typeface="Times New Roman" panose="02020603050405020304" pitchFamily="18" charset="0"/>
              </a:rPr>
              <a:t>AAC Data</a:t>
            </a:r>
          </a:p>
        </p:txBody>
      </p:sp>
      <p:sp>
        <p:nvSpPr>
          <p:cNvPr id="33796" name="Slide Number Placeholder 4">
            <a:extLst>
              <a:ext uri="{FF2B5EF4-FFF2-40B4-BE49-F238E27FC236}">
                <a16:creationId xmlns:a16="http://schemas.microsoft.com/office/drawing/2014/main" id="{88241416-0353-4755-9CFE-886B291C3507}"/>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pic>
        <p:nvPicPr>
          <p:cNvPr id="7" name="Picture 7" descr="Top_Nav">
            <a:extLst>
              <a:ext uri="{FF2B5EF4-FFF2-40B4-BE49-F238E27FC236}">
                <a16:creationId xmlns:a16="http://schemas.microsoft.com/office/drawing/2014/main" id="{CA625BCF-48CC-4CDA-BD88-CB5689402746}"/>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
        <p:nvSpPr>
          <p:cNvPr id="3" name="TextBox 2">
            <a:extLst>
              <a:ext uri="{FF2B5EF4-FFF2-40B4-BE49-F238E27FC236}">
                <a16:creationId xmlns:a16="http://schemas.microsoft.com/office/drawing/2014/main" id="{E80FD150-C335-41EB-A387-8625B2CB08A5}"/>
              </a:ext>
            </a:extLst>
          </p:cNvPr>
          <p:cNvSpPr txBox="1"/>
          <p:nvPr/>
        </p:nvSpPr>
        <p:spPr>
          <a:xfrm>
            <a:off x="1828800" y="762001"/>
            <a:ext cx="8610600" cy="4401205"/>
          </a:xfrm>
          <a:prstGeom prst="rect">
            <a:avLst/>
          </a:prstGeom>
          <a:noFill/>
        </p:spPr>
        <p:txBody>
          <a:bodyPr>
            <a:spAutoFit/>
          </a:bodyPr>
          <a:lstStyle/>
          <a:p>
            <a:pPr>
              <a:defRPr/>
            </a:pPr>
            <a:r>
              <a:rPr lang="en-US" b="1" dirty="0"/>
              <a:t>Annual Data </a:t>
            </a:r>
          </a:p>
          <a:p>
            <a:pPr marL="342900" indent="-342900">
              <a:buFont typeface="Arial" panose="020B0604020202020204" pitchFamily="34" charset="0"/>
              <a:buChar char="•"/>
              <a:defRPr/>
            </a:pPr>
            <a:r>
              <a:rPr lang="en-US" dirty="0"/>
              <a:t>Only expenditures funded from state/local revenue are eligible for reimbursement</a:t>
            </a:r>
          </a:p>
          <a:p>
            <a:pPr>
              <a:defRPr/>
            </a:pPr>
            <a:endParaRPr lang="en-US" sz="1000" dirty="0"/>
          </a:p>
          <a:p>
            <a:pPr marL="342900" indent="-342900">
              <a:buFont typeface="Arial" panose="020B0604020202020204" pitchFamily="34" charset="0"/>
              <a:buChar char="•"/>
              <a:defRPr/>
            </a:pPr>
            <a:r>
              <a:rPr lang="en-US" b="1" dirty="0"/>
              <a:t>Annual Building and Fixed Asset Valuation: </a:t>
            </a:r>
            <a:r>
              <a:rPr lang="en-US" dirty="0"/>
              <a:t>based on the </a:t>
            </a:r>
            <a:r>
              <a:rPr lang="en-US" b="1" dirty="0"/>
              <a:t>accumulated acquisition</a:t>
            </a:r>
            <a:r>
              <a:rPr lang="en-US" dirty="0"/>
              <a:t> costs of these assets. Do </a:t>
            </a:r>
            <a:r>
              <a:rPr lang="en-US" b="1" dirty="0"/>
              <a:t>not</a:t>
            </a:r>
            <a:r>
              <a:rPr lang="en-US" dirty="0"/>
              <a:t> use insurance valuation. Do </a:t>
            </a:r>
            <a:r>
              <a:rPr lang="en-US" b="1" dirty="0"/>
              <a:t>not </a:t>
            </a:r>
            <a:r>
              <a:rPr lang="en-US" dirty="0"/>
              <a:t>include depreciation.</a:t>
            </a:r>
          </a:p>
          <a:p>
            <a:pPr>
              <a:defRPr/>
            </a:pPr>
            <a:r>
              <a:rPr lang="en-US" dirty="0"/>
              <a:t> </a:t>
            </a:r>
            <a:endParaRPr lang="en-US" sz="1000" dirty="0"/>
          </a:p>
          <a:p>
            <a:pPr>
              <a:defRPr/>
            </a:pPr>
            <a:r>
              <a:rPr lang="en-US" b="1" dirty="0"/>
              <a:t>Include:</a:t>
            </a:r>
            <a:r>
              <a:rPr lang="en-US" dirty="0"/>
              <a:t> any improvements such as paved parking areas, fences and sidewalks, building additions, and any of a building’s components such as its plumbing, heating and air conditioning systems.</a:t>
            </a:r>
          </a:p>
          <a:p>
            <a:pPr>
              <a:defRPr/>
            </a:pPr>
            <a:r>
              <a:rPr lang="en-US" dirty="0"/>
              <a:t> </a:t>
            </a:r>
          </a:p>
          <a:p>
            <a:pPr>
              <a:defRPr/>
            </a:pPr>
            <a:r>
              <a:rPr lang="en-US" b="1" dirty="0"/>
              <a:t>Exclude:</a:t>
            </a:r>
            <a:r>
              <a:rPr lang="en-US" dirty="0"/>
              <a:t> the costs of fully depreciated assets (more than 50 years old); the cost of land; any portion of the cost of buildings and equipment borne or donated by the Federal Government regardless of where title was originally vested or where it presently resides; any portion of the costs of building and equipment contributed in satisfaction of a federal matching requirement, any equipment merely attached to a building which is not permanently fixed to it; rent or lease payments.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6" descr="Top_Nav">
            <a:extLst>
              <a:ext uri="{FF2B5EF4-FFF2-40B4-BE49-F238E27FC236}">
                <a16:creationId xmlns:a16="http://schemas.microsoft.com/office/drawing/2014/main" id="{093F5260-8793-438E-A46B-66FA8EC7B3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1"/>
            <a:ext cx="91408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Content Placeholder 7">
            <a:extLst>
              <a:ext uri="{FF2B5EF4-FFF2-40B4-BE49-F238E27FC236}">
                <a16:creationId xmlns:a16="http://schemas.microsoft.com/office/drawing/2014/main" id="{364C95D5-6387-46A2-9E24-3879E7606126}"/>
              </a:ext>
            </a:extLst>
          </p:cNvPr>
          <p:cNvSpPr>
            <a:spLocks noGrp="1"/>
          </p:cNvSpPr>
          <p:nvPr>
            <p:ph idx="1"/>
          </p:nvPr>
        </p:nvSpPr>
        <p:spPr>
          <a:xfrm>
            <a:off x="2055813" y="265113"/>
            <a:ext cx="8077200" cy="5791200"/>
          </a:xfrm>
        </p:spPr>
        <p:txBody>
          <a:bodyPr/>
          <a:lstStyle/>
          <a:p>
            <a:pPr marL="292100" indent="-292100" algn="ctr">
              <a:buNone/>
            </a:pPr>
            <a:r>
              <a:rPr lang="en-US" altLang="en-US" dirty="0">
                <a:latin typeface="Times New Roman" panose="02020603050405020304" pitchFamily="18" charset="0"/>
                <a:cs typeface="Times New Roman" panose="02020603050405020304" pitchFamily="18" charset="0"/>
              </a:rPr>
              <a:t>AAC Data: Annual Data</a:t>
            </a:r>
          </a:p>
        </p:txBody>
      </p:sp>
      <p:sp>
        <p:nvSpPr>
          <p:cNvPr id="34820" name="Slide Number Placeholder 4">
            <a:extLst>
              <a:ext uri="{FF2B5EF4-FFF2-40B4-BE49-F238E27FC236}">
                <a16:creationId xmlns:a16="http://schemas.microsoft.com/office/drawing/2014/main" id="{48206829-D29E-492B-94B1-BA18A0378AD3}"/>
              </a:ext>
            </a:extLst>
          </p:cNvPr>
          <p:cNvSpPr>
            <a:spLocks noGrp="1"/>
          </p:cNvSpPr>
          <p:nvPr>
            <p:ph type="sldNum" sz="quarter" idx="12"/>
          </p:nvPr>
        </p:nvSpPr>
        <p:spPr>
          <a:xfrm>
            <a:off x="8077200" y="5791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Frutiger 45 Light" pitchFamily="34" charset="0"/>
                <a:ea typeface="ＭＳ Ｐゴシック" panose="020B0600070205080204" pitchFamily="34" charset="-128"/>
              </a:defRPr>
            </a:lvl1pPr>
            <a:lvl2pPr marL="742950" indent="-285750">
              <a:spcBef>
                <a:spcPct val="20000"/>
              </a:spcBef>
              <a:buChar char="–"/>
              <a:defRPr sz="2800">
                <a:solidFill>
                  <a:schemeClr val="tx1"/>
                </a:solidFill>
                <a:latin typeface="Frutiger 45 Light" pitchFamily="34" charset="0"/>
                <a:ea typeface="ＭＳ Ｐゴシック" panose="020B0600070205080204" pitchFamily="34" charset="-128"/>
              </a:defRPr>
            </a:lvl2pPr>
            <a:lvl3pPr marL="1143000" indent="-228600">
              <a:spcBef>
                <a:spcPct val="20000"/>
              </a:spcBef>
              <a:buChar char="•"/>
              <a:defRPr sz="2400">
                <a:solidFill>
                  <a:schemeClr val="tx1"/>
                </a:solidFill>
                <a:latin typeface="Frutiger 45 Light" pitchFamily="34" charset="0"/>
                <a:ea typeface="ＭＳ Ｐゴシック" panose="020B0600070205080204" pitchFamily="34" charset="-128"/>
              </a:defRPr>
            </a:lvl3pPr>
            <a:lvl4pPr marL="1600200" indent="-228600">
              <a:spcBef>
                <a:spcPct val="20000"/>
              </a:spcBef>
              <a:buChar char="–"/>
              <a:defRPr sz="2000">
                <a:solidFill>
                  <a:schemeClr val="tx1"/>
                </a:solidFill>
                <a:latin typeface="Frutiger 45 Light" pitchFamily="34" charset="0"/>
                <a:ea typeface="ＭＳ Ｐゴシック" panose="020B0600070205080204" pitchFamily="34" charset="-128"/>
              </a:defRPr>
            </a:lvl4pPr>
            <a:lvl5pPr marL="2057400" indent="-228600">
              <a:spcBef>
                <a:spcPct val="20000"/>
              </a:spcBef>
              <a:buChar char="»"/>
              <a:defRPr sz="2000">
                <a:solidFill>
                  <a:schemeClr val="tx1"/>
                </a:solidFill>
                <a:latin typeface="Frutiger 45 Light"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Frutiger 45 Light" pitchFamily="34" charset="0"/>
                <a:ea typeface="ＭＳ Ｐゴシック" panose="020B0600070205080204" pitchFamily="34" charset="-128"/>
              </a:defRPr>
            </a:lvl9pPr>
          </a:lstStyle>
          <a:p>
            <a:pPr>
              <a:spcBef>
                <a:spcPct val="0"/>
              </a:spcBef>
              <a:buFontTx/>
              <a:buNone/>
            </a:pPr>
            <a:endParaRPr lang="en-US" altLang="en-US" sz="1400">
              <a:latin typeface="Times New Roman" panose="02020603050405020304" pitchFamily="18" charset="0"/>
              <a:cs typeface="Times New Roman" panose="02020603050405020304" pitchFamily="18" charset="0"/>
            </a:endParaRPr>
          </a:p>
        </p:txBody>
      </p:sp>
      <p:pic>
        <p:nvPicPr>
          <p:cNvPr id="7" name="Picture 7" descr="Top_Nav">
            <a:extLst>
              <a:ext uri="{FF2B5EF4-FFF2-40B4-BE49-F238E27FC236}">
                <a16:creationId xmlns:a16="http://schemas.microsoft.com/office/drawing/2014/main" id="{72774E7E-DC55-4F43-ADA8-BE6DDE879CB0}"/>
              </a:ext>
            </a:extLst>
          </p:cNvPr>
          <p:cNvPicPr>
            <a:picLocks noChangeAspect="1" noChangeArrowheads="1"/>
          </p:cNvPicPr>
          <p:nvPr/>
        </p:nvPicPr>
        <p:blipFill>
          <a:blip r:embed="rId4"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001" y="1"/>
            <a:ext cx="9140825" cy="265113"/>
          </a:xfrm>
          <a:prstGeom prst="rect">
            <a:avLst/>
          </a:prstGeom>
          <a:solidFill>
            <a:srgbClr val="C00000">
              <a:alpha val="0"/>
            </a:srgbClr>
          </a:solidFill>
          <a:ln w="9525">
            <a:noFill/>
            <a:miter lim="800000"/>
            <a:headEnd/>
            <a:tailEnd/>
          </a:ln>
        </p:spPr>
      </p:pic>
      <p:sp>
        <p:nvSpPr>
          <p:cNvPr id="3" name="TextBox 2">
            <a:extLst>
              <a:ext uri="{FF2B5EF4-FFF2-40B4-BE49-F238E27FC236}">
                <a16:creationId xmlns:a16="http://schemas.microsoft.com/office/drawing/2014/main" id="{5BF0EB2F-276E-4964-AE85-2BD20EA56CC3}"/>
              </a:ext>
            </a:extLst>
          </p:cNvPr>
          <p:cNvSpPr txBox="1"/>
          <p:nvPr/>
        </p:nvSpPr>
        <p:spPr>
          <a:xfrm>
            <a:off x="1790700" y="990601"/>
            <a:ext cx="8610600" cy="5355312"/>
          </a:xfrm>
          <a:prstGeom prst="rect">
            <a:avLst/>
          </a:prstGeom>
          <a:noFill/>
        </p:spPr>
        <p:txBody>
          <a:bodyPr>
            <a:spAutoFit/>
          </a:bodyPr>
          <a:lstStyle/>
          <a:p>
            <a:pPr marL="342900" indent="-342900">
              <a:buFont typeface="Arial" panose="020B0604020202020204" pitchFamily="34" charset="0"/>
              <a:buChar char="•"/>
              <a:defRPr/>
            </a:pPr>
            <a:r>
              <a:rPr lang="en-US" b="1" dirty="0"/>
              <a:t>Annual Valuation for Major Moveable Equipment: </a:t>
            </a:r>
            <a:r>
              <a:rPr lang="en-US" dirty="0"/>
              <a:t>Include the division-wide equipment accumulated acquisition costs that are not included in any of the Building and Fixed Asset valuations above and that meet the division’s capital criteria. (e.g. furniture, office equipment, awnings etc.). Do </a:t>
            </a:r>
            <a:r>
              <a:rPr lang="en-US" b="1" dirty="0"/>
              <a:t>not</a:t>
            </a:r>
            <a:r>
              <a:rPr lang="en-US" dirty="0"/>
              <a:t> use insurance valuation. Do </a:t>
            </a:r>
            <a:r>
              <a:rPr lang="en-US" b="1" dirty="0"/>
              <a:t>not </a:t>
            </a:r>
            <a:r>
              <a:rPr lang="en-US" dirty="0"/>
              <a:t>include depreciation.</a:t>
            </a:r>
          </a:p>
          <a:p>
            <a:pPr>
              <a:defRPr/>
            </a:pPr>
            <a:r>
              <a:rPr lang="en-US" dirty="0"/>
              <a:t>  </a:t>
            </a:r>
          </a:p>
          <a:p>
            <a:pPr marL="285750" indent="-285750">
              <a:buFont typeface="Arial" panose="020B0604020202020204" pitchFamily="34" charset="0"/>
              <a:buChar char="•"/>
              <a:defRPr/>
            </a:pPr>
            <a:r>
              <a:rPr lang="en-US" b="1" dirty="0"/>
              <a:t>Exclude: </a:t>
            </a:r>
            <a:r>
              <a:rPr lang="en-US" dirty="0"/>
              <a:t>the costs of fully depreciated major movables (more than 15 years old).</a:t>
            </a:r>
          </a:p>
          <a:p>
            <a:pPr marL="285750" indent="-285750">
              <a:buFont typeface="Arial" panose="020B0604020202020204" pitchFamily="34" charset="0"/>
              <a:buChar char="•"/>
              <a:defRPr/>
            </a:pPr>
            <a:endParaRPr lang="en-US" dirty="0"/>
          </a:p>
          <a:p>
            <a:pPr marL="342900" indent="-342900">
              <a:buFont typeface="Arial" panose="020B0604020202020204" pitchFamily="34" charset="0"/>
              <a:buChar char="•"/>
              <a:defRPr/>
            </a:pPr>
            <a:r>
              <a:rPr lang="en-US" b="1" dirty="0"/>
              <a:t>School Division’s Net Interest Expense: </a:t>
            </a:r>
            <a:r>
              <a:rPr lang="en-US" dirty="0"/>
              <a:t>associated with school building acquisition, construction, remodeling, and equipment for the </a:t>
            </a:r>
            <a:r>
              <a:rPr lang="en-US" b="1" i="1" dirty="0"/>
              <a:t>prior</a:t>
            </a:r>
            <a:r>
              <a:rPr lang="en-US" dirty="0"/>
              <a:t> fiscal year.</a:t>
            </a:r>
          </a:p>
          <a:p>
            <a:pPr marL="342900" indent="-342900">
              <a:buFont typeface="Arial" panose="020B0604020202020204" pitchFamily="34" charset="0"/>
              <a:buChar char="•"/>
              <a:defRPr/>
            </a:pPr>
            <a:endParaRPr lang="en-US" dirty="0"/>
          </a:p>
          <a:p>
            <a:pPr marL="342900" indent="-342900">
              <a:buFont typeface="Arial" panose="020B0604020202020204" pitchFamily="34" charset="0"/>
              <a:buChar char="•"/>
              <a:defRPr/>
            </a:pPr>
            <a:r>
              <a:rPr lang="en-US" b="1" dirty="0"/>
              <a:t>Capital Percentage Rate</a:t>
            </a:r>
            <a:r>
              <a:rPr lang="en-US" dirty="0"/>
              <a:t>: These 3 components (capital, major movables and net interest expense) are used to calculate a Capital Percentage Rate that is then used in the claim calculation to allocate some additional reimbursement for the cost of these items which are necessary for the school division to function and provide the Medicaid-covered services.</a:t>
            </a: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1067</TotalTime>
  <Words>2581</Words>
  <Application>Microsoft Office PowerPoint</Application>
  <PresentationFormat>Widescreen</PresentationFormat>
  <Paragraphs>406</Paragraphs>
  <Slides>27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Frutiger 55 Roman</vt:lpstr>
      <vt:lpstr>Times New Roman</vt:lpstr>
      <vt:lpstr>Trebuchet MS</vt:lpstr>
      <vt:lpstr>Wingdings 3</vt:lpstr>
      <vt:lpstr>Facet</vt:lpstr>
      <vt:lpstr>Medicaid and Schools</vt:lpstr>
      <vt:lpstr>Current Covered Services</vt:lpstr>
      <vt:lpstr>Administrative Claiming</vt:lpstr>
      <vt:lpstr>Random Moment Time Study (RMTS)</vt:lpstr>
      <vt:lpstr>Participants</vt:lpstr>
      <vt:lpstr>PowerPoint Presentation</vt:lpstr>
      <vt:lpstr>PowerPoint Presentation</vt:lpstr>
      <vt:lpstr>PowerPoint Presentation</vt:lpstr>
      <vt:lpstr>PowerPoint Presentation</vt:lpstr>
      <vt:lpstr>PowerPoint Presentation</vt:lpstr>
      <vt:lpstr>Due Dates for Administrative Claims</vt:lpstr>
      <vt:lpstr>Cost Based  Reimbursement</vt:lpstr>
      <vt:lpstr>Due Date for Cost Reports</vt:lpstr>
      <vt:lpstr>PowerPoint Presentation</vt:lpstr>
      <vt:lpstr>PowerPoint Presentation</vt:lpstr>
      <vt:lpstr>PowerPoint Presentation</vt:lpstr>
      <vt:lpstr>PowerPoint Presentation</vt:lpstr>
      <vt:lpstr>What is expanding pending federal approval? </vt:lpstr>
      <vt:lpstr>RMTS Pools – Expansion Impact</vt:lpstr>
      <vt:lpstr>RMTS – Expansion potential</vt:lpstr>
      <vt:lpstr>RMTS – Expansion potential</vt:lpstr>
      <vt:lpstr>Considerations for Expanding Services</vt:lpstr>
      <vt:lpstr>Considerations (continued)</vt:lpstr>
      <vt:lpstr>PowerPoint Presentation</vt:lpstr>
      <vt:lpstr>Resources</vt:lpstr>
      <vt:lpstr>Resources</vt:lpstr>
      <vt:lpstr>PowerPoint Presentation</vt:lpstr>
    </vt:vector>
  </TitlesOfParts>
  <Company>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Edwards, Amy (DOE)</dc:creator>
  <cp:lastModifiedBy>Edwards, Amy (DOE)</cp:lastModifiedBy>
  <cp:revision>47</cp:revision>
  <dcterms:created xsi:type="dcterms:W3CDTF">2023-04-13T11:46:54Z</dcterms:created>
  <dcterms:modified xsi:type="dcterms:W3CDTF">2023-05-03T16:06:08Z</dcterms:modified>
</cp:coreProperties>
</file>