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306" r:id="rId2"/>
    <p:sldId id="307" r:id="rId3"/>
    <p:sldId id="308" r:id="rId4"/>
    <p:sldId id="318" r:id="rId5"/>
    <p:sldId id="319" r:id="rId6"/>
    <p:sldId id="332" r:id="rId7"/>
    <p:sldId id="289" r:id="rId8"/>
    <p:sldId id="301" r:id="rId9"/>
    <p:sldId id="305" r:id="rId10"/>
    <p:sldId id="290" r:id="rId11"/>
    <p:sldId id="257" r:id="rId12"/>
    <p:sldId id="271" r:id="rId13"/>
    <p:sldId id="275" r:id="rId14"/>
    <p:sldId id="292" r:id="rId15"/>
    <p:sldId id="295" r:id="rId16"/>
    <p:sldId id="326" r:id="rId17"/>
    <p:sldId id="327" r:id="rId18"/>
    <p:sldId id="328" r:id="rId19"/>
    <p:sldId id="329" r:id="rId20"/>
    <p:sldId id="330" r:id="rId21"/>
    <p:sldId id="331" r:id="rId22"/>
    <p:sldId id="325" r:id="rId23"/>
    <p:sldId id="311" r:id="rId24"/>
    <p:sldId id="312" r:id="rId25"/>
    <p:sldId id="313" r:id="rId26"/>
    <p:sldId id="324" r:id="rId27"/>
    <p:sldId id="314" r:id="rId28"/>
    <p:sldId id="315" r:id="rId29"/>
    <p:sldId id="316" r:id="rId30"/>
    <p:sldId id="317" r:id="rId31"/>
    <p:sldId id="30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ns, Laura (DOE)" initials="BL(" lastIdx="3" clrIdx="0">
    <p:extLst>
      <p:ext uri="{19B8F6BF-5375-455C-9EA6-DF929625EA0E}">
        <p15:presenceInfo xmlns:p15="http://schemas.microsoft.com/office/powerpoint/2012/main" userId="S-1-5-21-3102109963-2641124013-111641105-9665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2536"/>
    <a:srgbClr val="0F150D"/>
    <a:srgbClr val="D50032"/>
    <a:srgbClr val="FFC72C"/>
    <a:srgbClr val="259591"/>
    <a:srgbClr val="E6E6E6"/>
    <a:srgbClr val="F2F2F2"/>
    <a:srgbClr val="D90335"/>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4"/>
    <p:restoredTop sz="79430" autoAdjust="0"/>
  </p:normalViewPr>
  <p:slideViewPr>
    <p:cSldViewPr snapToGrid="0" snapToObjects="1">
      <p:cViewPr varScale="1">
        <p:scale>
          <a:sx n="54" d="100"/>
          <a:sy n="54" d="100"/>
        </p:scale>
        <p:origin x="1116" y="24"/>
      </p:cViewPr>
      <p:guideLst/>
    </p:cSldViewPr>
  </p:slideViewPr>
  <p:notesTextViewPr>
    <p:cViewPr>
      <p:scale>
        <a:sx n="3" d="2"/>
        <a:sy n="3" d="2"/>
      </p:scale>
      <p:origin x="0" y="0"/>
    </p:cViewPr>
  </p:notesTextViewPr>
  <p:notesViewPr>
    <p:cSldViewPr snapToGrid="0" snapToObjects="1" showGuides="1">
      <p:cViewPr varScale="1">
        <p:scale>
          <a:sx n="119" d="100"/>
          <a:sy n="119" d="100"/>
        </p:scale>
        <p:origin x="377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BEB67F-3624-234A-BE7D-97C67BD9A0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b="1" dirty="0">
              <a:solidFill>
                <a:srgbClr val="C22536"/>
              </a:solidFill>
              <a:latin typeface="Trebuchet MS" panose="020B0703020202090204" pitchFamily="34" charset="0"/>
            </a:endParaRPr>
          </a:p>
        </p:txBody>
      </p:sp>
      <p:sp>
        <p:nvSpPr>
          <p:cNvPr id="3" name="Date Placeholder 2">
            <a:extLst>
              <a:ext uri="{FF2B5EF4-FFF2-40B4-BE49-F238E27FC236}">
                <a16:creationId xmlns:a16="http://schemas.microsoft.com/office/drawing/2014/main" id="{F0A71B46-14D8-8E4E-94CF-DB08BF6687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43E934-413D-2241-80FF-C05625C2FD5A}" type="datetimeFigureOut">
              <a:rPr lang="en-US" smtClean="0">
                <a:latin typeface="Trebuchet MS" panose="020B0703020202090204" pitchFamily="34" charset="0"/>
              </a:rPr>
              <a:t>5/18/2022</a:t>
            </a:fld>
            <a:endParaRPr lang="en-US">
              <a:latin typeface="Trebuchet MS" panose="020B0703020202090204" pitchFamily="34" charset="0"/>
            </a:endParaRPr>
          </a:p>
        </p:txBody>
      </p:sp>
      <p:sp>
        <p:nvSpPr>
          <p:cNvPr id="4" name="Footer Placeholder 3">
            <a:extLst>
              <a:ext uri="{FF2B5EF4-FFF2-40B4-BE49-F238E27FC236}">
                <a16:creationId xmlns:a16="http://schemas.microsoft.com/office/drawing/2014/main" id="{F95BD1B1-635F-414B-AFB2-E2495A2A7E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Trebuchet MS" panose="020B0703020202090204" pitchFamily="34" charset="0"/>
            </a:endParaRPr>
          </a:p>
        </p:txBody>
      </p:sp>
      <p:sp>
        <p:nvSpPr>
          <p:cNvPr id="5" name="Slide Number Placeholder 4">
            <a:extLst>
              <a:ext uri="{FF2B5EF4-FFF2-40B4-BE49-F238E27FC236}">
                <a16:creationId xmlns:a16="http://schemas.microsoft.com/office/drawing/2014/main" id="{C8D6C7FA-15A0-1745-8468-8DF229C5912D}"/>
              </a:ext>
            </a:extLst>
          </p:cNvPr>
          <p:cNvSpPr>
            <a:spLocks noGrp="1"/>
          </p:cNvSpPr>
          <p:nvPr>
            <p:ph type="sldNum" sz="quarter" idx="3"/>
          </p:nvPr>
        </p:nvSpPr>
        <p:spPr>
          <a:xfrm>
            <a:off x="3884613" y="8685213"/>
            <a:ext cx="1214512" cy="458787"/>
          </a:xfrm>
          <a:prstGeom prst="rect">
            <a:avLst/>
          </a:prstGeom>
        </p:spPr>
        <p:txBody>
          <a:bodyPr vert="horz" lIns="91440" tIns="45720" rIns="91440" bIns="45720" rtlCol="0" anchor="b"/>
          <a:lstStyle>
            <a:lvl1pPr algn="r">
              <a:defRPr sz="1200"/>
            </a:lvl1pPr>
          </a:lstStyle>
          <a:p>
            <a:fld id="{421CEE23-1D07-DC48-9F09-438665CE0303}" type="slidenum">
              <a:rPr lang="en-US" smtClean="0">
                <a:latin typeface="Trebuchet MS" panose="020B0703020202090204" pitchFamily="34" charset="0"/>
              </a:rPr>
              <a:t>‹#›</a:t>
            </a:fld>
            <a:endParaRPr lang="en-US">
              <a:latin typeface="Trebuchet MS" panose="020B0703020202090204" pitchFamily="34" charset="0"/>
            </a:endParaRPr>
          </a:p>
        </p:txBody>
      </p:sp>
      <p:pic>
        <p:nvPicPr>
          <p:cNvPr id="8" name="Picture 7" descr="Virginia Department of Education">
            <a:extLst>
              <a:ext uri="{FF2B5EF4-FFF2-40B4-BE49-F238E27FC236}">
                <a16:creationId xmlns:a16="http://schemas.microsoft.com/office/drawing/2014/main" id="{D52D0C5F-12A8-2744-8BAB-43409134C888}"/>
              </a:ext>
            </a:extLst>
          </p:cNvPr>
          <p:cNvPicPr>
            <a:picLocks noChangeAspect="1"/>
          </p:cNvPicPr>
          <p:nvPr/>
        </p:nvPicPr>
        <p:blipFill>
          <a:blip r:embed="rId2"/>
          <a:stretch>
            <a:fillRect/>
          </a:stretch>
        </p:blipFill>
        <p:spPr>
          <a:xfrm rot="16200000">
            <a:off x="-3294337" y="4376445"/>
            <a:ext cx="7047450" cy="403060"/>
          </a:xfrm>
          <a:prstGeom prst="rect">
            <a:avLst/>
          </a:prstGeom>
        </p:spPr>
      </p:pic>
      <p:pic>
        <p:nvPicPr>
          <p:cNvPr id="9" name="Picture 8" descr="VDOE Logo">
            <a:extLst>
              <a:ext uri="{FF2B5EF4-FFF2-40B4-BE49-F238E27FC236}">
                <a16:creationId xmlns:a16="http://schemas.microsoft.com/office/drawing/2014/main" id="{E9796202-4EA2-B645-87AB-B65B91A70239}"/>
              </a:ext>
            </a:extLst>
          </p:cNvPr>
          <p:cNvPicPr>
            <a:picLocks noChangeAspect="1"/>
          </p:cNvPicPr>
          <p:nvPr/>
        </p:nvPicPr>
        <p:blipFill>
          <a:blip r:embed="rId3"/>
          <a:stretch>
            <a:fillRect/>
          </a:stretch>
        </p:blipFill>
        <p:spPr>
          <a:xfrm>
            <a:off x="5392029" y="8699765"/>
            <a:ext cx="1376362" cy="458787"/>
          </a:xfrm>
          <a:prstGeom prst="rect">
            <a:avLst/>
          </a:prstGeom>
        </p:spPr>
      </p:pic>
    </p:spTree>
    <p:extLst>
      <p:ext uri="{BB962C8B-B14F-4D97-AF65-F5344CB8AC3E}">
        <p14:creationId xmlns:p14="http://schemas.microsoft.com/office/powerpoint/2010/main" val="2915847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spc="0">
                <a:solidFill>
                  <a:srgbClr val="C22536"/>
                </a:solidFill>
                <a:latin typeface="Trebuchet MS" panose="020B070302020209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Trebuchet MS" panose="020B0703020202090204" pitchFamily="34" charset="0"/>
              </a:defRPr>
            </a:lvl1pPr>
          </a:lstStyle>
          <a:p>
            <a:fld id="{DECE677D-151F-BC40-B7BE-400103977BBA}" type="datetimeFigureOut">
              <a:rPr lang="en-US" smtClean="0"/>
              <a:pPr/>
              <a:t>5/18/2022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Trebuchet MS" panose="020B0703020202090204" pitchFamily="34" charset="0"/>
              </a:defRPr>
            </a:lvl1pPr>
          </a:lstStyle>
          <a:p>
            <a:endParaRPr lang="en-US"/>
          </a:p>
        </p:txBody>
      </p:sp>
      <p:sp>
        <p:nvSpPr>
          <p:cNvPr id="7" name="Slide Number Placeholder 6"/>
          <p:cNvSpPr>
            <a:spLocks noGrp="1"/>
          </p:cNvSpPr>
          <p:nvPr>
            <p:ph type="sldNum" sz="quarter" idx="5"/>
          </p:nvPr>
        </p:nvSpPr>
        <p:spPr>
          <a:xfrm>
            <a:off x="3884613" y="8685213"/>
            <a:ext cx="1507416" cy="458787"/>
          </a:xfrm>
          <a:prstGeom prst="rect">
            <a:avLst/>
          </a:prstGeom>
        </p:spPr>
        <p:txBody>
          <a:bodyPr vert="horz" lIns="91440" tIns="45720" rIns="91440" bIns="45720" rtlCol="0" anchor="b"/>
          <a:lstStyle>
            <a:lvl1pPr algn="r">
              <a:defRPr sz="1200" b="0" i="0">
                <a:latin typeface="Trebuchet MS" panose="020B0703020202090204" pitchFamily="34" charset="0"/>
              </a:defRPr>
            </a:lvl1pPr>
          </a:lstStyle>
          <a:p>
            <a:fld id="{8571A650-665F-B049-BFDF-C141BB58E043}" type="slidenum">
              <a:rPr lang="en-US" smtClean="0"/>
              <a:pPr/>
              <a:t>‹#›</a:t>
            </a:fld>
            <a:endParaRPr lang="en-US"/>
          </a:p>
        </p:txBody>
      </p:sp>
      <p:pic>
        <p:nvPicPr>
          <p:cNvPr id="8" name="Picture 7" descr="Virginia Department of Education">
            <a:extLst>
              <a:ext uri="{FF2B5EF4-FFF2-40B4-BE49-F238E27FC236}">
                <a16:creationId xmlns:a16="http://schemas.microsoft.com/office/drawing/2014/main" id="{1192FC82-0DC6-BE4B-AD31-32623ABF6535}"/>
              </a:ext>
            </a:extLst>
          </p:cNvPr>
          <p:cNvPicPr>
            <a:picLocks noChangeAspect="1"/>
          </p:cNvPicPr>
          <p:nvPr/>
        </p:nvPicPr>
        <p:blipFill>
          <a:blip r:embed="rId2"/>
          <a:stretch>
            <a:fillRect/>
          </a:stretch>
        </p:blipFill>
        <p:spPr>
          <a:xfrm rot="16200000">
            <a:off x="-3294337" y="4376445"/>
            <a:ext cx="7047450" cy="403060"/>
          </a:xfrm>
          <a:prstGeom prst="rect">
            <a:avLst/>
          </a:prstGeom>
        </p:spPr>
      </p:pic>
      <p:pic>
        <p:nvPicPr>
          <p:cNvPr id="9" name="Picture 8" descr="VDOE Logo">
            <a:extLst>
              <a:ext uri="{FF2B5EF4-FFF2-40B4-BE49-F238E27FC236}">
                <a16:creationId xmlns:a16="http://schemas.microsoft.com/office/drawing/2014/main" id="{C661D7A9-1EE3-1E4B-991D-69264DAF9DA3}"/>
              </a:ext>
            </a:extLst>
          </p:cNvPr>
          <p:cNvPicPr>
            <a:picLocks noChangeAspect="1"/>
          </p:cNvPicPr>
          <p:nvPr/>
        </p:nvPicPr>
        <p:blipFill>
          <a:blip r:embed="rId3"/>
          <a:stretch>
            <a:fillRect/>
          </a:stretch>
        </p:blipFill>
        <p:spPr>
          <a:xfrm>
            <a:off x="5392029" y="8699765"/>
            <a:ext cx="1376362" cy="458787"/>
          </a:xfrm>
          <a:prstGeom prst="rect">
            <a:avLst/>
          </a:prstGeom>
        </p:spPr>
      </p:pic>
    </p:spTree>
    <p:extLst>
      <p:ext uri="{BB962C8B-B14F-4D97-AF65-F5344CB8AC3E}">
        <p14:creationId xmlns:p14="http://schemas.microsoft.com/office/powerpoint/2010/main" val="3284522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bestpractices.nokidhungry.org/resource/how-school-meals-can-support-social-emotional-school-climate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8571A650-665F-B049-BFDF-C141BB58E043}" type="slidenum">
              <a:rPr lang="en-US" smtClean="0"/>
              <a:pPr/>
              <a:t>1</a:t>
            </a:fld>
            <a:endParaRPr lang="en-US"/>
          </a:p>
        </p:txBody>
      </p:sp>
    </p:spTree>
    <p:extLst>
      <p:ext uri="{BB962C8B-B14F-4D97-AF65-F5344CB8AC3E}">
        <p14:creationId xmlns:p14="http://schemas.microsoft.com/office/powerpoint/2010/main" val="2217269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Students: Removes barriers to receiving school meals, eliminates meal debt, all students are treated the same regardless of household income. There</a:t>
            </a:r>
            <a:r>
              <a:rPr lang="en-US" sz="1200" kern="1200" baseline="0" dirty="0">
                <a:solidFill>
                  <a:schemeClr val="tx1"/>
                </a:solidFill>
                <a:effectLst/>
                <a:latin typeface="+mn-lt"/>
                <a:ea typeface="+mn-ea"/>
                <a:cs typeface="+mn-cs"/>
              </a:rPr>
              <a:t> are more reasons than low income for students to benefit from CEP. Some students that are not low income need support of low time, low access to nutritious foods, or low family support. CEP helps all students with learning readiness through good, healthy food at school.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Parents: Eliminates meal application paperwork, provides goodwill and help to all families, regardless of income status.</a:t>
            </a:r>
          </a:p>
          <a:p>
            <a:r>
              <a:rPr lang="en-US" sz="1200" kern="1200" dirty="0">
                <a:solidFill>
                  <a:schemeClr val="tx1"/>
                </a:solidFill>
                <a:effectLst/>
                <a:latin typeface="+mn-lt"/>
                <a:ea typeface="+mn-ea"/>
                <a:cs typeface="+mn-cs"/>
              </a:rPr>
              <a:t>School nutrition staff and administration: Streamlines meal service, simplifies counting and claiming, requires less staff time, and reduces administrative burden. </a:t>
            </a:r>
          </a:p>
          <a:p>
            <a:r>
              <a:rPr lang="en-US" sz="1200" kern="1200" dirty="0">
                <a:solidFill>
                  <a:schemeClr val="tx1"/>
                </a:solidFill>
                <a:effectLst/>
                <a:latin typeface="+mn-lt"/>
                <a:ea typeface="+mn-ea"/>
                <a:cs typeface="+mn-cs"/>
              </a:rPr>
              <a:t>Schools can use simplified methods for counting meals as long as there is a way to prevent claiming more than one meal per student. Simplified methods may include your POS without</a:t>
            </a:r>
            <a:r>
              <a:rPr lang="en-US" sz="1200" kern="1200" baseline="0" dirty="0">
                <a:solidFill>
                  <a:schemeClr val="tx1"/>
                </a:solidFill>
                <a:effectLst/>
                <a:latin typeface="+mn-lt"/>
                <a:ea typeface="+mn-ea"/>
                <a:cs typeface="+mn-cs"/>
              </a:rPr>
              <a:t> students having to enter their PIN for lunch in the cafeteria and using paper rosters for breakfast in the classroom.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CEP </a:t>
            </a:r>
            <a:r>
              <a:rPr lang="en-US" sz="1200" kern="1200" dirty="0" err="1">
                <a:solidFill>
                  <a:schemeClr val="tx1"/>
                </a:solidFill>
                <a:effectLst/>
                <a:latin typeface="+mn-lt"/>
                <a:ea typeface="+mn-ea"/>
                <a:cs typeface="+mn-cs"/>
              </a:rPr>
              <a:t>elimates</a:t>
            </a:r>
            <a:r>
              <a:rPr lang="en-US" sz="1200" kern="1200" dirty="0">
                <a:solidFill>
                  <a:schemeClr val="tx1"/>
                </a:solidFill>
                <a:effectLst/>
                <a:latin typeface="+mn-lt"/>
                <a:ea typeface="+mn-ea"/>
                <a:cs typeface="+mn-cs"/>
              </a:rPr>
              <a:t> school meal debt. All meals are served at no cost to students. All students are treated equally and no debt collection is necessary. Staff interactions with students can be focused on good customer service and delicious food.</a:t>
            </a:r>
          </a:p>
          <a:p>
            <a:r>
              <a:rPr lang="en-US" sz="1200" kern="1200" dirty="0">
                <a:solidFill>
                  <a:schemeClr val="tx1"/>
                </a:solidFill>
                <a:effectLst/>
                <a:latin typeface="+mn-lt"/>
                <a:ea typeface="+mn-ea"/>
                <a:cs typeface="+mn-cs"/>
              </a:rPr>
              <a:t>CEP can help the transition back to NSLP/SBP by maintaining the high meal participation so many of you have reported this year. The significant increases in participation and removal of stigma associated with eating a school meal often makes CEP a revenue generator for schools.</a:t>
            </a:r>
          </a:p>
          <a:p>
            <a:endParaRPr lang="en-US" dirty="0"/>
          </a:p>
          <a:p>
            <a:endParaRPr lang="en-US" baseline="0" dirty="0"/>
          </a:p>
        </p:txBody>
      </p:sp>
      <p:sp>
        <p:nvSpPr>
          <p:cNvPr id="4" name="Slide Number Placeholder 3"/>
          <p:cNvSpPr>
            <a:spLocks noGrp="1"/>
          </p:cNvSpPr>
          <p:nvPr>
            <p:ph type="sldNum" sz="quarter" idx="10"/>
          </p:nvPr>
        </p:nvSpPr>
        <p:spPr/>
        <p:txBody>
          <a:bodyPr/>
          <a:lstStyle/>
          <a:p>
            <a:fld id="{8571A650-665F-B049-BFDF-C141BB58E043}" type="slidenum">
              <a:rPr lang="en-US" smtClean="0"/>
              <a:pPr/>
              <a:t>11</a:t>
            </a:fld>
            <a:endParaRPr lang="en-US"/>
          </a:p>
        </p:txBody>
      </p:sp>
    </p:spTree>
    <p:extLst>
      <p:ext uri="{BB962C8B-B14F-4D97-AF65-F5344CB8AC3E}">
        <p14:creationId xmlns:p14="http://schemas.microsoft.com/office/powerpoint/2010/main" val="382038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Why CEP? Because it creates a positive, supportive</a:t>
            </a:r>
            <a:r>
              <a:rPr lang="en-US" sz="1200" kern="1200" baseline="0" dirty="0">
                <a:solidFill>
                  <a:schemeClr val="tx1"/>
                </a:solidFill>
                <a:effectLst/>
                <a:latin typeface="+mn-lt"/>
                <a:ea typeface="+mn-ea"/>
                <a:cs typeface="+mn-cs"/>
              </a:rPr>
              <a:t> environment for school meals and for all students. It simplifies the processes, eliminates paperwork, levels the playing field and treats all students the same – no student has to feel uncomfortable about being singled out for receiving a school lunch or breakfast OR feel embarrassed because they’re hungry but they don’t have the funds to pay the full-price for their meal… CEP creates a positive customer service driven relationship between your students and your SNP staff…</a:t>
            </a:r>
          </a:p>
          <a:p>
            <a:r>
              <a:rPr lang="en-US" sz="1200" kern="1200" baseline="0" dirty="0">
                <a:solidFill>
                  <a:schemeClr val="tx1"/>
                </a:solidFill>
                <a:effectLst/>
                <a:latin typeface="+mn-lt"/>
                <a:ea typeface="+mn-ea"/>
                <a:cs typeface="+mn-cs"/>
              </a:rPr>
              <a:t>We understand that often you are not the final decision maker about CEP in your schools…administrators, leaders, and other decision makers might need your help to see the impact CEP can have on students, school environment, and the school nutrition program</a:t>
            </a:r>
            <a:r>
              <a:rPr lang="en-US" sz="1200" kern="1200" dirty="0">
                <a:solidFill>
                  <a:schemeClr val="tx1"/>
                </a:solidFill>
                <a:effectLst/>
                <a:latin typeface="+mn-lt"/>
                <a:ea typeface="+mn-ea"/>
                <a:cs typeface="+mn-cs"/>
              </a:rPr>
              <a:t>. Have these conversations with your school administrators. Use</a:t>
            </a:r>
            <a:r>
              <a:rPr lang="en-US" sz="1200" kern="1200" baseline="0" dirty="0">
                <a:solidFill>
                  <a:schemeClr val="tx1"/>
                </a:solidFill>
                <a:effectLst/>
                <a:latin typeface="+mn-lt"/>
                <a:ea typeface="+mn-ea"/>
                <a:cs typeface="+mn-cs"/>
              </a:rPr>
              <a:t> Virginia’s historical information. The CEP experience of 90% of all school divisions and nearly 1000 CEP schools with ISPs from 40-60+% and 90% reinforces the program’s success. Provide facts and data. When talking to administrators and leaders about school nutrition program, </a:t>
            </a:r>
            <a:r>
              <a:rPr lang="en-US" sz="1200" kern="1200" dirty="0">
                <a:solidFill>
                  <a:schemeClr val="tx1"/>
                </a:solidFill>
                <a:effectLst/>
                <a:latin typeface="+mn-lt"/>
                <a:ea typeface="+mn-ea"/>
                <a:cs typeface="+mn-cs"/>
              </a:rPr>
              <a:t>keep this thought a wise superintendent once shared… in any decision a school division makes, the first question should always be, is it in the best interest of our students…If the answer</a:t>
            </a:r>
            <a:r>
              <a:rPr lang="en-US" sz="1200" kern="1200" baseline="0" dirty="0">
                <a:solidFill>
                  <a:schemeClr val="tx1"/>
                </a:solidFill>
                <a:effectLst/>
                <a:latin typeface="+mn-lt"/>
                <a:ea typeface="+mn-ea"/>
                <a:cs typeface="+mn-cs"/>
              </a:rPr>
              <a:t> is yes, it’s our job to figure out how to make it happen.</a:t>
            </a: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71A650-665F-B049-BFDF-C141BB58E043}" type="slidenum">
              <a:rPr lang="en-US" smtClean="0"/>
              <a:pPr/>
              <a:t>12</a:t>
            </a:fld>
            <a:endParaRPr lang="en-US"/>
          </a:p>
        </p:txBody>
      </p:sp>
    </p:spTree>
    <p:extLst>
      <p:ext uri="{BB962C8B-B14F-4D97-AF65-F5344CB8AC3E}">
        <p14:creationId xmlns:p14="http://schemas.microsoft.com/office/powerpoint/2010/main" val="3500962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a:t>
            </a:r>
            <a:r>
              <a:rPr lang="en-US" baseline="0" dirty="0"/>
              <a:t> LEAs and schools have the opportunity to adopt or expand CEP for SY 2022-2023 based on the April 1 ISP report – which is publicly posted to the VDOE website at this link.</a:t>
            </a:r>
          </a:p>
          <a:p>
            <a:endParaRPr lang="en-US" baseline="0" dirty="0"/>
          </a:p>
          <a:p>
            <a:r>
              <a:rPr lang="en-US" baseline="0" dirty="0"/>
              <a:t>How can you tell if your LEA can expand to </a:t>
            </a:r>
            <a:r>
              <a:rPr lang="en-US" baseline="0" dirty="0" err="1"/>
              <a:t>divisionwide</a:t>
            </a:r>
            <a:r>
              <a:rPr lang="en-US" baseline="0" dirty="0"/>
              <a:t> CEP (Ron can you click the link to the report?) Look at the first tab of the report, LEA level ISP. If there is an X under eligibility, that means the </a:t>
            </a:r>
            <a:r>
              <a:rPr lang="en-US" baseline="0" dirty="0" err="1"/>
              <a:t>divisionwide</a:t>
            </a:r>
            <a:r>
              <a:rPr lang="en-US" baseline="0" dirty="0"/>
              <a:t> ISP is 40%&gt; and the LEA can apply for DW CEP.</a:t>
            </a:r>
          </a:p>
          <a:p>
            <a:endParaRPr lang="en-US" baseline="0" dirty="0"/>
          </a:p>
          <a:p>
            <a:r>
              <a:rPr lang="en-US" baseline="0" dirty="0"/>
              <a:t>For the school level data, click on the second tab. If the school has an X in Column F, Eligible to Participate, and no X in Column H, currently participating, the school can apply to participate in CEP for SY 2022-2023.</a:t>
            </a:r>
          </a:p>
          <a:p>
            <a:endParaRPr lang="en-US" baseline="0" dirty="0"/>
          </a:p>
          <a:p>
            <a:r>
              <a:rPr lang="en-US" baseline="0" dirty="0"/>
              <a:t>If you have questions or want more information, reach out to your assigned SNP specialist.</a:t>
            </a:r>
            <a:endParaRPr lang="en-US" dirty="0"/>
          </a:p>
        </p:txBody>
      </p:sp>
      <p:sp>
        <p:nvSpPr>
          <p:cNvPr id="4" name="Slide Number Placeholder 3"/>
          <p:cNvSpPr>
            <a:spLocks noGrp="1"/>
          </p:cNvSpPr>
          <p:nvPr>
            <p:ph type="sldNum" sz="quarter" idx="10"/>
          </p:nvPr>
        </p:nvSpPr>
        <p:spPr/>
        <p:txBody>
          <a:bodyPr/>
          <a:lstStyle/>
          <a:p>
            <a:fld id="{8571A650-665F-B049-BFDF-C141BB58E043}" type="slidenum">
              <a:rPr lang="en-US" smtClean="0"/>
              <a:pPr/>
              <a:t>13</a:t>
            </a:fld>
            <a:endParaRPr lang="en-US"/>
          </a:p>
        </p:txBody>
      </p:sp>
    </p:spTree>
    <p:extLst>
      <p:ext uri="{BB962C8B-B14F-4D97-AF65-F5344CB8AC3E}">
        <p14:creationId xmlns:p14="http://schemas.microsoft.com/office/powerpoint/2010/main" val="3020843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CEP eligibility is an opportunity – if your schools are eligible, participate. Get the word out, be positive, educate administrators and school officials and provide information and justification for why CEP is the right thing for your students and your program.</a:t>
            </a:r>
          </a:p>
          <a:p>
            <a:r>
              <a:rPr lang="en-US" sz="1200" b="0" i="0" kern="1200" dirty="0">
                <a:solidFill>
                  <a:schemeClr val="tx1"/>
                </a:solidFill>
                <a:effectLst/>
                <a:latin typeface="+mn-lt"/>
                <a:ea typeface="+mn-ea"/>
                <a:cs typeface="+mn-cs"/>
              </a:rPr>
              <a:t>If an LEA determines it has no other option and must remove a school from CEP, federal regulations require LEAs to officially notify VDOE by June 30 of the school year prior to termination. The formal notification of CEP termination requires the reason to be documented and submitted to VDOE. Financial analysis of CEP should be part of the decision making process. The previously mentioned financial viability waiver related to the state CEP legislation will not be implemented at this time. We have created a form that will be available in </a:t>
            </a:r>
            <a:r>
              <a:rPr lang="en-US" sz="1200" b="0" i="0" kern="1200" dirty="0" err="1">
                <a:solidFill>
                  <a:schemeClr val="tx1"/>
                </a:solidFill>
                <a:effectLst/>
                <a:latin typeface="+mn-lt"/>
                <a:ea typeface="+mn-ea"/>
                <a:cs typeface="+mn-cs"/>
              </a:rPr>
              <a:t>SNPWeb</a:t>
            </a:r>
            <a:r>
              <a:rPr lang="en-US" sz="1200" b="0" i="0" kern="1200" dirty="0">
                <a:solidFill>
                  <a:schemeClr val="tx1"/>
                </a:solidFill>
                <a:effectLst/>
                <a:latin typeface="+mn-lt"/>
                <a:ea typeface="+mn-ea"/>
                <a:cs typeface="+mn-cs"/>
              </a:rPr>
              <a:t> download forms. The signed form must be submitted directly to Dr. </a:t>
            </a:r>
            <a:r>
              <a:rPr lang="en-US" sz="1200" b="0" i="0" kern="1200" dirty="0" err="1">
                <a:solidFill>
                  <a:schemeClr val="tx1"/>
                </a:solidFill>
                <a:effectLst/>
                <a:latin typeface="+mn-lt"/>
                <a:ea typeface="+mn-ea"/>
                <a:cs typeface="+mn-cs"/>
              </a:rPr>
              <a:t>Curwood</a:t>
            </a:r>
            <a:r>
              <a:rPr lang="en-US" sz="1200" b="0" i="0" kern="1200" dirty="0">
                <a:solidFill>
                  <a:schemeClr val="tx1"/>
                </a:solidFill>
                <a:effectLst/>
                <a:latin typeface="+mn-lt"/>
                <a:ea typeface="+mn-ea"/>
                <a:cs typeface="+mn-cs"/>
              </a:rPr>
              <a:t> for review and, after approval, VDOE will attach it to your SY 2022-2023 Application Packet. Instructions for that form will be included in the CEP Application Supt. Memo at the end of this month. VDOE-SNP is awaiting further guidance from the VDOE Policy Office and the OAG about HB 5113.</a:t>
            </a:r>
            <a:endParaRPr lang="en-US" dirty="0"/>
          </a:p>
        </p:txBody>
      </p:sp>
      <p:sp>
        <p:nvSpPr>
          <p:cNvPr id="4" name="Slide Number Placeholder 3"/>
          <p:cNvSpPr>
            <a:spLocks noGrp="1"/>
          </p:cNvSpPr>
          <p:nvPr>
            <p:ph type="sldNum" sz="quarter" idx="10"/>
          </p:nvPr>
        </p:nvSpPr>
        <p:spPr/>
        <p:txBody>
          <a:bodyPr/>
          <a:lstStyle/>
          <a:p>
            <a:fld id="{8571A650-665F-B049-BFDF-C141BB58E043}" type="slidenum">
              <a:rPr lang="en-US" smtClean="0"/>
              <a:pPr/>
              <a:t>14</a:t>
            </a:fld>
            <a:endParaRPr lang="en-US"/>
          </a:p>
        </p:txBody>
      </p:sp>
    </p:spTree>
    <p:extLst>
      <p:ext uri="{BB962C8B-B14F-4D97-AF65-F5344CB8AC3E}">
        <p14:creationId xmlns:p14="http://schemas.microsoft.com/office/powerpoint/2010/main" val="2610771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Additional resources to drive</a:t>
            </a:r>
            <a:r>
              <a:rPr lang="en-US" b="1" baseline="0" dirty="0"/>
              <a:t> CEP success.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notes for presenter:</a:t>
            </a:r>
            <a:r>
              <a:rPr lang="en-US" dirty="0"/>
              <a:t> Discuss and possibly show each of the resources by pulling up on screen and describing what they are, how they can be used, and where they can be found.</a:t>
            </a:r>
          </a:p>
          <a:p>
            <a:endParaRPr lang="en-US" dirty="0"/>
          </a:p>
          <a:p>
            <a:r>
              <a:rPr lang="en-US" dirty="0"/>
              <a:t>If you’re a member of the national </a:t>
            </a:r>
            <a:r>
              <a:rPr lang="en-US" baseline="0" dirty="0"/>
              <a:t>School Nutrition Association (SNA) you can access an on demand  recording of their April webinar – Make CEP Work for You! And other CEP resources from the Food Research Action Center (FRAC) and No Kid Hungry (NKH). And finally, some of the best resources are your neighbors and colleagues who have operated CEP under NSLP and SBP and the VDOE_SNP specialist assigned to your region.   </a:t>
            </a:r>
            <a:endParaRPr lang="en-US" dirty="0"/>
          </a:p>
        </p:txBody>
      </p:sp>
      <p:sp>
        <p:nvSpPr>
          <p:cNvPr id="4" name="Slide Number Placeholder 3"/>
          <p:cNvSpPr>
            <a:spLocks noGrp="1"/>
          </p:cNvSpPr>
          <p:nvPr>
            <p:ph type="sldNum" sz="quarter" idx="10"/>
          </p:nvPr>
        </p:nvSpPr>
        <p:spPr/>
        <p:txBody>
          <a:bodyPr/>
          <a:lstStyle/>
          <a:p>
            <a:fld id="{8571A650-665F-B049-BFDF-C141BB58E043}" type="slidenum">
              <a:rPr lang="en-US" smtClean="0"/>
              <a:pPr/>
              <a:t>15</a:t>
            </a:fld>
            <a:endParaRPr lang="en-US"/>
          </a:p>
        </p:txBody>
      </p:sp>
    </p:spTree>
    <p:extLst>
      <p:ext uri="{BB962C8B-B14F-4D97-AF65-F5344CB8AC3E}">
        <p14:creationId xmlns:p14="http://schemas.microsoft.com/office/powerpoint/2010/main" val="2950174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a:t>
            </a:r>
            <a:r>
              <a:rPr lang="en-US" baseline="0" dirty="0"/>
              <a:t> let’s begin by talking about the purpose of the SFSP. The SFSP is part of the federally funded USDA Child Nutrition Programs. It’s intent is to ensure children have access to nutritious meals during summer months and also during emergency situations, such as snow days, hurricanes, and global pandemics.</a:t>
            </a:r>
          </a:p>
          <a:p>
            <a:endParaRPr lang="en-US" baseline="0" dirty="0"/>
          </a:p>
          <a:p>
            <a:r>
              <a:rPr lang="en-US" baseline="0" dirty="0"/>
              <a:t>But, when talking about SFSP in a traditional sense, we typically focus on the summer months. For children who rely on school meals as their main source of nutrition during the school year, the summer can be a time of anxiety, wondering where their next meal will come from. That is why the SFSP is so crucial. It plays a critical role in ensuring our children remain nourished during May through September, so they can focus on enjoying time off from school and not losing any learning gains accomplished during the school year.</a:t>
            </a:r>
            <a:endParaRPr lang="en-US" dirty="0"/>
          </a:p>
        </p:txBody>
      </p:sp>
      <p:sp>
        <p:nvSpPr>
          <p:cNvPr id="4" name="Slide Number Placeholder 3"/>
          <p:cNvSpPr>
            <a:spLocks noGrp="1"/>
          </p:cNvSpPr>
          <p:nvPr>
            <p:ph type="sldNum" sz="quarter" idx="10"/>
          </p:nvPr>
        </p:nvSpPr>
        <p:spPr/>
        <p:txBody>
          <a:bodyPr/>
          <a:lstStyle/>
          <a:p>
            <a:fld id="{8571A650-665F-B049-BFDF-C141BB58E043}" type="slidenum">
              <a:rPr lang="en-US" smtClean="0"/>
              <a:pPr/>
              <a:t>16</a:t>
            </a:fld>
            <a:endParaRPr lang="en-US"/>
          </a:p>
        </p:txBody>
      </p:sp>
    </p:spTree>
    <p:extLst>
      <p:ext uri="{BB962C8B-B14F-4D97-AF65-F5344CB8AC3E}">
        <p14:creationId xmlns:p14="http://schemas.microsoft.com/office/powerpoint/2010/main" val="398248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a:solidFill>
                  <a:schemeClr val="tx1"/>
                </a:solidFill>
                <a:effectLst/>
                <a:latin typeface="+mn-lt"/>
                <a:ea typeface="+mn-ea"/>
                <a:cs typeface="+mn-cs"/>
              </a:rPr>
              <a:t>USDA confirmed that for school divisions, the</a:t>
            </a:r>
            <a:r>
              <a:rPr lang="en-US" sz="1200" kern="1200" baseline="0" dirty="0">
                <a:solidFill>
                  <a:schemeClr val="tx1"/>
                </a:solidFill>
                <a:effectLst/>
                <a:latin typeface="+mn-lt"/>
                <a:ea typeface="+mn-ea"/>
                <a:cs typeface="+mn-cs"/>
              </a:rPr>
              <a:t> current SSO waivers are available through June 30, 2022. So for example, if your school division’s academic school year ends on May 16, you can continue operating the SSO with the waivers through June 30.</a:t>
            </a:r>
          </a:p>
          <a:p>
            <a:pPr lvl="2"/>
            <a:endParaRPr lang="en-US" sz="1200" kern="1200" baseline="0" dirty="0">
              <a:solidFill>
                <a:schemeClr val="tx1"/>
              </a:solidFill>
              <a:effectLst/>
              <a:latin typeface="+mn-lt"/>
              <a:ea typeface="+mn-ea"/>
              <a:cs typeface="+mn-cs"/>
            </a:endParaRPr>
          </a:p>
          <a:p>
            <a:pPr lvl="2"/>
            <a:r>
              <a:rPr lang="en-US" sz="1200" kern="1200" baseline="0" dirty="0">
                <a:solidFill>
                  <a:schemeClr val="tx1"/>
                </a:solidFill>
                <a:effectLst/>
                <a:latin typeface="+mn-lt"/>
                <a:ea typeface="+mn-ea"/>
                <a:cs typeface="+mn-cs"/>
              </a:rPr>
              <a:t>For community sponsors they are not eligible to operate the SSO. Once the academic school year ends in your area, you will switch to normal, pre-pandemic SFSP operations.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71A650-665F-B049-BFDF-C141BB58E043}" type="slidenum">
              <a:rPr lang="en-US" smtClean="0"/>
              <a:pPr/>
              <a:t>17</a:t>
            </a:fld>
            <a:endParaRPr lang="en-US"/>
          </a:p>
        </p:txBody>
      </p:sp>
    </p:spTree>
    <p:extLst>
      <p:ext uri="{BB962C8B-B14F-4D97-AF65-F5344CB8AC3E}">
        <p14:creationId xmlns:p14="http://schemas.microsoft.com/office/powerpoint/2010/main" val="46701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what the SFSP program</a:t>
            </a:r>
            <a:r>
              <a:rPr lang="en-US" baseline="0" dirty="0"/>
              <a:t> looked like last summer with the USDA nationwide waivers compared to what the SFSP program will look like this year. </a:t>
            </a:r>
            <a:r>
              <a:rPr lang="en-US" sz="1200" kern="1200" baseline="0" dirty="0">
                <a:solidFill>
                  <a:schemeClr val="tx1"/>
                </a:solidFill>
                <a:effectLst/>
                <a:latin typeface="+mn-lt"/>
                <a:ea typeface="+mn-ea"/>
                <a:cs typeface="+mn-cs"/>
              </a:rPr>
              <a:t>In 2020</a:t>
            </a:r>
            <a:r>
              <a:rPr lang="en-US" sz="1200" kern="1200" dirty="0">
                <a:solidFill>
                  <a:schemeClr val="tx1"/>
                </a:solidFill>
                <a:effectLst/>
                <a:latin typeface="+mn-lt"/>
                <a:ea typeface="+mn-ea"/>
                <a:cs typeface="+mn-cs"/>
              </a:rPr>
              <a:t>, the USDA has issued nationwide waivers for all of the school and child nutrition programs. Those waivers include:</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Non-Congregate</a:t>
            </a:r>
            <a:r>
              <a:rPr lang="en-US" sz="1200" kern="1200" baseline="0" dirty="0">
                <a:solidFill>
                  <a:schemeClr val="tx1"/>
                </a:solidFill>
                <a:effectLst/>
                <a:latin typeface="+mn-lt"/>
                <a:ea typeface="+mn-ea"/>
                <a:cs typeface="+mn-cs"/>
              </a:rPr>
              <a:t> Feeding: With this waiver, participants can consume their meal offsite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Parent Guardian Pickup: This</a:t>
            </a:r>
            <a:r>
              <a:rPr lang="en-US" sz="1200" kern="1200" dirty="0">
                <a:solidFill>
                  <a:schemeClr val="tx1"/>
                </a:solidFill>
                <a:effectLst/>
                <a:latin typeface="+mn-lt"/>
                <a:ea typeface="+mn-ea"/>
                <a:cs typeface="+mn-cs"/>
              </a:rPr>
              <a:t> waiver to allowed parents and guardians to pick up meals for children. This waiver is coupled with the non-congregate waiver, and sometimes the meal times restriction waiver, to allow for grab and go and curbside operations.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Area Eligibility: This waiver suspends the area eligibility requirement to allow a feeding site to operate in any location, regardless of the free and reduced-price rate.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Meal</a:t>
            </a:r>
            <a:r>
              <a:rPr lang="en-US" sz="1200" kern="1200" baseline="0" dirty="0">
                <a:solidFill>
                  <a:schemeClr val="tx1"/>
                </a:solidFill>
                <a:effectLst/>
                <a:latin typeface="+mn-lt"/>
                <a:ea typeface="+mn-ea"/>
                <a:cs typeface="+mn-cs"/>
              </a:rPr>
              <a:t> Pattern Flexibility: Allowed sponsors to serve meals that do not meet the meal pattern for reasons related to the pandemic. This was approved by the State Agency on a case-by-case basis.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a:solidFill>
                  <a:schemeClr val="tx1"/>
                </a:solidFill>
                <a:effectLst/>
                <a:latin typeface="+mn-lt"/>
                <a:ea typeface="+mn-ea"/>
                <a:cs typeface="+mn-cs"/>
              </a:rPr>
              <a:t>Schools and Community Sponsors utilized these waiver for their SFSP operation last year. These waivers are set to expire on June 30, 2022.  </a:t>
            </a:r>
            <a:r>
              <a:rPr lang="en-US" sz="1200" kern="1200" dirty="0">
                <a:solidFill>
                  <a:schemeClr val="tx1"/>
                </a:solidFill>
                <a:effectLst/>
                <a:latin typeface="+mn-lt"/>
                <a:ea typeface="+mn-ea"/>
                <a:cs typeface="+mn-cs"/>
              </a:rPr>
              <a:t>In March 2022, the VDOE-SNP submitted waiver requests for these waivers, but is unsure if they will be approved by the USDA</a:t>
            </a:r>
            <a:r>
              <a:rPr lang="en-US" sz="1200" kern="1200" baseline="0" dirty="0">
                <a:solidFill>
                  <a:schemeClr val="tx1"/>
                </a:solidFill>
                <a:effectLst/>
                <a:latin typeface="+mn-lt"/>
                <a:ea typeface="+mn-ea"/>
                <a:cs typeface="+mn-cs"/>
              </a:rPr>
              <a:t>. </a:t>
            </a:r>
            <a:r>
              <a:rPr lang="en-US" dirty="0"/>
              <a:t>Schools and community sponsors should </a:t>
            </a:r>
            <a:r>
              <a:rPr lang="en-US" sz="1200" kern="1200" dirty="0">
                <a:solidFill>
                  <a:schemeClr val="tx1"/>
                </a:solidFill>
                <a:effectLst/>
                <a:latin typeface="+mn-lt"/>
                <a:ea typeface="+mn-ea"/>
                <a:cs typeface="+mn-cs"/>
              </a:rPr>
              <a:t> plan for a normal summer operation that begins right when their SFSP operation begins. By “normal”, we mean what a summer operation looked like before the pandemic. </a:t>
            </a:r>
            <a:r>
              <a:rPr lang="en-US" sz="1200" kern="1200" dirty="0">
                <a:solidFill>
                  <a:schemeClr val="tx1"/>
                </a:solidFill>
                <a:latin typeface="+mn-lt"/>
                <a:ea typeface="+mn-ea"/>
                <a:cs typeface="+mn-cs"/>
              </a:rPr>
              <a:t/>
            </a:r>
            <a:br>
              <a:rPr lang="en-US" sz="1200" kern="1200" dirty="0">
                <a:solidFill>
                  <a:schemeClr val="tx1"/>
                </a:solidFill>
                <a:latin typeface="+mn-lt"/>
                <a:ea typeface="+mn-ea"/>
                <a:cs typeface="+mn-cs"/>
              </a:rPr>
            </a:br>
            <a:r>
              <a:rPr lang="en-US" dirty="0"/>
              <a:t/>
            </a:r>
            <a:br>
              <a:rPr lang="en-US" dirty="0"/>
            </a:b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571A650-665F-B049-BFDF-C141BB58E043}" type="slidenum">
              <a:rPr lang="en-US" smtClean="0"/>
              <a:pPr/>
              <a:t>18</a:t>
            </a:fld>
            <a:endParaRPr lang="en-US"/>
          </a:p>
        </p:txBody>
      </p:sp>
    </p:spTree>
    <p:extLst>
      <p:ext uri="{BB962C8B-B14F-4D97-AF65-F5344CB8AC3E}">
        <p14:creationId xmlns:p14="http://schemas.microsoft.com/office/powerpoint/2010/main" val="3058636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SFSP</a:t>
            </a:r>
            <a:r>
              <a:rPr lang="en-US" baseline="0" dirty="0"/>
              <a:t> meals are for children through the age of 18. Proof of identity or age is not required and should not be asked in order for a child to receive a meal.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 want to take this opportunity to discuss feeding infants in the SFSP. As per the USDA, an infant is a child aged 0 through 11 months. If a sponsor wishes to feed infants at an SFSP site, the CACFP infant meal pattern must be used. Since the CACFP infant meal pattern is complex, prior approval must be granted by our office. For example, following the CACFP infant meal pattern would entail having formula on hand or working with the parent or guardian to provide breastmilk. Around 6 months, infants are introduced to solids, which requires close coordination with the parent or guardian to determine developmental appropriateness.</a:t>
            </a: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dk1"/>
                </a:solidFill>
              </a:rPr>
              <a:t>Serving infants is not required in the SFSP and sponsors without the operational capacity to follow the CACFP infant meal pattern should not elect to serve infants. Feeding sites can deny meals to children under 1, but if a child age 1 and older visits a feeding site requesting</a:t>
            </a:r>
            <a:r>
              <a:rPr lang="en-US" baseline="0" dirty="0">
                <a:solidFill>
                  <a:schemeClr val="dk1"/>
                </a:solidFill>
              </a:rPr>
              <a:t> an SFSP meal, the meal must be provided.</a:t>
            </a:r>
            <a:endParaRPr lang="en-US" dirty="0">
              <a:solidFill>
                <a:schemeClr val="dk1"/>
              </a:solidFill>
            </a:endParaRPr>
          </a:p>
          <a:p>
            <a:endParaRPr lang="en-US" dirty="0"/>
          </a:p>
        </p:txBody>
      </p:sp>
      <p:sp>
        <p:nvSpPr>
          <p:cNvPr id="4" name="Slide Number Placeholder 3"/>
          <p:cNvSpPr>
            <a:spLocks noGrp="1"/>
          </p:cNvSpPr>
          <p:nvPr>
            <p:ph type="sldNum" sz="quarter" idx="10"/>
          </p:nvPr>
        </p:nvSpPr>
        <p:spPr/>
        <p:txBody>
          <a:bodyPr/>
          <a:lstStyle/>
          <a:p>
            <a:fld id="{8571A650-665F-B049-BFDF-C141BB58E043}" type="slidenum">
              <a:rPr lang="en-US" smtClean="0"/>
              <a:pPr/>
              <a:t>19</a:t>
            </a:fld>
            <a:endParaRPr lang="en-US"/>
          </a:p>
        </p:txBody>
      </p:sp>
    </p:spTree>
    <p:extLst>
      <p:ext uri="{BB962C8B-B14F-4D97-AF65-F5344CB8AC3E}">
        <p14:creationId xmlns:p14="http://schemas.microsoft.com/office/powerpoint/2010/main" val="1978345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a:solidFill>
                <a:schemeClr val="dk1"/>
              </a:solidFill>
              <a:latin typeface="+mn-lt"/>
              <a:ea typeface="Calibri"/>
              <a:cs typeface="Calibri"/>
              <a:sym typeface="Calibri"/>
            </a:endParaRPr>
          </a:p>
          <a:p>
            <a:r>
              <a:rPr lang="en-US" sz="1200" b="0" dirty="0">
                <a:solidFill>
                  <a:schemeClr val="dk1"/>
                </a:solidFill>
                <a:latin typeface="+mn-lt"/>
                <a:ea typeface="Calibri"/>
                <a:cs typeface="Calibri"/>
                <a:sym typeface="Calibri"/>
              </a:rPr>
              <a:t>Open sites </a:t>
            </a:r>
            <a:r>
              <a:rPr lang="en-US" sz="1200" dirty="0">
                <a:solidFill>
                  <a:schemeClr val="dk1"/>
                </a:solidFill>
                <a:latin typeface="+mn-lt"/>
                <a:ea typeface="Calibri"/>
                <a:cs typeface="Calibri"/>
                <a:sym typeface="Calibri"/>
              </a:rPr>
              <a:t>are located in areas where 50% or more of the children residing in the area are eligible for free or reduced-price school meals. Meals are available to all children in the community on a first-come, first-served basis.</a:t>
            </a:r>
            <a:r>
              <a:rPr lang="en-US" sz="1200" baseline="0" dirty="0">
                <a:solidFill>
                  <a:schemeClr val="dk1"/>
                </a:solidFill>
                <a:latin typeface="+mn-lt"/>
                <a:ea typeface="Calibri"/>
                <a:cs typeface="Calibri"/>
                <a:sym typeface="Calibri"/>
              </a:rPr>
              <a:t> In the SFSP, sponsors can use school and attendance data or Census data to establish area eligibility. Once established, sites are eligible to operate for 5 years. </a:t>
            </a:r>
          </a:p>
          <a:p>
            <a:endParaRPr lang="en-US" sz="1200" baseline="0"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mn-lt"/>
                <a:ea typeface="Calibri"/>
                <a:cs typeface="Calibri"/>
                <a:sym typeface="Calibri"/>
              </a:rPr>
              <a:t>Open restricted and closed enrolled sites in a needy area qualify the same way as open sites, however meal service is limited to a restricted population or only to children enrolled in the program being offered.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mn-lt"/>
                <a:ea typeface="Calibri"/>
                <a:cs typeface="Calibri"/>
                <a:sym typeface="Calibri"/>
              </a:rPr>
              <a:t>Enrolled programs that are located in areas that are not eligible can potentially still operate as well. These</a:t>
            </a:r>
            <a:r>
              <a:rPr lang="en-US" sz="1200" baseline="0" dirty="0">
                <a:solidFill>
                  <a:schemeClr val="dk1"/>
                </a:solidFill>
                <a:latin typeface="+mn-lt"/>
                <a:ea typeface="Calibri"/>
                <a:cs typeface="Calibri"/>
                <a:sym typeface="Calibri"/>
              </a:rPr>
              <a:t> types of sites are referred to as closed enrolled in non-needy areas. The site will collect income forms from all enrolled children. As long as 50% of the children qualify for free or reduced-priced meals the site is eligible to operate, and all children eat for free.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dk1"/>
                </a:solidFill>
                <a:latin typeface="+mn-lt"/>
                <a:ea typeface="Calibri"/>
                <a:cs typeface="Calibri"/>
                <a:sym typeface="Calibri"/>
              </a:rPr>
              <a:t>Camps do still need to collect income forms. Any campers that qualify for free or reduced-priced meals using the USDA income guidelines can be claimed for reimbursement.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dk1"/>
                </a:solidFill>
                <a:latin typeface="+mn-lt"/>
                <a:ea typeface="Calibri"/>
                <a:cs typeface="Calibri"/>
                <a:sym typeface="Calibri"/>
              </a:rPr>
              <a:t>And lastly, migrant sites can be established anywhere, but only with a letter from the migrant organization certifying that the site will serve only or mostly migrant children.</a:t>
            </a:r>
            <a:endParaRPr lang="en-US" sz="1200"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1A650-665F-B049-BFDF-C141BB58E043}" type="slidenum">
              <a:rPr kumimoji="0" lang="en-US" sz="1200" b="0" i="0" u="none" strike="noStrike" kern="1200" cap="none" spc="0" normalizeH="0" baseline="0" noProof="0" smtClean="0">
                <a:ln>
                  <a:noFill/>
                </a:ln>
                <a:solidFill>
                  <a:prstClr val="black"/>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441403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571A650-665F-B049-BFDF-C141BB58E043}" type="slidenum">
              <a:rPr lang="en-US" smtClean="0"/>
              <a:pPr/>
              <a:t>2</a:t>
            </a:fld>
            <a:endParaRPr lang="en-US"/>
          </a:p>
        </p:txBody>
      </p:sp>
    </p:spTree>
    <p:extLst>
      <p:ext uri="{BB962C8B-B14F-4D97-AF65-F5344CB8AC3E}">
        <p14:creationId xmlns:p14="http://schemas.microsoft.com/office/powerpoint/2010/main" val="506587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8571A650-665F-B049-BFDF-C141BB58E043}" type="slidenum">
              <a:rPr lang="en-US" smtClean="0"/>
              <a:pPr/>
              <a:t>21</a:t>
            </a:fld>
            <a:endParaRPr lang="en-US"/>
          </a:p>
        </p:txBody>
      </p:sp>
    </p:spTree>
    <p:extLst>
      <p:ext uri="{BB962C8B-B14F-4D97-AF65-F5344CB8AC3E}">
        <p14:creationId xmlns:p14="http://schemas.microsoft.com/office/powerpoint/2010/main" val="3646442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Main point 1: At the current state in the pandemic, school staff, parents/guardians, and students - need consistency and support</a:t>
            </a:r>
            <a:endParaRPr lang="en-US" sz="1200" b="0" i="0" kern="1200" dirty="0">
              <a:solidFill>
                <a:schemeClr val="tx1"/>
              </a:solidFill>
              <a:effectLst/>
              <a:latin typeface="+mn-lt"/>
              <a:ea typeface="+mn-ea"/>
              <a:cs typeface="+mn-cs"/>
            </a:endParaRPr>
          </a:p>
          <a:p>
            <a:pPr lvl="1"/>
            <a:r>
              <a:rPr lang="en-US" sz="1200" b="0" i="0" kern="1200" dirty="0">
                <a:solidFill>
                  <a:schemeClr val="tx1"/>
                </a:solidFill>
                <a:effectLst/>
                <a:latin typeface="+mn-lt"/>
                <a:ea typeface="+mn-ea"/>
                <a:cs typeface="+mn-cs"/>
              </a:rPr>
              <a:t>It is important to acknowledge the reality that students have faced over the past two years. All systems supporting them have been pushed to their limits, and students have felt the impacts first hand.</a:t>
            </a:r>
          </a:p>
          <a:p>
            <a:r>
              <a:rPr lang="en-US" sz="1200" b="1" i="0" kern="1200" dirty="0">
                <a:solidFill>
                  <a:schemeClr val="tx1"/>
                </a:solidFill>
                <a:effectLst/>
                <a:latin typeface="+mn-lt"/>
                <a:ea typeface="+mn-ea"/>
                <a:cs typeface="+mn-cs"/>
              </a:rPr>
              <a:t>Main point  2: As we work to recover from the pandemic, divisions should seek opportunities to build community and rebuild school culture.</a:t>
            </a:r>
            <a:endParaRPr lang="en-US" sz="1200" b="0" i="0" kern="1200" dirty="0">
              <a:solidFill>
                <a:schemeClr val="tx1"/>
              </a:solidFill>
              <a:effectLst/>
              <a:latin typeface="+mn-lt"/>
              <a:ea typeface="+mn-ea"/>
              <a:cs typeface="+mn-cs"/>
            </a:endParaRPr>
          </a:p>
          <a:p>
            <a:pPr lvl="1"/>
            <a:r>
              <a:rPr lang="en-US" sz="1200" b="0" i="0" kern="1200" dirty="0">
                <a:solidFill>
                  <a:schemeClr val="tx1"/>
                </a:solidFill>
                <a:effectLst/>
                <a:latin typeface="+mn-lt"/>
                <a:ea typeface="+mn-ea"/>
                <a:cs typeface="+mn-cs"/>
              </a:rPr>
              <a:t>Today, many students are experiencing trauma and may be facing developmental challenges brought on or exacerbated by the COVID-19 pandemic – to combat this, students need time for connection, social interaction, and the opportunity to build positive relationships with other children and adults.</a:t>
            </a:r>
          </a:p>
          <a:p>
            <a:r>
              <a:rPr lang="en-US" sz="1200" b="1" i="0" kern="1200" dirty="0">
                <a:solidFill>
                  <a:schemeClr val="tx1"/>
                </a:solidFill>
                <a:effectLst/>
                <a:latin typeface="+mn-lt"/>
                <a:ea typeface="+mn-ea"/>
                <a:cs typeface="+mn-cs"/>
              </a:rPr>
              <a:t>Main point 3: School nutrition provides many opportunities to invest in school culture and a sense of community.</a:t>
            </a:r>
            <a:endParaRPr lang="en-US" sz="1200" b="0" i="0" kern="1200" dirty="0">
              <a:solidFill>
                <a:schemeClr val="tx1"/>
              </a:solidFill>
              <a:effectLst/>
              <a:latin typeface="+mn-lt"/>
              <a:ea typeface="+mn-ea"/>
              <a:cs typeface="+mn-cs"/>
            </a:endParaRPr>
          </a:p>
          <a:p>
            <a:pPr lvl="1"/>
            <a:r>
              <a:rPr lang="en-US" sz="1200" b="0" i="0" kern="1200" dirty="0">
                <a:solidFill>
                  <a:schemeClr val="tx1"/>
                </a:solidFill>
                <a:effectLst/>
                <a:latin typeface="+mn-lt"/>
                <a:ea typeface="+mn-ea"/>
                <a:cs typeface="+mn-cs"/>
              </a:rPr>
              <a:t>School meals are most recognized as a critical source of nutrition for students, but school meals also offer students vital social support.</a:t>
            </a:r>
          </a:p>
          <a:p>
            <a:pPr lvl="1"/>
            <a:r>
              <a:rPr lang="en-US" sz="1200" b="0" i="0" kern="1200" dirty="0">
                <a:solidFill>
                  <a:schemeClr val="tx1"/>
                </a:solidFill>
                <a:effectLst/>
                <a:latin typeface="+mn-lt"/>
                <a:ea typeface="+mn-ea"/>
                <a:cs typeface="+mn-cs"/>
              </a:rPr>
              <a:t>These meals help students build social relationships and trust, develop social and self-awareness, and promote responsible decision-making behaviors.  </a:t>
            </a:r>
          </a:p>
          <a:p>
            <a:pPr lvl="1"/>
            <a:r>
              <a:rPr lang="en-US" sz="1200" b="0" i="0" kern="1200" dirty="0">
                <a:solidFill>
                  <a:schemeClr val="tx1"/>
                </a:solidFill>
                <a:effectLst/>
                <a:latin typeface="+mn-lt"/>
                <a:ea typeface="+mn-ea"/>
                <a:cs typeface="+mn-cs"/>
              </a:rPr>
              <a:t>A 2021 survey to parents and students found that 77% of parents saw school meals as a time to help their children build community and friendship with other students</a:t>
            </a:r>
          </a:p>
          <a:p>
            <a:pPr lvl="2"/>
            <a:r>
              <a:rPr lang="en-US" sz="1200" b="0" i="0" kern="1200" dirty="0">
                <a:solidFill>
                  <a:schemeClr val="tx1"/>
                </a:solidFill>
                <a:effectLst/>
                <a:latin typeface="+mn-lt"/>
                <a:ea typeface="+mn-ea"/>
                <a:cs typeface="+mn-cs"/>
              </a:rPr>
              <a:t>Source: </a:t>
            </a:r>
            <a:r>
              <a:rPr lang="en-US" sz="1200" b="0" i="0" kern="1200" dirty="0">
                <a:solidFill>
                  <a:schemeClr val="tx1"/>
                </a:solidFill>
                <a:effectLst/>
                <a:latin typeface="+mn-lt"/>
                <a:ea typeface="+mn-ea"/>
                <a:cs typeface="+mn-cs"/>
                <a:hlinkClick r:id="rId3"/>
              </a:rPr>
              <a:t>https://bestpractices.nokidhungry.org/resource/how-school-meals-can-support-social-emotional-school-climates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Main point 4: School nutrition professionals are facing significant challenges with the expiration of nationwide waivers. They need your help.</a:t>
            </a:r>
            <a:endParaRPr lang="en-US" sz="1200" b="0" i="0" kern="1200" dirty="0">
              <a:solidFill>
                <a:schemeClr val="tx1"/>
              </a:solidFill>
              <a:effectLst/>
              <a:latin typeface="+mn-lt"/>
              <a:ea typeface="+mn-ea"/>
              <a:cs typeface="+mn-cs"/>
            </a:endParaRPr>
          </a:p>
          <a:p>
            <a:pPr lvl="1"/>
            <a:r>
              <a:rPr lang="en-US" sz="1200" b="0" i="0" kern="1200" dirty="0">
                <a:solidFill>
                  <a:schemeClr val="tx1"/>
                </a:solidFill>
                <a:effectLst/>
                <a:latin typeface="+mn-lt"/>
                <a:ea typeface="+mn-ea"/>
                <a:cs typeface="+mn-cs"/>
              </a:rPr>
              <a:t>At this time, more than ever, it’s crucial to work with your school nutrition departments and support these programs.</a:t>
            </a:r>
          </a:p>
          <a:p>
            <a:pPr lvl="1"/>
            <a:r>
              <a:rPr lang="en-US" sz="1200" b="0" i="0" kern="1200" dirty="0">
                <a:solidFill>
                  <a:schemeClr val="tx1"/>
                </a:solidFill>
                <a:effectLst/>
                <a:latin typeface="+mn-lt"/>
                <a:ea typeface="+mn-ea"/>
                <a:cs typeface="+mn-cs"/>
              </a:rPr>
              <a:t>This will ensure that students are not only fed, but supported as they lead our schools in rebuilding a positive and healing school culture.</a:t>
            </a:r>
          </a:p>
          <a:p>
            <a:endParaRPr lang="en-US" dirty="0"/>
          </a:p>
        </p:txBody>
      </p:sp>
      <p:sp>
        <p:nvSpPr>
          <p:cNvPr id="4" name="Slide Number Placeholder 3"/>
          <p:cNvSpPr>
            <a:spLocks noGrp="1"/>
          </p:cNvSpPr>
          <p:nvPr>
            <p:ph type="sldNum" sz="quarter" idx="10"/>
          </p:nvPr>
        </p:nvSpPr>
        <p:spPr/>
        <p:txBody>
          <a:bodyPr/>
          <a:lstStyle/>
          <a:p>
            <a:fld id="{8571A650-665F-B049-BFDF-C141BB58E043}" type="slidenum">
              <a:rPr lang="en-US" smtClean="0"/>
              <a:pPr/>
              <a:t>23</a:t>
            </a:fld>
            <a:endParaRPr lang="en-US"/>
          </a:p>
        </p:txBody>
      </p:sp>
    </p:spTree>
    <p:extLst>
      <p:ext uri="{BB962C8B-B14F-4D97-AF65-F5344CB8AC3E}">
        <p14:creationId xmlns:p14="http://schemas.microsoft.com/office/powerpoint/2010/main" val="320589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VDOE-SNP is extremely appreciative and thankful for our Virginia school nutrition professionals as they navigate the ever changing landscape in school cafeterias daily with innovation and determination. </a:t>
            </a:r>
            <a:endParaRPr lang="en-US" dirty="0"/>
          </a:p>
        </p:txBody>
      </p:sp>
      <p:sp>
        <p:nvSpPr>
          <p:cNvPr id="4" name="Slide Number Placeholder 3"/>
          <p:cNvSpPr>
            <a:spLocks noGrp="1"/>
          </p:cNvSpPr>
          <p:nvPr>
            <p:ph type="sldNum" sz="quarter" idx="10"/>
          </p:nvPr>
        </p:nvSpPr>
        <p:spPr/>
        <p:txBody>
          <a:bodyPr/>
          <a:lstStyle/>
          <a:p>
            <a:fld id="{8571A650-665F-B049-BFDF-C141BB58E043}" type="slidenum">
              <a:rPr lang="en-US" smtClean="0"/>
              <a:pPr/>
              <a:t>29</a:t>
            </a:fld>
            <a:endParaRPr lang="en-US"/>
          </a:p>
        </p:txBody>
      </p:sp>
    </p:spTree>
    <p:extLst>
      <p:ext uri="{BB962C8B-B14F-4D97-AF65-F5344CB8AC3E}">
        <p14:creationId xmlns:p14="http://schemas.microsoft.com/office/powerpoint/2010/main" val="2580681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71A650-665F-B049-BFDF-C141BB58E043}" type="slidenum">
              <a:rPr lang="en-US" smtClean="0"/>
              <a:pPr/>
              <a:t>30</a:t>
            </a:fld>
            <a:endParaRPr lang="en-US"/>
          </a:p>
        </p:txBody>
      </p:sp>
    </p:spTree>
    <p:extLst>
      <p:ext uri="{BB962C8B-B14F-4D97-AF65-F5344CB8AC3E}">
        <p14:creationId xmlns:p14="http://schemas.microsoft.com/office/powerpoint/2010/main" val="358620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a:t>
            </a:r>
            <a:r>
              <a:rPr lang="en-US" baseline="0" dirty="0"/>
              <a:t> – Before we go, remember to follow the Virginia Department of Education, Office of School Nutrition Programs on social media using the tag @VDOESNP for the latest updates, fun facts, events, and resources for school nutrition professionals. Together we are changing the perspective and promoting good, healthy meals from school nutrition programs across the Commonwealth.</a:t>
            </a:r>
          </a:p>
          <a:p>
            <a:endParaRPr lang="en-US" baseline="0" dirty="0"/>
          </a:p>
          <a:p>
            <a:r>
              <a:rPr lang="en-US" baseline="0" dirty="0"/>
              <a:t>Than you and have a wonderful day.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571A650-665F-B049-BFDF-C141BB58E043}" type="slidenum">
              <a:rPr lang="en-US" smtClean="0"/>
              <a:pPr/>
              <a:t>31</a:t>
            </a:fld>
            <a:endParaRPr lang="en-US"/>
          </a:p>
        </p:txBody>
      </p:sp>
    </p:spTree>
    <p:extLst>
      <p:ext uri="{BB962C8B-B14F-4D97-AF65-F5344CB8AC3E}">
        <p14:creationId xmlns:p14="http://schemas.microsoft.com/office/powerpoint/2010/main" val="1068880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a:t>
            </a:r>
            <a:r>
              <a:rPr lang="en-US" baseline="0" dirty="0"/>
              <a:t> – On February 7, 2022, the USDA published a rule that will serve as a bridge, giving schools the support they need to build back better from the pandemic. </a:t>
            </a:r>
          </a:p>
          <a:p>
            <a:endParaRPr lang="en-US" baseline="0" dirty="0"/>
          </a:p>
          <a:p>
            <a:r>
              <a:rPr lang="en-US" baseline="0" dirty="0"/>
              <a:t>The rule establishes transitional standards for the school years 2022-2023 and 2023-2024 in three key areas: milk, whole grains, and sodium.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8571A650-665F-B049-BFDF-C141BB58E043}" type="slidenum">
              <a:rPr lang="en-US" smtClean="0"/>
              <a:pPr/>
              <a:t>4</a:t>
            </a:fld>
            <a:endParaRPr lang="en-US"/>
          </a:p>
        </p:txBody>
      </p:sp>
    </p:spTree>
    <p:extLst>
      <p:ext uri="{BB962C8B-B14F-4D97-AF65-F5344CB8AC3E}">
        <p14:creationId xmlns:p14="http://schemas.microsoft.com/office/powerpoint/2010/main" val="3154586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 Quick</a:t>
            </a:r>
            <a:r>
              <a:rPr lang="en-US" baseline="0" dirty="0"/>
              <a:t> review! These transitional standards allow schools and child care providers to offer flavored, low-fat milk in addition to unflavored low-fat milk and flavored or unflavored nonfat milk.</a:t>
            </a:r>
          </a:p>
          <a:p>
            <a:endParaRPr lang="en-US" baseline="0" dirty="0"/>
          </a:p>
          <a:p>
            <a:r>
              <a:rPr lang="en-US" baseline="0" dirty="0"/>
              <a:t>The weekly sodium limits for school lunch and breakfast will remain at the current Sodium Target 1 for school year 2022-2023. For lunch only, the limit will decrease by about 10 percent for school year 2023-2024. </a:t>
            </a:r>
          </a:p>
          <a:p>
            <a:endParaRPr lang="en-US" baseline="0" dirty="0"/>
          </a:p>
          <a:p>
            <a:r>
              <a:rPr lang="en-US" baseline="0" dirty="0"/>
              <a:t>At least 80 percent of grains served in school lunch and breakfast per week must be whole grain-rich.</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571A650-665F-B049-BFDF-C141BB58E043}" type="slidenum">
              <a:rPr lang="en-US" smtClean="0"/>
              <a:pPr/>
              <a:t>5</a:t>
            </a:fld>
            <a:endParaRPr lang="en-US"/>
          </a:p>
        </p:txBody>
      </p:sp>
    </p:spTree>
    <p:extLst>
      <p:ext uri="{BB962C8B-B14F-4D97-AF65-F5344CB8AC3E}">
        <p14:creationId xmlns:p14="http://schemas.microsoft.com/office/powerpoint/2010/main" val="331087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Schools are required</a:t>
            </a:r>
            <a:r>
              <a:rPr lang="en-US" baseline="0" dirty="0" smtClean="0"/>
              <a:t> to distribute and collect school meal applications at the beginning of every school year. Applications may be distributed and collected for the current school year </a:t>
            </a:r>
            <a:r>
              <a:rPr lang="en-US" baseline="0" smtClean="0"/>
              <a:t>beginning July 1. </a:t>
            </a:r>
            <a:r>
              <a:rPr lang="en-US" sz="1200" kern="1200" smtClean="0">
                <a:solidFill>
                  <a:schemeClr val="tx1"/>
                </a:solidFill>
                <a:effectLst/>
                <a:latin typeface="+mn-lt"/>
                <a:ea typeface="+mn-ea"/>
                <a:cs typeface="+mn-cs"/>
              </a:rPr>
              <a:t>However</a:t>
            </a:r>
            <a:r>
              <a:rPr lang="en-US" sz="1200" kern="1200" dirty="0" smtClean="0">
                <a:solidFill>
                  <a:schemeClr val="tx1"/>
                </a:solidFill>
                <a:effectLst/>
                <a:latin typeface="+mn-lt"/>
                <a:ea typeface="+mn-ea"/>
                <a:cs typeface="+mn-cs"/>
              </a:rPr>
              <a:t>, households may apply for school meals any time during the school year by submitting an application directly to the school or division. Applications are reviewed by local school or district officials before granting free or reduced price benefits. </a:t>
            </a:r>
          </a:p>
          <a:p>
            <a:endParaRPr lang="en-US" sz="1200" kern="1200" dirty="0" smtClean="0">
              <a:solidFill>
                <a:schemeClr val="tx1"/>
              </a:solidFill>
              <a:effectLst/>
              <a:latin typeface="+mn-lt"/>
              <a:ea typeface="+mn-ea"/>
              <a:cs typeface="+mn-cs"/>
            </a:endParaRPr>
          </a:p>
          <a:p>
            <a:r>
              <a:rPr lang="en-US" dirty="0" smtClean="0"/>
              <a:t>At the start of a new school year, school divisions can carry over a students’ eligibility for free or reduced-price school meals for up to 30 operating days or until a new eligibility determination is made, whichever comes first.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VDOE-SNP has submitted a waiver request</a:t>
            </a:r>
            <a:r>
              <a:rPr lang="en-US" sz="1200" kern="1200" baseline="0" dirty="0" smtClean="0">
                <a:solidFill>
                  <a:schemeClr val="tx1"/>
                </a:solidFill>
                <a:effectLst/>
                <a:latin typeface="+mn-lt"/>
                <a:ea typeface="+mn-ea"/>
                <a:cs typeface="+mn-cs"/>
              </a:rPr>
              <a:t> to USDA that would allow SY 2019-2020 student eligibility statuses to roll over for the first 30 days of SY 2022-2023. VDOE-SNP will promptly alert SFAs when approval of this waiver has been granted.</a:t>
            </a:r>
            <a:endParaRPr lang="en-US" dirty="0" smtClean="0"/>
          </a:p>
          <a:p>
            <a:endParaRPr lang="en-US" dirty="0" smtClean="0"/>
          </a:p>
          <a:p>
            <a:r>
              <a:rPr lang="en-US" dirty="0" smtClean="0"/>
              <a:t>Schools participating in the Community Eligibility</a:t>
            </a:r>
            <a:r>
              <a:rPr lang="en-US" baseline="0" dirty="0" smtClean="0"/>
              <a:t> Provision (CEP) are not permitted to distribute school meal applications. All students enrolled in CEP schools receive meals free of charge without needing to submit an application.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571A650-665F-B049-BFDF-C141BB58E043}" type="slidenum">
              <a:rPr lang="en-US" smtClean="0"/>
              <a:pPr/>
              <a:t>6</a:t>
            </a:fld>
            <a:endParaRPr lang="en-US"/>
          </a:p>
        </p:txBody>
      </p:sp>
    </p:spTree>
    <p:extLst>
      <p:ext uri="{BB962C8B-B14F-4D97-AF65-F5344CB8AC3E}">
        <p14:creationId xmlns:p14="http://schemas.microsoft.com/office/powerpoint/2010/main" val="596679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a:t>
            </a:r>
            <a:r>
              <a:rPr lang="en-US" sz="1200" kern="1200" baseline="0" dirty="0">
                <a:solidFill>
                  <a:schemeClr val="tx1"/>
                </a:solidFill>
                <a:effectLst/>
                <a:latin typeface="+mn-lt"/>
                <a:ea typeface="+mn-ea"/>
                <a:cs typeface="+mn-cs"/>
              </a:rPr>
              <a:t> is CEP? </a:t>
            </a:r>
            <a:r>
              <a:rPr lang="en-US" sz="1200" kern="1200" dirty="0">
                <a:solidFill>
                  <a:schemeClr val="tx1"/>
                </a:solidFill>
                <a:effectLst/>
                <a:latin typeface="+mn-lt"/>
                <a:ea typeface="+mn-ea"/>
                <a:cs typeface="+mn-cs"/>
              </a:rPr>
              <a:t>The Healthy, Hunger-Free Kids Act of 2010 amended the National School Lunch Act to provide an alternative that eliminates the need for household applications for free and reduced-price meals in high-poverty LEAs and schools. This alternative is the </a:t>
            </a:r>
            <a:r>
              <a:rPr lang="en-US" sz="1200" b="1" kern="1200" dirty="0">
                <a:solidFill>
                  <a:schemeClr val="tx1"/>
                </a:solidFill>
                <a:effectLst/>
                <a:latin typeface="+mn-lt"/>
                <a:ea typeface="+mn-ea"/>
                <a:cs typeface="+mn-cs"/>
              </a:rPr>
              <a:t>Community Eligibility Provision, usually referred to as (CEP)</a:t>
            </a:r>
            <a:r>
              <a:rPr lang="en-US" sz="1200" kern="1200" dirty="0">
                <a:solidFill>
                  <a:schemeClr val="tx1"/>
                </a:solidFill>
                <a:effectLst/>
                <a:latin typeface="+mn-lt"/>
                <a:ea typeface="+mn-ea"/>
                <a:cs typeface="+mn-cs"/>
              </a:rPr>
              <a:t>. CEP </a:t>
            </a:r>
            <a:r>
              <a:rPr lang="en-US" sz="1200" b="1" kern="1200" dirty="0">
                <a:solidFill>
                  <a:schemeClr val="tx1"/>
                </a:solidFill>
                <a:effectLst/>
                <a:latin typeface="+mn-lt"/>
                <a:ea typeface="+mn-ea"/>
                <a:cs typeface="+mn-cs"/>
              </a:rPr>
              <a:t>provides access </a:t>
            </a:r>
            <a:r>
              <a:rPr lang="en-US" sz="1200" kern="1200" dirty="0">
                <a:solidFill>
                  <a:schemeClr val="tx1"/>
                </a:solidFill>
                <a:effectLst/>
                <a:latin typeface="+mn-lt"/>
                <a:ea typeface="+mn-ea"/>
                <a:cs typeface="+mn-cs"/>
              </a:rPr>
              <a:t>to school breakfast and school lunch for all students at no cost – similar to how you have been operating under pandemic waivers. In order to qualify, a school or division must have at least 40% of its enrolled students eligible for free meals by DIRECT CERTIFICATION ONLY. That’s not 40% free eligible, it’s 40% free by DC and any method without</a:t>
            </a:r>
            <a:r>
              <a:rPr lang="en-US" sz="1200" kern="1200" baseline="0" dirty="0">
                <a:solidFill>
                  <a:schemeClr val="tx1"/>
                </a:solidFill>
                <a:effectLst/>
                <a:latin typeface="+mn-lt"/>
                <a:ea typeface="+mn-ea"/>
                <a:cs typeface="+mn-cs"/>
              </a:rPr>
              <a:t> application. These are the identified students you reported for each of your schools as </a:t>
            </a:r>
            <a:r>
              <a:rPr lang="en-US" sz="1200" kern="1200" dirty="0">
                <a:solidFill>
                  <a:schemeClr val="tx1"/>
                </a:solidFill>
                <a:effectLst/>
                <a:latin typeface="+mn-lt"/>
                <a:ea typeface="+mn-ea"/>
                <a:cs typeface="+mn-cs"/>
              </a:rPr>
              <a:t>of April 1. The CEP school, group or division applies for CEP and is approved for a four year cycle. CEP</a:t>
            </a:r>
            <a:r>
              <a:rPr lang="en-US" sz="1200" kern="1200" baseline="0" dirty="0">
                <a:solidFill>
                  <a:schemeClr val="tx1"/>
                </a:solidFill>
                <a:effectLst/>
                <a:latin typeface="+mn-lt"/>
                <a:ea typeface="+mn-ea"/>
                <a:cs typeface="+mn-cs"/>
              </a:rPr>
              <a:t> meals are claimed as total meals served and the </a:t>
            </a:r>
            <a:r>
              <a:rPr lang="en-US" sz="1200" kern="1200" dirty="0">
                <a:solidFill>
                  <a:schemeClr val="tx1"/>
                </a:solidFill>
                <a:effectLst/>
                <a:latin typeface="+mn-lt"/>
                <a:ea typeface="+mn-ea"/>
                <a:cs typeface="+mn-cs"/>
              </a:rPr>
              <a:t>Identified Student Percentage (ISP) times the 1.6 multiplier is used to calculate the percentage of</a:t>
            </a:r>
            <a:r>
              <a:rPr lang="en-US" sz="1200" kern="1200" baseline="0" dirty="0">
                <a:solidFill>
                  <a:schemeClr val="tx1"/>
                </a:solidFill>
                <a:effectLst/>
                <a:latin typeface="+mn-lt"/>
                <a:ea typeface="+mn-ea"/>
                <a:cs typeface="+mn-cs"/>
              </a:rPr>
              <a:t> meals reimbursed at the free rate. </a:t>
            </a:r>
            <a:r>
              <a:rPr lang="en-US" sz="1200" kern="1200" dirty="0">
                <a:solidFill>
                  <a:schemeClr val="tx1"/>
                </a:solidFill>
                <a:effectLst/>
                <a:latin typeface="+mn-lt"/>
                <a:ea typeface="+mn-ea"/>
                <a:cs typeface="+mn-cs"/>
              </a:rPr>
              <a:t>The remainder are reimbursed at the paid rate.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a CEP school has an ISP of 62.5%. That percentage multiplied by 1.6 means 100% of the meals served would be reimbursed at the free rate. A school with an ISP of 45% would have a claiming percentage of 72% free and 28% paid.</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571A650-665F-B049-BFDF-C141BB58E043}" type="slidenum">
              <a:rPr lang="en-US" smtClean="0"/>
              <a:pPr/>
              <a:t>7</a:t>
            </a:fld>
            <a:endParaRPr lang="en-US"/>
          </a:p>
        </p:txBody>
      </p:sp>
    </p:spTree>
    <p:extLst>
      <p:ext uri="{BB962C8B-B14F-4D97-AF65-F5344CB8AC3E}">
        <p14:creationId xmlns:p14="http://schemas.microsoft.com/office/powerpoint/2010/main" val="242683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Virginia schools have eight </a:t>
            </a:r>
            <a:r>
              <a:rPr lang="en-US" baseline="0" dirty="0"/>
              <a:t>years of experience and success with CEP. From small beginnings, CEP has expanded to almost 90% of all school divisions participating. More than half of all school divisions in Virginia participate in CEP </a:t>
            </a:r>
            <a:r>
              <a:rPr lang="en-US" baseline="0" dirty="0" err="1"/>
              <a:t>divisionwide</a:t>
            </a:r>
            <a:r>
              <a:rPr lang="en-US" baseline="0" dirty="0"/>
              <a:t>.</a:t>
            </a:r>
          </a:p>
          <a:p>
            <a:r>
              <a:rPr lang="en-US" baseline="0" dirty="0"/>
              <a:t>The pioneers who started CEP in SY 2014-2015 jumped off a cliff without knowing what was below. Since then we have learned from the many schools and divisions with ISPs from 40% to 60%+ that have implemented CEP – it works! </a:t>
            </a:r>
            <a:endParaRPr lang="en-US" dirty="0"/>
          </a:p>
        </p:txBody>
      </p:sp>
      <p:sp>
        <p:nvSpPr>
          <p:cNvPr id="4" name="Slide Number Placeholder 3"/>
          <p:cNvSpPr>
            <a:spLocks noGrp="1"/>
          </p:cNvSpPr>
          <p:nvPr>
            <p:ph type="sldNum" sz="quarter" idx="10"/>
          </p:nvPr>
        </p:nvSpPr>
        <p:spPr/>
        <p:txBody>
          <a:bodyPr/>
          <a:lstStyle/>
          <a:p>
            <a:fld id="{8571A650-665F-B049-BFDF-C141BB58E043}" type="slidenum">
              <a:rPr lang="en-US" smtClean="0"/>
              <a:pPr/>
              <a:t>8</a:t>
            </a:fld>
            <a:endParaRPr lang="en-US"/>
          </a:p>
        </p:txBody>
      </p:sp>
    </p:spTree>
    <p:extLst>
      <p:ext uri="{BB962C8B-B14F-4D97-AF65-F5344CB8AC3E}">
        <p14:creationId xmlns:p14="http://schemas.microsoft.com/office/powerpoint/2010/main" val="1594677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a:t>
            </a:r>
            <a:r>
              <a:rPr lang="en-US" baseline="0" dirty="0"/>
              <a:t> than half of all schools in Virginia are approved for CEP and more than a half million students can continue to receive meals at no cost through CEP after the pandemic waivers expire. </a:t>
            </a:r>
          </a:p>
          <a:p>
            <a:r>
              <a:rPr lang="en-US" baseline="0" dirty="0"/>
              <a:t>About 75% f these schools were participating in CEP before the pandemic. They were able to provide meals at no cost to all students. Whether it was for one or two schools or for all schools in the division, CEP has had a positive impact on the school nutrition program, student meal participation, and students learning readiness through increased access to healthy, delicious school </a:t>
            </a:r>
            <a:r>
              <a:rPr lang="en-US" baseline="0" dirty="0" err="1"/>
              <a:t>meas</a:t>
            </a:r>
            <a:r>
              <a:rPr lang="en-US" baseline="0" dirty="0"/>
              <a:t> at no cost.</a:t>
            </a:r>
            <a:endParaRPr lang="en-US" dirty="0"/>
          </a:p>
        </p:txBody>
      </p:sp>
      <p:sp>
        <p:nvSpPr>
          <p:cNvPr id="4" name="Slide Number Placeholder 3"/>
          <p:cNvSpPr>
            <a:spLocks noGrp="1"/>
          </p:cNvSpPr>
          <p:nvPr>
            <p:ph type="sldNum" sz="quarter" idx="10"/>
          </p:nvPr>
        </p:nvSpPr>
        <p:spPr/>
        <p:txBody>
          <a:bodyPr/>
          <a:lstStyle/>
          <a:p>
            <a:fld id="{8571A650-665F-B049-BFDF-C141BB58E043}" type="slidenum">
              <a:rPr lang="en-US" smtClean="0"/>
              <a:pPr/>
              <a:t>9</a:t>
            </a:fld>
            <a:endParaRPr lang="en-US"/>
          </a:p>
        </p:txBody>
      </p:sp>
    </p:spTree>
    <p:extLst>
      <p:ext uri="{BB962C8B-B14F-4D97-AF65-F5344CB8AC3E}">
        <p14:creationId xmlns:p14="http://schemas.microsoft.com/office/powerpoint/2010/main" val="2298559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Schools have achieved significant increases in meal participation under the pandemic waivers during in-person school. One reason for that increased participation is access to meals at no cost for all students…Saying…rising tide lifts all boats… High meal participation is key to the financial health of your SNP…..Participation</a:t>
            </a:r>
            <a:r>
              <a:rPr lang="en-US" sz="1200" kern="1200" baseline="0" dirty="0">
                <a:solidFill>
                  <a:schemeClr val="tx1"/>
                </a:solidFill>
                <a:effectLst/>
                <a:latin typeface="+mn-lt"/>
                <a:ea typeface="+mn-ea"/>
                <a:cs typeface="+mn-cs"/>
              </a:rPr>
              <a:t> drives everything…It is critically important for the health of your school nutrition programs to sustain and build on the high participation you achieved with SSO and pandemic waivers. CEP continues meals at no cost to all students. Meal service outside of the cafeteria, like breakfast in the classroom and grab n go lunch, can be streamlined with CEP. Meal counting under CEP does not require counting by category, so CEP schools can continue to use a tick sheet, a handheld clicker, or their POS system with no ID required. CEP meal claims are submitted by total meals served only and </a:t>
            </a:r>
            <a:r>
              <a:rPr lang="en-US" sz="1200" kern="1200" baseline="0" dirty="0" err="1">
                <a:solidFill>
                  <a:schemeClr val="tx1"/>
                </a:solidFill>
                <a:effectLst/>
                <a:latin typeface="+mn-lt"/>
                <a:ea typeface="+mn-ea"/>
                <a:cs typeface="+mn-cs"/>
              </a:rPr>
              <a:t>SNPWeb</a:t>
            </a:r>
            <a:r>
              <a:rPr lang="en-US" sz="1200" kern="1200" baseline="0" dirty="0">
                <a:solidFill>
                  <a:schemeClr val="tx1"/>
                </a:solidFill>
                <a:effectLst/>
                <a:latin typeface="+mn-lt"/>
                <a:ea typeface="+mn-ea"/>
                <a:cs typeface="+mn-cs"/>
              </a:rPr>
              <a:t> applies the CEP claiming percentages.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CEP is an excellent tool to continue providing support to students, families and the community as challenging times continue.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571A650-665F-B049-BFDF-C141BB58E043}" type="slidenum">
              <a:rPr lang="en-US" smtClean="0"/>
              <a:pPr/>
              <a:t>10</a:t>
            </a:fld>
            <a:endParaRPr lang="en-US"/>
          </a:p>
        </p:txBody>
      </p:sp>
    </p:spTree>
    <p:extLst>
      <p:ext uri="{BB962C8B-B14F-4D97-AF65-F5344CB8AC3E}">
        <p14:creationId xmlns:p14="http://schemas.microsoft.com/office/powerpoint/2010/main" val="14865872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lain Titl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AE310-B2A3-6647-965A-0672E5ACD3F9}"/>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7A8242C-4802-014C-B7DB-0EB13E7D1D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80A98C-80CC-0D41-9984-BCB90EBA09DD}"/>
              </a:ext>
            </a:extLst>
          </p:cNvPr>
          <p:cNvSpPr>
            <a:spLocks noGrp="1"/>
          </p:cNvSpPr>
          <p:nvPr>
            <p:ph type="dt" sz="half" idx="10"/>
          </p:nvPr>
        </p:nvSpPr>
        <p:spPr/>
        <p:txBody>
          <a:bodyPr/>
          <a:lstStyle/>
          <a:p>
            <a:fld id="{60D43C1D-525C-4B48-A8BF-8449553F6BCB}" type="datetimeFigureOut">
              <a:rPr lang="en-US" smtClean="0"/>
              <a:t>5/18/2022</a:t>
            </a:fld>
            <a:endParaRPr lang="en-US"/>
          </a:p>
        </p:txBody>
      </p:sp>
      <p:sp>
        <p:nvSpPr>
          <p:cNvPr id="5" name="Footer Placeholder 4">
            <a:extLst>
              <a:ext uri="{FF2B5EF4-FFF2-40B4-BE49-F238E27FC236}">
                <a16:creationId xmlns:a16="http://schemas.microsoft.com/office/drawing/2014/main" id="{176EB225-67A7-7441-A763-F6EA0D53C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CD539D-A897-6B49-ABFF-326C0DF1032F}"/>
              </a:ext>
            </a:extLst>
          </p:cNvPr>
          <p:cNvSpPr>
            <a:spLocks noGrp="1"/>
          </p:cNvSpPr>
          <p:nvPr>
            <p:ph type="sldNum" sz="quarter" idx="12"/>
          </p:nvPr>
        </p:nvSpPr>
        <p:spPr>
          <a:xfrm>
            <a:off x="8610600" y="6356350"/>
            <a:ext cx="1011740" cy="365125"/>
          </a:xfrm>
        </p:spPr>
        <p:txBody>
          <a:bodyPr/>
          <a:lstStyle/>
          <a:p>
            <a:fld id="{25E842EE-07A5-BF42-B259-F0753968FB43}" type="slidenum">
              <a:rPr lang="en-US" smtClean="0"/>
              <a:t>‹#›</a:t>
            </a:fld>
            <a:endParaRPr lang="en-US"/>
          </a:p>
        </p:txBody>
      </p:sp>
      <p:pic>
        <p:nvPicPr>
          <p:cNvPr id="8" name="Picture 7" descr="VDOE Logo&#10;">
            <a:extLst>
              <a:ext uri="{FF2B5EF4-FFF2-40B4-BE49-F238E27FC236}">
                <a16:creationId xmlns:a16="http://schemas.microsoft.com/office/drawing/2014/main" id="{399D15A6-7F28-8540-BB2C-B16B13EDDC9B}"/>
              </a:ext>
            </a:extLst>
          </p:cNvPr>
          <p:cNvPicPr>
            <a:picLocks noChangeAspect="1"/>
          </p:cNvPicPr>
          <p:nvPr userDrawn="1"/>
        </p:nvPicPr>
        <p:blipFill>
          <a:blip r:embed="rId2"/>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3743701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F960C6-7F4A-744C-BF8F-8A2C51F8F9CC}"/>
              </a:ext>
            </a:extLst>
          </p:cNvPr>
          <p:cNvSpPr>
            <a:spLocks noGrp="1"/>
          </p:cNvSpPr>
          <p:nvPr>
            <p:ph type="dt" sz="half" idx="10"/>
          </p:nvPr>
        </p:nvSpPr>
        <p:spPr/>
        <p:txBody>
          <a:bodyPr/>
          <a:lstStyle/>
          <a:p>
            <a:fld id="{60D43C1D-525C-4B48-A8BF-8449553F6BCB}" type="datetimeFigureOut">
              <a:rPr lang="en-US" smtClean="0"/>
              <a:t>5/18/2022</a:t>
            </a:fld>
            <a:endParaRPr lang="en-US"/>
          </a:p>
        </p:txBody>
      </p:sp>
      <p:sp>
        <p:nvSpPr>
          <p:cNvPr id="3" name="Footer Placeholder 2">
            <a:extLst>
              <a:ext uri="{FF2B5EF4-FFF2-40B4-BE49-F238E27FC236}">
                <a16:creationId xmlns:a16="http://schemas.microsoft.com/office/drawing/2014/main" id="{3C09D876-0C7E-B749-BD85-0976334DB6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E3A808-8322-C440-8203-47F849A789EE}"/>
              </a:ext>
            </a:extLst>
          </p:cNvPr>
          <p:cNvSpPr>
            <a:spLocks noGrp="1"/>
          </p:cNvSpPr>
          <p:nvPr>
            <p:ph type="sldNum" sz="quarter" idx="12"/>
          </p:nvPr>
        </p:nvSpPr>
        <p:spPr>
          <a:xfrm>
            <a:off x="8610600" y="6356350"/>
            <a:ext cx="1093839" cy="365125"/>
          </a:xfrm>
        </p:spPr>
        <p:txBody>
          <a:bodyPr/>
          <a:lstStyle/>
          <a:p>
            <a:fld id="{25E842EE-07A5-BF42-B259-F0753968FB43}" type="slidenum">
              <a:rPr lang="en-US" smtClean="0"/>
              <a:t>‹#›</a:t>
            </a:fld>
            <a:endParaRPr lang="en-US"/>
          </a:p>
        </p:txBody>
      </p:sp>
      <p:pic>
        <p:nvPicPr>
          <p:cNvPr id="5" name="Picture 4" descr="Virginia Department of Education">
            <a:extLst>
              <a:ext uri="{FF2B5EF4-FFF2-40B4-BE49-F238E27FC236}">
                <a16:creationId xmlns:a16="http://schemas.microsoft.com/office/drawing/2014/main" id="{AB9280B8-2911-D84E-9DD1-CF494F6F2695}"/>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6" name="Picture 5" descr="VDOE Logo">
            <a:extLst>
              <a:ext uri="{FF2B5EF4-FFF2-40B4-BE49-F238E27FC236}">
                <a16:creationId xmlns:a16="http://schemas.microsoft.com/office/drawing/2014/main" id="{77A0E041-0EDB-2145-B868-F507A2BBB255}"/>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1335168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B1A88-AFE8-A54C-B51A-2D647978F1BB}"/>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28FC7F50-58AA-DF45-B32D-87AE2232A740}"/>
              </a:ext>
            </a:extLst>
          </p:cNvPr>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7BEC63D-5DB8-2549-A6DC-3AE4FFC828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BDF3F-63C7-194E-90BB-2FFE901799F1}"/>
              </a:ext>
            </a:extLst>
          </p:cNvPr>
          <p:cNvSpPr>
            <a:spLocks noGrp="1"/>
          </p:cNvSpPr>
          <p:nvPr>
            <p:ph type="dt" sz="half" idx="10"/>
          </p:nvPr>
        </p:nvSpPr>
        <p:spPr/>
        <p:txBody>
          <a:bodyPr/>
          <a:lstStyle/>
          <a:p>
            <a:fld id="{60D43C1D-525C-4B48-A8BF-8449553F6BCB}" type="datetimeFigureOut">
              <a:rPr lang="en-US" smtClean="0"/>
              <a:t>5/18/2022</a:t>
            </a:fld>
            <a:endParaRPr lang="en-US"/>
          </a:p>
        </p:txBody>
      </p:sp>
      <p:sp>
        <p:nvSpPr>
          <p:cNvPr id="6" name="Footer Placeholder 5">
            <a:extLst>
              <a:ext uri="{FF2B5EF4-FFF2-40B4-BE49-F238E27FC236}">
                <a16:creationId xmlns:a16="http://schemas.microsoft.com/office/drawing/2014/main" id="{B3B007A3-0D7A-FE4A-BD36-A3814A9772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823BB4-D04E-4D47-AE43-AC43E4893AF5}"/>
              </a:ext>
            </a:extLst>
          </p:cNvPr>
          <p:cNvSpPr>
            <a:spLocks noGrp="1"/>
          </p:cNvSpPr>
          <p:nvPr>
            <p:ph type="sldNum" sz="quarter" idx="12"/>
          </p:nvPr>
        </p:nvSpPr>
        <p:spPr>
          <a:xfrm>
            <a:off x="8610601" y="6356350"/>
            <a:ext cx="1011740" cy="365125"/>
          </a:xfrm>
        </p:spPr>
        <p:txBody>
          <a:bodyPr/>
          <a:lstStyle/>
          <a:p>
            <a:fld id="{25E842EE-07A5-BF42-B259-F0753968FB43}" type="slidenum">
              <a:rPr lang="en-US" smtClean="0"/>
              <a:t>‹#›</a:t>
            </a:fld>
            <a:endParaRPr lang="en-US" dirty="0"/>
          </a:p>
        </p:txBody>
      </p:sp>
      <p:pic>
        <p:nvPicPr>
          <p:cNvPr id="8" name="Picture 7" descr="Virginia Department of Education">
            <a:extLst>
              <a:ext uri="{FF2B5EF4-FFF2-40B4-BE49-F238E27FC236}">
                <a16:creationId xmlns:a16="http://schemas.microsoft.com/office/drawing/2014/main" id="{A00919D2-9032-284F-852D-6A7A2A7EC29E}"/>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9" name="Picture 8" descr="VDOE Logo">
            <a:extLst>
              <a:ext uri="{FF2B5EF4-FFF2-40B4-BE49-F238E27FC236}">
                <a16:creationId xmlns:a16="http://schemas.microsoft.com/office/drawing/2014/main" id="{6E302F99-4230-514E-95F1-69FED60FDF4E}"/>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753251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40FAC-A966-EB40-B718-B36C3AA431C9}"/>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10CA688B-0B10-5347-AC86-08C5918FC0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F3FAED0-9BFB-F945-9335-961186608D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0F83F-0B12-314D-A137-CCE170591F6F}"/>
              </a:ext>
            </a:extLst>
          </p:cNvPr>
          <p:cNvSpPr>
            <a:spLocks noGrp="1"/>
          </p:cNvSpPr>
          <p:nvPr>
            <p:ph type="dt" sz="half" idx="10"/>
          </p:nvPr>
        </p:nvSpPr>
        <p:spPr/>
        <p:txBody>
          <a:bodyPr/>
          <a:lstStyle/>
          <a:p>
            <a:fld id="{60D43C1D-525C-4B48-A8BF-8449553F6BCB}" type="datetimeFigureOut">
              <a:rPr lang="en-US" smtClean="0"/>
              <a:t>5/18/2022</a:t>
            </a:fld>
            <a:endParaRPr lang="en-US"/>
          </a:p>
        </p:txBody>
      </p:sp>
      <p:sp>
        <p:nvSpPr>
          <p:cNvPr id="6" name="Footer Placeholder 5">
            <a:extLst>
              <a:ext uri="{FF2B5EF4-FFF2-40B4-BE49-F238E27FC236}">
                <a16:creationId xmlns:a16="http://schemas.microsoft.com/office/drawing/2014/main" id="{ABB1EA84-6206-0348-B9EE-477BCC9EE3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6C2C83-7EB9-B04A-A394-EB1EDAC2F4F3}"/>
              </a:ext>
            </a:extLst>
          </p:cNvPr>
          <p:cNvSpPr>
            <a:spLocks noGrp="1"/>
          </p:cNvSpPr>
          <p:nvPr>
            <p:ph type="sldNum" sz="quarter" idx="12"/>
          </p:nvPr>
        </p:nvSpPr>
        <p:spPr>
          <a:xfrm>
            <a:off x="8610600" y="6356350"/>
            <a:ext cx="1113503" cy="365125"/>
          </a:xfrm>
        </p:spPr>
        <p:txBody>
          <a:bodyPr/>
          <a:lstStyle/>
          <a:p>
            <a:fld id="{25E842EE-07A5-BF42-B259-F0753968FB43}" type="slidenum">
              <a:rPr lang="en-US" smtClean="0"/>
              <a:t>‹#›</a:t>
            </a:fld>
            <a:endParaRPr lang="en-US"/>
          </a:p>
        </p:txBody>
      </p:sp>
      <p:pic>
        <p:nvPicPr>
          <p:cNvPr id="8" name="Picture 7" descr="Virginia Department of Education">
            <a:extLst>
              <a:ext uri="{FF2B5EF4-FFF2-40B4-BE49-F238E27FC236}">
                <a16:creationId xmlns:a16="http://schemas.microsoft.com/office/drawing/2014/main" id="{51F4F683-BC1F-E042-A027-FA3C6AF750BC}"/>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9" name="Picture 8" descr="VDOE Logo">
            <a:extLst>
              <a:ext uri="{FF2B5EF4-FFF2-40B4-BE49-F238E27FC236}">
                <a16:creationId xmlns:a16="http://schemas.microsoft.com/office/drawing/2014/main" id="{78A8B6B0-E0B9-194A-86AE-42CB3C24D30D}"/>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3284495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C7536-2E25-2F45-9661-BB75AE31D1F6}"/>
              </a:ext>
            </a:extLst>
          </p:cNvPr>
          <p:cNvSpPr>
            <a:spLocks noGrp="1"/>
          </p:cNvSpPr>
          <p:nvPr>
            <p:ph type="title" hasCustomPrompt="1"/>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C2D02BC5-43A8-0F44-A88C-BAC7C865BC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A541D-046D-E646-8667-7861921E09CE}"/>
              </a:ext>
            </a:extLst>
          </p:cNvPr>
          <p:cNvSpPr>
            <a:spLocks noGrp="1"/>
          </p:cNvSpPr>
          <p:nvPr>
            <p:ph type="dt" sz="half" idx="10"/>
          </p:nvPr>
        </p:nvSpPr>
        <p:spPr/>
        <p:txBody>
          <a:bodyPr/>
          <a:lstStyle/>
          <a:p>
            <a:fld id="{60D43C1D-525C-4B48-A8BF-8449553F6BCB}" type="datetimeFigureOut">
              <a:rPr lang="en-US" smtClean="0"/>
              <a:t>5/18/2022</a:t>
            </a:fld>
            <a:endParaRPr lang="en-US"/>
          </a:p>
        </p:txBody>
      </p:sp>
      <p:sp>
        <p:nvSpPr>
          <p:cNvPr id="5" name="Footer Placeholder 4">
            <a:extLst>
              <a:ext uri="{FF2B5EF4-FFF2-40B4-BE49-F238E27FC236}">
                <a16:creationId xmlns:a16="http://schemas.microsoft.com/office/drawing/2014/main" id="{7BE8590C-D18E-7C45-B268-C1357BA4EE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B12B81-246B-EE4E-9D91-3137518F6F2D}"/>
              </a:ext>
            </a:extLst>
          </p:cNvPr>
          <p:cNvSpPr>
            <a:spLocks noGrp="1"/>
          </p:cNvSpPr>
          <p:nvPr>
            <p:ph type="sldNum" sz="quarter" idx="12"/>
          </p:nvPr>
        </p:nvSpPr>
        <p:spPr>
          <a:xfrm>
            <a:off x="8610600" y="6356350"/>
            <a:ext cx="1011740" cy="365125"/>
          </a:xfrm>
        </p:spPr>
        <p:txBody>
          <a:bodyPr/>
          <a:lstStyle/>
          <a:p>
            <a:fld id="{25E842EE-07A5-BF42-B259-F0753968FB43}" type="slidenum">
              <a:rPr lang="en-US" smtClean="0"/>
              <a:t>‹#›</a:t>
            </a:fld>
            <a:endParaRPr lang="en-US"/>
          </a:p>
        </p:txBody>
      </p:sp>
      <p:pic>
        <p:nvPicPr>
          <p:cNvPr id="7" name="Picture 6" descr="Virginia Department of Education">
            <a:extLst>
              <a:ext uri="{FF2B5EF4-FFF2-40B4-BE49-F238E27FC236}">
                <a16:creationId xmlns:a16="http://schemas.microsoft.com/office/drawing/2014/main" id="{FF7479EC-C092-2F4F-8098-8C8601416219}"/>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8" name="Picture 7" descr="VDOE Logo">
            <a:extLst>
              <a:ext uri="{FF2B5EF4-FFF2-40B4-BE49-F238E27FC236}">
                <a16:creationId xmlns:a16="http://schemas.microsoft.com/office/drawing/2014/main" id="{6CBA4CDE-C368-E442-9A5A-0A7858749495}"/>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665691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3CCD4F-E8A2-CD4A-8502-87185309A2B5}"/>
              </a:ext>
            </a:extLst>
          </p:cNvPr>
          <p:cNvSpPr>
            <a:spLocks noGrp="1"/>
          </p:cNvSpPr>
          <p:nvPr>
            <p:ph type="title" orient="vert" hasCustomPrompt="1"/>
          </p:nvPr>
        </p:nvSpPr>
        <p:spPr>
          <a:xfrm>
            <a:off x="8724900"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96AF95DD-0E52-554A-BB8B-00B1FD9958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7471DC-CACF-994C-A9F6-F80360817877}"/>
              </a:ext>
            </a:extLst>
          </p:cNvPr>
          <p:cNvSpPr>
            <a:spLocks noGrp="1"/>
          </p:cNvSpPr>
          <p:nvPr>
            <p:ph type="dt" sz="half" idx="10"/>
          </p:nvPr>
        </p:nvSpPr>
        <p:spPr/>
        <p:txBody>
          <a:bodyPr/>
          <a:lstStyle/>
          <a:p>
            <a:fld id="{60D43C1D-525C-4B48-A8BF-8449553F6BCB}" type="datetimeFigureOut">
              <a:rPr lang="en-US" smtClean="0"/>
              <a:t>5/18/2022</a:t>
            </a:fld>
            <a:endParaRPr lang="en-US"/>
          </a:p>
        </p:txBody>
      </p:sp>
      <p:sp>
        <p:nvSpPr>
          <p:cNvPr id="5" name="Footer Placeholder 4">
            <a:extLst>
              <a:ext uri="{FF2B5EF4-FFF2-40B4-BE49-F238E27FC236}">
                <a16:creationId xmlns:a16="http://schemas.microsoft.com/office/drawing/2014/main" id="{B07BC845-AD43-F143-AD7E-C9DCC6461E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A7573-B410-BF4A-9E0C-4619F1313732}"/>
              </a:ext>
            </a:extLst>
          </p:cNvPr>
          <p:cNvSpPr>
            <a:spLocks noGrp="1"/>
          </p:cNvSpPr>
          <p:nvPr>
            <p:ph type="sldNum" sz="quarter" idx="12"/>
          </p:nvPr>
        </p:nvSpPr>
        <p:spPr>
          <a:xfrm>
            <a:off x="8610600" y="6356350"/>
            <a:ext cx="1011740" cy="365125"/>
          </a:xfrm>
        </p:spPr>
        <p:txBody>
          <a:bodyPr/>
          <a:lstStyle/>
          <a:p>
            <a:fld id="{25E842EE-07A5-BF42-B259-F0753968FB43}" type="slidenum">
              <a:rPr lang="en-US" smtClean="0"/>
              <a:t>‹#›</a:t>
            </a:fld>
            <a:endParaRPr lang="en-US"/>
          </a:p>
        </p:txBody>
      </p:sp>
      <p:pic>
        <p:nvPicPr>
          <p:cNvPr id="7" name="Picture 6" descr="Virginia Department of Education">
            <a:extLst>
              <a:ext uri="{FF2B5EF4-FFF2-40B4-BE49-F238E27FC236}">
                <a16:creationId xmlns:a16="http://schemas.microsoft.com/office/drawing/2014/main" id="{9685BA75-194C-F143-8A74-951583AA4B7C}"/>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8" name="Picture 7" descr="VDOE Logo">
            <a:extLst>
              <a:ext uri="{FF2B5EF4-FFF2-40B4-BE49-F238E27FC236}">
                <a16:creationId xmlns:a16="http://schemas.microsoft.com/office/drawing/2014/main" id="{DFBA81DF-495A-F843-B9AC-727FC2CDA77C}"/>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2847564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9" name="Picture 8" descr="A picture containing photo, newspaper, different, many&#10;&#10;Description automatically generated">
            <a:extLst>
              <a:ext uri="{FF2B5EF4-FFF2-40B4-BE49-F238E27FC236}">
                <a16:creationId xmlns:a16="http://schemas.microsoft.com/office/drawing/2014/main" id="{A4E9C55D-20C8-F142-843E-CEDBD8321DE5}"/>
              </a:ext>
            </a:extLst>
          </p:cNvPr>
          <p:cNvPicPr>
            <a:picLocks noChangeAspect="1"/>
          </p:cNvPicPr>
          <p:nvPr userDrawn="1"/>
        </p:nvPicPr>
        <p:blipFill>
          <a:blip r:embed="rId2">
            <a:alphaModFix amt="20000"/>
          </a:blip>
          <a:stretch>
            <a:fillRect/>
          </a:stretch>
        </p:blipFill>
        <p:spPr>
          <a:xfrm>
            <a:off x="0" y="1673"/>
            <a:ext cx="12192000" cy="6854653"/>
          </a:xfrm>
          <a:prstGeom prst="rect">
            <a:avLst/>
          </a:prstGeom>
        </p:spPr>
      </p:pic>
      <p:sp>
        <p:nvSpPr>
          <p:cNvPr id="3" name="Date Placeholder 2">
            <a:extLst>
              <a:ext uri="{FF2B5EF4-FFF2-40B4-BE49-F238E27FC236}">
                <a16:creationId xmlns:a16="http://schemas.microsoft.com/office/drawing/2014/main" id="{1EC52538-36D0-8943-9136-3BA029FC0932}"/>
              </a:ext>
            </a:extLst>
          </p:cNvPr>
          <p:cNvSpPr>
            <a:spLocks noGrp="1"/>
          </p:cNvSpPr>
          <p:nvPr>
            <p:ph type="dt" sz="half" idx="10"/>
          </p:nvPr>
        </p:nvSpPr>
        <p:spPr/>
        <p:txBody>
          <a:bodyPr/>
          <a:lstStyle/>
          <a:p>
            <a:fld id="{60D43C1D-525C-4B48-A8BF-8449553F6BCB}" type="datetimeFigureOut">
              <a:rPr lang="en-US" smtClean="0"/>
              <a:t>5/18/2022</a:t>
            </a:fld>
            <a:endParaRPr lang="en-US"/>
          </a:p>
        </p:txBody>
      </p:sp>
      <p:sp>
        <p:nvSpPr>
          <p:cNvPr id="4" name="Footer Placeholder 3">
            <a:extLst>
              <a:ext uri="{FF2B5EF4-FFF2-40B4-BE49-F238E27FC236}">
                <a16:creationId xmlns:a16="http://schemas.microsoft.com/office/drawing/2014/main" id="{3E37C020-2CFF-9347-B513-B8FBEB7243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A6B8E1-B5E4-3048-87CE-BCB72C1AF6C5}"/>
              </a:ext>
            </a:extLst>
          </p:cNvPr>
          <p:cNvSpPr>
            <a:spLocks noGrp="1"/>
          </p:cNvSpPr>
          <p:nvPr>
            <p:ph type="sldNum" sz="quarter" idx="12"/>
          </p:nvPr>
        </p:nvSpPr>
        <p:spPr/>
        <p:txBody>
          <a:bodyPr/>
          <a:lstStyle/>
          <a:p>
            <a:fld id="{25E842EE-07A5-BF42-B259-F0753968FB43}" type="slidenum">
              <a:rPr lang="en-US" smtClean="0"/>
              <a:t>‹#›</a:t>
            </a:fld>
            <a:endParaRPr lang="en-US"/>
          </a:p>
        </p:txBody>
      </p:sp>
      <p:sp>
        <p:nvSpPr>
          <p:cNvPr id="6" name="Title 1">
            <a:extLst>
              <a:ext uri="{FF2B5EF4-FFF2-40B4-BE49-F238E27FC236}">
                <a16:creationId xmlns:a16="http://schemas.microsoft.com/office/drawing/2014/main" id="{1BC19C0C-ED9D-2442-BCBB-B31C9C1A8D3D}"/>
              </a:ext>
            </a:extLst>
          </p:cNvPr>
          <p:cNvSpPr>
            <a:spLocks noGrp="1"/>
          </p:cNvSpPr>
          <p:nvPr>
            <p:ph type="ctrTitle" hasCustomPrompt="1"/>
          </p:nvPr>
        </p:nvSpPr>
        <p:spPr>
          <a:xfrm>
            <a:off x="1524000" y="2235199"/>
            <a:ext cx="9144000" cy="2387600"/>
          </a:xfrm>
          <a:solidFill>
            <a:schemeClr val="bg1">
              <a:alpha val="63000"/>
            </a:schemeClr>
          </a:solidFill>
          <a:ln w="79375" cap="rnd">
            <a:solidFill>
              <a:srgbClr val="C00000">
                <a:alpha val="79000"/>
              </a:srgbClr>
            </a:solidFill>
            <a:extLst>
              <a:ext uri="{C807C97D-BFC1-408E-A445-0C87EB9F89A2}">
                <ask:lineSketchStyleProps xmlns="" xmlns:ask="http://schemas.microsoft.com/office/drawing/2018/sketchyshapes" sd="1219033472">
                  <a:custGeom>
                    <a:avLst/>
                    <a:gdLst>
                      <a:gd name="connsiteX0" fmla="*/ 0 w 9144000"/>
                      <a:gd name="connsiteY0" fmla="*/ 0 h 2387600"/>
                      <a:gd name="connsiteX1" fmla="*/ 9144000 w 9144000"/>
                      <a:gd name="connsiteY1" fmla="*/ 0 h 2387600"/>
                      <a:gd name="connsiteX2" fmla="*/ 9144000 w 9144000"/>
                      <a:gd name="connsiteY2" fmla="*/ 2387600 h 2387600"/>
                      <a:gd name="connsiteX3" fmla="*/ 0 w 9144000"/>
                      <a:gd name="connsiteY3" fmla="*/ 2387600 h 2387600"/>
                      <a:gd name="connsiteX4" fmla="*/ 0 w 9144000"/>
                      <a:gd name="connsiteY4" fmla="*/ 0 h 238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387600" fill="none" extrusionOk="0">
                        <a:moveTo>
                          <a:pt x="0" y="0"/>
                        </a:moveTo>
                        <a:cubicBezTo>
                          <a:pt x="3028269" y="-49533"/>
                          <a:pt x="5283183" y="-14809"/>
                          <a:pt x="9144000" y="0"/>
                        </a:cubicBezTo>
                        <a:cubicBezTo>
                          <a:pt x="9231639" y="505107"/>
                          <a:pt x="9071321" y="1690582"/>
                          <a:pt x="9144000" y="2387600"/>
                        </a:cubicBezTo>
                        <a:cubicBezTo>
                          <a:pt x="4837205" y="2339369"/>
                          <a:pt x="2638381" y="2472055"/>
                          <a:pt x="0" y="2387600"/>
                        </a:cubicBezTo>
                        <a:cubicBezTo>
                          <a:pt x="-38581" y="2075969"/>
                          <a:pt x="63341" y="553084"/>
                          <a:pt x="0" y="0"/>
                        </a:cubicBezTo>
                        <a:close/>
                      </a:path>
                      <a:path w="9144000" h="2387600" stroke="0" extrusionOk="0">
                        <a:moveTo>
                          <a:pt x="0" y="0"/>
                        </a:moveTo>
                        <a:cubicBezTo>
                          <a:pt x="2613657" y="118645"/>
                          <a:pt x="5770383" y="116012"/>
                          <a:pt x="9144000" y="0"/>
                        </a:cubicBezTo>
                        <a:cubicBezTo>
                          <a:pt x="9011118" y="637795"/>
                          <a:pt x="9228951" y="1714952"/>
                          <a:pt x="9144000" y="2387600"/>
                        </a:cubicBezTo>
                        <a:cubicBezTo>
                          <a:pt x="5690229" y="2522200"/>
                          <a:pt x="3865307" y="2230404"/>
                          <a:pt x="0" y="2387600"/>
                        </a:cubicBezTo>
                        <a:cubicBezTo>
                          <a:pt x="-20187" y="1892462"/>
                          <a:pt x="-152480" y="696011"/>
                          <a:pt x="0" y="0"/>
                        </a:cubicBezTo>
                        <a:close/>
                      </a:path>
                    </a:pathLst>
                  </a:custGeom>
                  <ask:type>
                    <ask:lineSketchNone/>
                  </ask:type>
                </ask:lineSketchStyleProps>
              </a:ext>
            </a:extLst>
          </a:ln>
        </p:spPr>
        <p:txBody>
          <a:bodyPr anchor="ctr"/>
          <a:lstStyle>
            <a:lvl1pPr algn="ctr">
              <a:defRPr sz="6000"/>
            </a:lvl1pPr>
          </a:lstStyle>
          <a:p>
            <a:r>
              <a:rPr lang="en-US" dirty="0"/>
              <a:t>CLICK TO EDIT MASTER TITLE STYLE</a:t>
            </a:r>
          </a:p>
        </p:txBody>
      </p:sp>
      <p:sp>
        <p:nvSpPr>
          <p:cNvPr id="7" name="Subtitle 2">
            <a:extLst>
              <a:ext uri="{FF2B5EF4-FFF2-40B4-BE49-F238E27FC236}">
                <a16:creationId xmlns:a16="http://schemas.microsoft.com/office/drawing/2014/main" id="{6FAF135A-0843-6144-9054-47528ADE8BB1}"/>
              </a:ext>
            </a:extLst>
          </p:cNvPr>
          <p:cNvSpPr>
            <a:spLocks noGrp="1"/>
          </p:cNvSpPr>
          <p:nvPr>
            <p:ph type="subTitle" idx="1"/>
          </p:nvPr>
        </p:nvSpPr>
        <p:spPr>
          <a:xfrm>
            <a:off x="1445341" y="4714875"/>
            <a:ext cx="9144000" cy="102861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43523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9B7AB-606C-0D40-B684-4BDA97E3EDB9}"/>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66753B7-4C1A-D24B-8C8F-03213C2324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46F76-8402-6341-B3F4-2FE03082E345}"/>
              </a:ext>
            </a:extLst>
          </p:cNvPr>
          <p:cNvSpPr>
            <a:spLocks noGrp="1"/>
          </p:cNvSpPr>
          <p:nvPr>
            <p:ph type="dt" sz="half" idx="10"/>
          </p:nvPr>
        </p:nvSpPr>
        <p:spPr/>
        <p:txBody>
          <a:bodyPr/>
          <a:lstStyle/>
          <a:p>
            <a:fld id="{60D43C1D-525C-4B48-A8BF-8449553F6BCB}" type="datetimeFigureOut">
              <a:rPr lang="en-US" smtClean="0"/>
              <a:t>5/18/2022</a:t>
            </a:fld>
            <a:endParaRPr lang="en-US"/>
          </a:p>
        </p:txBody>
      </p:sp>
      <p:sp>
        <p:nvSpPr>
          <p:cNvPr id="5" name="Footer Placeholder 4">
            <a:extLst>
              <a:ext uri="{FF2B5EF4-FFF2-40B4-BE49-F238E27FC236}">
                <a16:creationId xmlns:a16="http://schemas.microsoft.com/office/drawing/2014/main" id="{459E86AB-7A1F-7D4F-B9D8-F2E1B7F009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0628B-7A3B-3D47-9E97-1ECAAB155582}"/>
              </a:ext>
            </a:extLst>
          </p:cNvPr>
          <p:cNvSpPr>
            <a:spLocks noGrp="1"/>
          </p:cNvSpPr>
          <p:nvPr>
            <p:ph type="sldNum" sz="quarter" idx="12"/>
          </p:nvPr>
        </p:nvSpPr>
        <p:spPr>
          <a:xfrm>
            <a:off x="8610600" y="6356350"/>
            <a:ext cx="1011740" cy="365125"/>
          </a:xfrm>
        </p:spPr>
        <p:txBody>
          <a:bodyPr/>
          <a:lstStyle/>
          <a:p>
            <a:fld id="{25E842EE-07A5-BF42-B259-F0753968FB43}" type="slidenum">
              <a:rPr lang="en-US" smtClean="0"/>
              <a:t>‹#›</a:t>
            </a:fld>
            <a:endParaRPr lang="en-US"/>
          </a:p>
        </p:txBody>
      </p:sp>
      <p:pic>
        <p:nvPicPr>
          <p:cNvPr id="8" name="Picture 7" descr="Virginia Department of Education">
            <a:extLst>
              <a:ext uri="{FF2B5EF4-FFF2-40B4-BE49-F238E27FC236}">
                <a16:creationId xmlns:a16="http://schemas.microsoft.com/office/drawing/2014/main" id="{92452067-EE6E-4741-B132-4798F0431CE4}"/>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10" name="Picture 9" descr="VDOE Logo&#10;">
            <a:extLst>
              <a:ext uri="{FF2B5EF4-FFF2-40B4-BE49-F238E27FC236}">
                <a16:creationId xmlns:a16="http://schemas.microsoft.com/office/drawing/2014/main" id="{D01BE02D-DE6D-2A4F-912A-30E38F9A3BBC}"/>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3648984542"/>
      </p:ext>
    </p:extLst>
  </p:cSld>
  <p:clrMapOvr>
    <a:masterClrMapping/>
  </p:clrMapOvr>
  <p:extLst>
    <p:ext uri="{DCECCB84-F9BA-43D5-87BE-67443E8EF086}">
      <p15:sldGuideLst xmlns:p15="http://schemas.microsoft.com/office/powerpoint/2012/main">
        <p15:guide id="1" orient="horz" pos="42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3047-276D-7B4B-8EC1-868BD0A3EB10}"/>
              </a:ext>
            </a:extLst>
          </p:cNvPr>
          <p:cNvSpPr>
            <a:spLocks noGrp="1"/>
          </p:cNvSpPr>
          <p:nvPr>
            <p:ph type="title" hasCustomPrompt="1"/>
          </p:nvPr>
        </p:nvSpPr>
        <p:spPr>
          <a:xfrm>
            <a:off x="831850" y="1709738"/>
            <a:ext cx="10515600" cy="2852737"/>
          </a:xfrm>
        </p:spPr>
        <p:txBody>
          <a:bodyPr anchor="b">
            <a:normAutofit/>
          </a:bodyPr>
          <a:lstStyle>
            <a:lvl1pPr>
              <a:defRPr sz="5000"/>
            </a:lvl1pPr>
          </a:lstStyle>
          <a:p>
            <a:r>
              <a:rPr lang="en-US" dirty="0"/>
              <a:t>CLICK TO EDIT MASTER TITLE STYLE</a:t>
            </a:r>
          </a:p>
        </p:txBody>
      </p:sp>
      <p:sp>
        <p:nvSpPr>
          <p:cNvPr id="3" name="Text Placeholder 2">
            <a:extLst>
              <a:ext uri="{FF2B5EF4-FFF2-40B4-BE49-F238E27FC236}">
                <a16:creationId xmlns:a16="http://schemas.microsoft.com/office/drawing/2014/main" id="{9A33CC05-4285-424F-B45C-6F03D93B68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09812F-6681-B242-8680-A05F6FD61D3D}"/>
              </a:ext>
            </a:extLst>
          </p:cNvPr>
          <p:cNvSpPr>
            <a:spLocks noGrp="1"/>
          </p:cNvSpPr>
          <p:nvPr>
            <p:ph type="dt" sz="half" idx="10"/>
          </p:nvPr>
        </p:nvSpPr>
        <p:spPr/>
        <p:txBody>
          <a:bodyPr/>
          <a:lstStyle/>
          <a:p>
            <a:fld id="{60D43C1D-525C-4B48-A8BF-8449553F6BCB}" type="datetimeFigureOut">
              <a:rPr lang="en-US" smtClean="0"/>
              <a:t>5/18/2022</a:t>
            </a:fld>
            <a:endParaRPr lang="en-US"/>
          </a:p>
        </p:txBody>
      </p:sp>
      <p:sp>
        <p:nvSpPr>
          <p:cNvPr id="5" name="Footer Placeholder 4">
            <a:extLst>
              <a:ext uri="{FF2B5EF4-FFF2-40B4-BE49-F238E27FC236}">
                <a16:creationId xmlns:a16="http://schemas.microsoft.com/office/drawing/2014/main" id="{686AF7FF-3FC7-D446-B3F8-3105126EA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66E180-FFC6-AB41-87C3-DB6A6B2E7626}"/>
              </a:ext>
            </a:extLst>
          </p:cNvPr>
          <p:cNvSpPr>
            <a:spLocks noGrp="1"/>
          </p:cNvSpPr>
          <p:nvPr>
            <p:ph type="sldNum" sz="quarter" idx="12"/>
          </p:nvPr>
        </p:nvSpPr>
        <p:spPr>
          <a:xfrm>
            <a:off x="8610600" y="6356350"/>
            <a:ext cx="1011740" cy="365125"/>
          </a:xfrm>
        </p:spPr>
        <p:txBody>
          <a:bodyPr/>
          <a:lstStyle/>
          <a:p>
            <a:fld id="{25E842EE-07A5-BF42-B259-F0753968FB43}" type="slidenum">
              <a:rPr lang="en-US" smtClean="0"/>
              <a:t>‹#›</a:t>
            </a:fld>
            <a:endParaRPr lang="en-US"/>
          </a:p>
        </p:txBody>
      </p:sp>
      <p:pic>
        <p:nvPicPr>
          <p:cNvPr id="7" name="Picture 6" descr="VDOE LOGO">
            <a:extLst>
              <a:ext uri="{FF2B5EF4-FFF2-40B4-BE49-F238E27FC236}">
                <a16:creationId xmlns:a16="http://schemas.microsoft.com/office/drawing/2014/main" id="{12FA6595-DD2D-2349-9F43-C96DE74D46BE}"/>
              </a:ext>
            </a:extLst>
          </p:cNvPr>
          <p:cNvPicPr>
            <a:picLocks noChangeAspect="1"/>
          </p:cNvPicPr>
          <p:nvPr userDrawn="1"/>
        </p:nvPicPr>
        <p:blipFill>
          <a:blip r:embed="rId2"/>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3345208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Alternate Section Header -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3047-276D-7B4B-8EC1-868BD0A3EB10}"/>
              </a:ext>
            </a:extLst>
          </p:cNvPr>
          <p:cNvSpPr>
            <a:spLocks noGrp="1"/>
          </p:cNvSpPr>
          <p:nvPr>
            <p:ph type="title" hasCustomPrompt="1"/>
          </p:nvPr>
        </p:nvSpPr>
        <p:spPr>
          <a:xfrm>
            <a:off x="831850" y="1709738"/>
            <a:ext cx="10515600" cy="2852737"/>
          </a:xfrm>
        </p:spPr>
        <p:txBody>
          <a:bodyPr anchor="b">
            <a:normAutofit/>
          </a:bodyPr>
          <a:lstStyle>
            <a:lvl1pPr>
              <a:defRPr sz="5000"/>
            </a:lvl1pPr>
          </a:lstStyle>
          <a:p>
            <a:r>
              <a:rPr lang="en-US" dirty="0"/>
              <a:t>CLICK TO EDIT MASTER TITLE STYLE</a:t>
            </a:r>
          </a:p>
        </p:txBody>
      </p:sp>
      <p:sp>
        <p:nvSpPr>
          <p:cNvPr id="3" name="Text Placeholder 2">
            <a:extLst>
              <a:ext uri="{FF2B5EF4-FFF2-40B4-BE49-F238E27FC236}">
                <a16:creationId xmlns:a16="http://schemas.microsoft.com/office/drawing/2014/main" id="{9A33CC05-4285-424F-B45C-6F03D93B68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09812F-6681-B242-8680-A05F6FD61D3D}"/>
              </a:ext>
            </a:extLst>
          </p:cNvPr>
          <p:cNvSpPr>
            <a:spLocks noGrp="1"/>
          </p:cNvSpPr>
          <p:nvPr>
            <p:ph type="dt" sz="half" idx="10"/>
          </p:nvPr>
        </p:nvSpPr>
        <p:spPr/>
        <p:txBody>
          <a:bodyPr/>
          <a:lstStyle/>
          <a:p>
            <a:fld id="{60D43C1D-525C-4B48-A8BF-8449553F6BCB}" type="datetimeFigureOut">
              <a:rPr lang="en-US" smtClean="0"/>
              <a:t>5/18/2022</a:t>
            </a:fld>
            <a:endParaRPr lang="en-US"/>
          </a:p>
        </p:txBody>
      </p:sp>
      <p:sp>
        <p:nvSpPr>
          <p:cNvPr id="5" name="Footer Placeholder 4">
            <a:extLst>
              <a:ext uri="{FF2B5EF4-FFF2-40B4-BE49-F238E27FC236}">
                <a16:creationId xmlns:a16="http://schemas.microsoft.com/office/drawing/2014/main" id="{686AF7FF-3FC7-D446-B3F8-3105126EA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66E180-FFC6-AB41-87C3-DB6A6B2E7626}"/>
              </a:ext>
            </a:extLst>
          </p:cNvPr>
          <p:cNvSpPr>
            <a:spLocks noGrp="1"/>
          </p:cNvSpPr>
          <p:nvPr>
            <p:ph type="sldNum" sz="quarter" idx="12"/>
          </p:nvPr>
        </p:nvSpPr>
        <p:spPr>
          <a:xfrm>
            <a:off x="8610600" y="6356350"/>
            <a:ext cx="1011740" cy="365125"/>
          </a:xfrm>
        </p:spPr>
        <p:txBody>
          <a:bodyPr/>
          <a:lstStyle/>
          <a:p>
            <a:fld id="{25E842EE-07A5-BF42-B259-F0753968FB43}" type="slidenum">
              <a:rPr lang="en-US" smtClean="0"/>
              <a:t>‹#›</a:t>
            </a:fld>
            <a:endParaRPr lang="en-US"/>
          </a:p>
        </p:txBody>
      </p:sp>
      <p:pic>
        <p:nvPicPr>
          <p:cNvPr id="9" name="Picture 8" descr="VDOE LOGO">
            <a:extLst>
              <a:ext uri="{FF2B5EF4-FFF2-40B4-BE49-F238E27FC236}">
                <a16:creationId xmlns:a16="http://schemas.microsoft.com/office/drawing/2014/main" id="{C57264E4-1543-EF49-B280-9D8B3A43B8F7}"/>
              </a:ext>
            </a:extLst>
          </p:cNvPr>
          <p:cNvPicPr>
            <a:picLocks noChangeAspect="1"/>
          </p:cNvPicPr>
          <p:nvPr userDrawn="1"/>
        </p:nvPicPr>
        <p:blipFill>
          <a:blip r:embed="rId2"/>
          <a:stretch>
            <a:fillRect/>
          </a:stretch>
        </p:blipFill>
        <p:spPr>
          <a:xfrm>
            <a:off x="9729374" y="6116638"/>
            <a:ext cx="2462625" cy="820875"/>
          </a:xfrm>
          <a:prstGeom prst="rect">
            <a:avLst/>
          </a:prstGeom>
        </p:spPr>
      </p:pic>
    </p:spTree>
    <p:extLst>
      <p:ext uri="{BB962C8B-B14F-4D97-AF65-F5344CB8AC3E}">
        <p14:creationId xmlns:p14="http://schemas.microsoft.com/office/powerpoint/2010/main" val="51157769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Alternate Section Header - RE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3047-276D-7B4B-8EC1-868BD0A3EB10}"/>
              </a:ext>
            </a:extLst>
          </p:cNvPr>
          <p:cNvSpPr>
            <a:spLocks noGrp="1"/>
          </p:cNvSpPr>
          <p:nvPr>
            <p:ph type="title" hasCustomPrompt="1"/>
          </p:nvPr>
        </p:nvSpPr>
        <p:spPr>
          <a:xfrm>
            <a:off x="831850" y="1709738"/>
            <a:ext cx="10515600" cy="2852737"/>
          </a:xfrm>
        </p:spPr>
        <p:txBody>
          <a:bodyPr anchor="b">
            <a:normAutofit/>
          </a:bodyPr>
          <a:lstStyle>
            <a:lvl1pPr>
              <a:defRPr sz="5000">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A33CC05-4285-424F-B45C-6F03D93B683F}"/>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09812F-6681-B242-8680-A05F6FD61D3D}"/>
              </a:ext>
            </a:extLst>
          </p:cNvPr>
          <p:cNvSpPr>
            <a:spLocks noGrp="1"/>
          </p:cNvSpPr>
          <p:nvPr>
            <p:ph type="dt" sz="half" idx="10"/>
          </p:nvPr>
        </p:nvSpPr>
        <p:spPr/>
        <p:txBody>
          <a:bodyPr/>
          <a:lstStyle/>
          <a:p>
            <a:fld id="{60D43C1D-525C-4B48-A8BF-8449553F6BCB}" type="datetimeFigureOut">
              <a:rPr lang="en-US" smtClean="0"/>
              <a:t>5/18/2022</a:t>
            </a:fld>
            <a:endParaRPr lang="en-US"/>
          </a:p>
        </p:txBody>
      </p:sp>
      <p:sp>
        <p:nvSpPr>
          <p:cNvPr id="5" name="Footer Placeholder 4">
            <a:extLst>
              <a:ext uri="{FF2B5EF4-FFF2-40B4-BE49-F238E27FC236}">
                <a16:creationId xmlns:a16="http://schemas.microsoft.com/office/drawing/2014/main" id="{686AF7FF-3FC7-D446-B3F8-3105126EA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66E180-FFC6-AB41-87C3-DB6A6B2E7626}"/>
              </a:ext>
            </a:extLst>
          </p:cNvPr>
          <p:cNvSpPr>
            <a:spLocks noGrp="1"/>
          </p:cNvSpPr>
          <p:nvPr>
            <p:ph type="sldNum" sz="quarter" idx="12"/>
          </p:nvPr>
        </p:nvSpPr>
        <p:spPr>
          <a:xfrm>
            <a:off x="8610600" y="6356350"/>
            <a:ext cx="1011740" cy="365125"/>
          </a:xfrm>
        </p:spPr>
        <p:txBody>
          <a:bodyPr/>
          <a:lstStyle/>
          <a:p>
            <a:fld id="{25E842EE-07A5-BF42-B259-F0753968FB43}" type="slidenum">
              <a:rPr lang="en-US" smtClean="0"/>
              <a:t>‹#›</a:t>
            </a:fld>
            <a:endParaRPr lang="en-US"/>
          </a:p>
        </p:txBody>
      </p:sp>
      <p:pic>
        <p:nvPicPr>
          <p:cNvPr id="8" name="Picture 7" descr="VDOE LOGO">
            <a:extLst>
              <a:ext uri="{FF2B5EF4-FFF2-40B4-BE49-F238E27FC236}">
                <a16:creationId xmlns:a16="http://schemas.microsoft.com/office/drawing/2014/main" id="{5F227AE2-8874-7A40-9831-19C57F464528}"/>
              </a:ext>
            </a:extLst>
          </p:cNvPr>
          <p:cNvPicPr>
            <a:picLocks noChangeAspect="1"/>
          </p:cNvPicPr>
          <p:nvPr userDrawn="1"/>
        </p:nvPicPr>
        <p:blipFill>
          <a:blip r:embed="rId2">
            <a:biLevel thresh="50000"/>
            <a:extLst>
              <a:ext uri="{BEBA8EAE-BF5A-486C-A8C5-ECC9F3942E4B}">
                <a14:imgProps xmlns:a14="http://schemas.microsoft.com/office/drawing/2010/main">
                  <a14:imgLayer r:embed="rId3">
                    <a14:imgEffect>
                      <a14:colorTemperature colorTemp="4161"/>
                    </a14:imgEffect>
                    <a14:imgEffect>
                      <a14:saturation sat="0"/>
                    </a14:imgEffect>
                  </a14:imgLayer>
                </a14:imgProps>
              </a:ext>
            </a:extLst>
          </a:blip>
          <a:stretch>
            <a:fillRect/>
          </a:stretch>
        </p:blipFill>
        <p:spPr>
          <a:xfrm>
            <a:off x="9622340" y="6089650"/>
            <a:ext cx="2531806" cy="843935"/>
          </a:xfrm>
          <a:prstGeom prst="rect">
            <a:avLst/>
          </a:prstGeom>
        </p:spPr>
      </p:pic>
    </p:spTree>
    <p:extLst>
      <p:ext uri="{BB962C8B-B14F-4D97-AF65-F5344CB8AC3E}">
        <p14:creationId xmlns:p14="http://schemas.microsoft.com/office/powerpoint/2010/main" val="398429855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6C33-E047-8042-B9FD-EEA89DEE0139}"/>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FC93FE7-9A64-794B-B4F1-97A19EA9E9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474B55-E1F1-3B4A-ABC6-A4E955E285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902E4F-B545-794E-A7DA-C4DB4113AF97}"/>
              </a:ext>
            </a:extLst>
          </p:cNvPr>
          <p:cNvSpPr>
            <a:spLocks noGrp="1"/>
          </p:cNvSpPr>
          <p:nvPr>
            <p:ph type="dt" sz="half" idx="10"/>
          </p:nvPr>
        </p:nvSpPr>
        <p:spPr/>
        <p:txBody>
          <a:bodyPr/>
          <a:lstStyle/>
          <a:p>
            <a:fld id="{60D43C1D-525C-4B48-A8BF-8449553F6BCB}" type="datetimeFigureOut">
              <a:rPr lang="en-US" smtClean="0"/>
              <a:t>5/18/2022</a:t>
            </a:fld>
            <a:endParaRPr lang="en-US"/>
          </a:p>
        </p:txBody>
      </p:sp>
      <p:sp>
        <p:nvSpPr>
          <p:cNvPr id="6" name="Footer Placeholder 5">
            <a:extLst>
              <a:ext uri="{FF2B5EF4-FFF2-40B4-BE49-F238E27FC236}">
                <a16:creationId xmlns:a16="http://schemas.microsoft.com/office/drawing/2014/main" id="{AD2F9B49-F6CF-B045-A923-F32066B633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1DE6A1-D218-924D-B299-0C020BE59DE9}"/>
              </a:ext>
            </a:extLst>
          </p:cNvPr>
          <p:cNvSpPr>
            <a:spLocks noGrp="1"/>
          </p:cNvSpPr>
          <p:nvPr>
            <p:ph type="sldNum" sz="quarter" idx="12"/>
          </p:nvPr>
        </p:nvSpPr>
        <p:spPr>
          <a:xfrm>
            <a:off x="8610600" y="6356350"/>
            <a:ext cx="1011740" cy="365125"/>
          </a:xfrm>
        </p:spPr>
        <p:txBody>
          <a:bodyPr/>
          <a:lstStyle/>
          <a:p>
            <a:fld id="{25E842EE-07A5-BF42-B259-F0753968FB43}" type="slidenum">
              <a:rPr lang="en-US" smtClean="0"/>
              <a:t>‹#›</a:t>
            </a:fld>
            <a:endParaRPr lang="en-US"/>
          </a:p>
        </p:txBody>
      </p:sp>
      <p:pic>
        <p:nvPicPr>
          <p:cNvPr id="10" name="Picture 9" descr="Virginia Department of Education">
            <a:extLst>
              <a:ext uri="{FF2B5EF4-FFF2-40B4-BE49-F238E27FC236}">
                <a16:creationId xmlns:a16="http://schemas.microsoft.com/office/drawing/2014/main" id="{0379D9AE-9EB1-C446-86B9-9EFCCCDF9422}"/>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11" name="Picture 10" descr="VDOE LOGO">
            <a:extLst>
              <a:ext uri="{FF2B5EF4-FFF2-40B4-BE49-F238E27FC236}">
                <a16:creationId xmlns:a16="http://schemas.microsoft.com/office/drawing/2014/main" id="{17897FD1-7B88-844F-9BF8-4E8A6FB9BF33}"/>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2719537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CC07E-7C7E-B547-85FD-31EA3032136A}"/>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F3823DEE-DD0F-CD41-AB02-3601C77041E9}"/>
              </a:ext>
            </a:extLst>
          </p:cNvPr>
          <p:cNvSpPr>
            <a:spLocks noGrp="1"/>
          </p:cNvSpPr>
          <p:nvPr>
            <p:ph type="body" idx="1" hasCustomPrompt="1"/>
          </p:nvPr>
        </p:nvSpPr>
        <p:spPr>
          <a:xfrm>
            <a:off x="839788" y="1681163"/>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83D6200-416C-4347-9D0F-06E7BB0B7F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8A05453-E146-5E40-BFA4-6C0D1771F6F2}"/>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2C7AAB-57E5-A244-A9E2-9BB60A0866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939773-C6DB-8744-9611-FD786BDF6DEB}"/>
              </a:ext>
            </a:extLst>
          </p:cNvPr>
          <p:cNvSpPr>
            <a:spLocks noGrp="1"/>
          </p:cNvSpPr>
          <p:nvPr>
            <p:ph type="dt" sz="half" idx="10"/>
          </p:nvPr>
        </p:nvSpPr>
        <p:spPr/>
        <p:txBody>
          <a:bodyPr/>
          <a:lstStyle/>
          <a:p>
            <a:fld id="{60D43C1D-525C-4B48-A8BF-8449553F6BCB}" type="datetimeFigureOut">
              <a:rPr lang="en-US" smtClean="0"/>
              <a:t>5/18/2022</a:t>
            </a:fld>
            <a:endParaRPr lang="en-US"/>
          </a:p>
        </p:txBody>
      </p:sp>
      <p:sp>
        <p:nvSpPr>
          <p:cNvPr id="8" name="Footer Placeholder 7">
            <a:extLst>
              <a:ext uri="{FF2B5EF4-FFF2-40B4-BE49-F238E27FC236}">
                <a16:creationId xmlns:a16="http://schemas.microsoft.com/office/drawing/2014/main" id="{B5D21116-DE87-5D4D-9156-D18A0F548C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294A27-86D2-D846-8D27-41A8FE9A202E}"/>
              </a:ext>
            </a:extLst>
          </p:cNvPr>
          <p:cNvSpPr>
            <a:spLocks noGrp="1"/>
          </p:cNvSpPr>
          <p:nvPr>
            <p:ph type="sldNum" sz="quarter" idx="12"/>
          </p:nvPr>
        </p:nvSpPr>
        <p:spPr>
          <a:xfrm>
            <a:off x="8610600" y="6356350"/>
            <a:ext cx="1113503" cy="365125"/>
          </a:xfrm>
        </p:spPr>
        <p:txBody>
          <a:bodyPr/>
          <a:lstStyle/>
          <a:p>
            <a:fld id="{25E842EE-07A5-BF42-B259-F0753968FB43}" type="slidenum">
              <a:rPr lang="en-US" smtClean="0"/>
              <a:t>‹#›</a:t>
            </a:fld>
            <a:endParaRPr lang="en-US"/>
          </a:p>
        </p:txBody>
      </p:sp>
      <p:pic>
        <p:nvPicPr>
          <p:cNvPr id="12" name="Picture 11" descr="Virginia Department of Education">
            <a:extLst>
              <a:ext uri="{FF2B5EF4-FFF2-40B4-BE49-F238E27FC236}">
                <a16:creationId xmlns:a16="http://schemas.microsoft.com/office/drawing/2014/main" id="{74B9EB91-7F1A-544A-8767-6CED6A3376AC}"/>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13" name="Picture 12" descr="VDOE Logo">
            <a:extLst>
              <a:ext uri="{FF2B5EF4-FFF2-40B4-BE49-F238E27FC236}">
                <a16:creationId xmlns:a16="http://schemas.microsoft.com/office/drawing/2014/main" id="{B20049FE-9473-4D4A-87D4-457E809992AC}"/>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4207213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CF210-A759-0846-8760-CEF7526727E0}"/>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5E47EAE-B3E1-914A-A9EA-B67F2957269E}"/>
              </a:ext>
            </a:extLst>
          </p:cNvPr>
          <p:cNvSpPr>
            <a:spLocks noGrp="1"/>
          </p:cNvSpPr>
          <p:nvPr>
            <p:ph type="dt" sz="half" idx="10"/>
          </p:nvPr>
        </p:nvSpPr>
        <p:spPr/>
        <p:txBody>
          <a:bodyPr/>
          <a:lstStyle/>
          <a:p>
            <a:fld id="{60D43C1D-525C-4B48-A8BF-8449553F6BCB}" type="datetimeFigureOut">
              <a:rPr lang="en-US" smtClean="0"/>
              <a:t>5/18/2022</a:t>
            </a:fld>
            <a:endParaRPr lang="en-US"/>
          </a:p>
        </p:txBody>
      </p:sp>
      <p:sp>
        <p:nvSpPr>
          <p:cNvPr id="4" name="Footer Placeholder 3">
            <a:extLst>
              <a:ext uri="{FF2B5EF4-FFF2-40B4-BE49-F238E27FC236}">
                <a16:creationId xmlns:a16="http://schemas.microsoft.com/office/drawing/2014/main" id="{345CF8E0-6DD4-E04A-BADF-0BFE189121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9EDF7F-92FD-6C47-BC15-A1988B0A05E8}"/>
              </a:ext>
            </a:extLst>
          </p:cNvPr>
          <p:cNvSpPr>
            <a:spLocks noGrp="1"/>
          </p:cNvSpPr>
          <p:nvPr>
            <p:ph type="sldNum" sz="quarter" idx="12"/>
          </p:nvPr>
        </p:nvSpPr>
        <p:spPr>
          <a:xfrm>
            <a:off x="8610600" y="6356350"/>
            <a:ext cx="1011740" cy="365125"/>
          </a:xfrm>
        </p:spPr>
        <p:txBody>
          <a:bodyPr/>
          <a:lstStyle/>
          <a:p>
            <a:fld id="{25E842EE-07A5-BF42-B259-F0753968FB43}" type="slidenum">
              <a:rPr lang="en-US" smtClean="0"/>
              <a:t>‹#›</a:t>
            </a:fld>
            <a:endParaRPr lang="en-US"/>
          </a:p>
        </p:txBody>
      </p:sp>
      <p:pic>
        <p:nvPicPr>
          <p:cNvPr id="6" name="Picture 5" descr="Virginia Department of Education">
            <a:extLst>
              <a:ext uri="{FF2B5EF4-FFF2-40B4-BE49-F238E27FC236}">
                <a16:creationId xmlns:a16="http://schemas.microsoft.com/office/drawing/2014/main" id="{B8304214-2D07-714B-AD79-46D99B3F1C79}"/>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7" name="Picture 6" descr="VDOE Logo">
            <a:extLst>
              <a:ext uri="{FF2B5EF4-FFF2-40B4-BE49-F238E27FC236}">
                <a16:creationId xmlns:a16="http://schemas.microsoft.com/office/drawing/2014/main" id="{CF32DF03-BC57-9542-97CF-D5EDB2160470}"/>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3427277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4DF6F0-8869-1746-A86E-208BAF334816}"/>
              </a:ext>
              <a:ext uri="{C183D7F6-B498-43B3-948B-1728B52AA6E4}">
                <adec:decorative xmlns="" xmlns:adec="http://schemas.microsoft.com/office/drawing/2017/decorative" val="1"/>
              </a:ext>
            </a:extLst>
          </p:cNvPr>
          <p:cNvPicPr>
            <a:picLocks noChangeAspect="1"/>
          </p:cNvPicPr>
          <p:nvPr userDrawn="1"/>
        </p:nvPicPr>
        <p:blipFill>
          <a:blip r:embed="rId16"/>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A53AB0E-A9BC-604D-8351-C5AA74114405}"/>
              </a:ext>
            </a:extLst>
          </p:cNvPr>
          <p:cNvSpPr>
            <a:spLocks noGrp="1"/>
          </p:cNvSpPr>
          <p:nvPr>
            <p:ph type="title"/>
          </p:nvPr>
        </p:nvSpPr>
        <p:spPr>
          <a:xfrm>
            <a:off x="838200" y="365124"/>
            <a:ext cx="10515600" cy="13258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63969AE-B29A-1B40-B153-8430374BD1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FCA7ED8-273B-C149-B525-6793764CF7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D43C1D-525C-4B48-A8BF-8449553F6BCB}" type="datetimeFigureOut">
              <a:rPr lang="en-US" smtClean="0"/>
              <a:t>5/18/2022</a:t>
            </a:fld>
            <a:endParaRPr lang="en-US"/>
          </a:p>
        </p:txBody>
      </p:sp>
      <p:sp>
        <p:nvSpPr>
          <p:cNvPr id="5" name="Footer Placeholder 4">
            <a:extLst>
              <a:ext uri="{FF2B5EF4-FFF2-40B4-BE49-F238E27FC236}">
                <a16:creationId xmlns:a16="http://schemas.microsoft.com/office/drawing/2014/main" id="{322E0AB7-5C2B-F248-A0F3-AE0DF36BF3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07AF6F-269C-7C47-8A86-3F20A3EB87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E842EE-07A5-BF42-B259-F0753968FB43}" type="slidenum">
              <a:rPr lang="en-US" smtClean="0"/>
              <a:t>‹#›</a:t>
            </a:fld>
            <a:endParaRPr lang="en-US"/>
          </a:p>
        </p:txBody>
      </p:sp>
    </p:spTree>
    <p:extLst>
      <p:ext uri="{BB962C8B-B14F-4D97-AF65-F5344CB8AC3E}">
        <p14:creationId xmlns:p14="http://schemas.microsoft.com/office/powerpoint/2010/main" val="58777706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61" r:id="rId5"/>
    <p:sldLayoutId id="2147483662"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C2253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solidFill>
              <a:schemeClr val="bg2">
                <a:lumMod val="50000"/>
              </a:schemeClr>
            </a:solidFill>
          </a:ln>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48" userDrawn="1">
          <p15:clr>
            <a:srgbClr val="F26B43"/>
          </p15:clr>
        </p15:guide>
        <p15:guide id="2" pos="72" userDrawn="1">
          <p15:clr>
            <a:srgbClr val="F26B43"/>
          </p15:clr>
        </p15:guide>
        <p15:guide id="3" pos="7608" userDrawn="1">
          <p15:clr>
            <a:srgbClr val="F26B43"/>
          </p15:clr>
        </p15:guide>
        <p15:guide id="4" orient="horz" pos="7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doe.virginia.gov/support/nutrition/statistics/index.shtml"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fns-prod.azureedge.net/sites/default/files/cn/SP61-2016-CEP_Guidance.pdf"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s://theicn.org/icn-resources-a-z/kpi" TargetMode="External"/><Relationship Id="rId4" Type="http://schemas.openxmlformats.org/officeDocument/2006/relationships/hyperlink" Target="http://vahungersolutions.org/cep/"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sv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2.sv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40.svg"/><Relationship Id="rId4" Type="http://schemas.openxmlformats.org/officeDocument/2006/relationships/image" Target="../media/image33.pn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ffice of School Nutrition Programs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0" y="1342360"/>
            <a:ext cx="3333750" cy="1905000"/>
          </a:xfrm>
          <a:prstGeom prst="rect">
            <a:avLst/>
          </a:prstGeom>
        </p:spPr>
      </p:pic>
      <p:sp>
        <p:nvSpPr>
          <p:cNvPr id="2" name="Title 1">
            <a:extLst>
              <a:ext uri="{FF2B5EF4-FFF2-40B4-BE49-F238E27FC236}">
                <a16:creationId xmlns:a16="http://schemas.microsoft.com/office/drawing/2014/main" id="{8BBBC2FC-EAA4-498F-8D47-221C2B72E467}"/>
              </a:ext>
            </a:extLst>
          </p:cNvPr>
          <p:cNvSpPr>
            <a:spLocks noGrp="1"/>
          </p:cNvSpPr>
          <p:nvPr>
            <p:ph type="title"/>
          </p:nvPr>
        </p:nvSpPr>
        <p:spPr>
          <a:xfrm>
            <a:off x="831850" y="2888065"/>
            <a:ext cx="10515600" cy="2852737"/>
          </a:xfrm>
        </p:spPr>
        <p:txBody>
          <a:bodyPr>
            <a:normAutofit/>
          </a:bodyPr>
          <a:lstStyle/>
          <a:p>
            <a:pPr algn="ctr">
              <a:lnSpc>
                <a:spcPct val="100000"/>
              </a:lnSpc>
              <a:spcAft>
                <a:spcPts val="1800"/>
              </a:spcAft>
            </a:pPr>
            <a:r>
              <a:rPr lang="en-US" sz="4400" dirty="0" smtClean="0">
                <a:solidFill>
                  <a:srgbClr val="D50032"/>
                </a:solidFill>
              </a:rPr>
              <a:t>Optimizing School Meal Programs: </a:t>
            </a:r>
            <a:br>
              <a:rPr lang="en-US" sz="4400" dirty="0" smtClean="0">
                <a:solidFill>
                  <a:srgbClr val="D50032"/>
                </a:solidFill>
              </a:rPr>
            </a:br>
            <a:r>
              <a:rPr lang="en-US" sz="4400" dirty="0" smtClean="0">
                <a:solidFill>
                  <a:srgbClr val="D50032"/>
                </a:solidFill>
              </a:rPr>
              <a:t>Guidelines and Best Practices</a:t>
            </a:r>
            <a:r>
              <a:rPr lang="en-US" b="1" dirty="0">
                <a:solidFill>
                  <a:schemeClr val="tx1"/>
                </a:solidFill>
              </a:rPr>
              <a:t/>
            </a:r>
            <a:br>
              <a:rPr lang="en-US" b="1" dirty="0">
                <a:solidFill>
                  <a:schemeClr val="tx1"/>
                </a:solidFill>
              </a:rPr>
            </a:br>
            <a:r>
              <a:rPr lang="en-US" sz="3100" dirty="0">
                <a:solidFill>
                  <a:srgbClr val="0F150D"/>
                </a:solidFill>
              </a:rPr>
              <a:t>Virginia Association of School Business </a:t>
            </a:r>
            <a:r>
              <a:rPr lang="en-US" sz="3100" dirty="0" smtClean="0">
                <a:solidFill>
                  <a:srgbClr val="0F150D"/>
                </a:solidFill>
              </a:rPr>
              <a:t>Officials</a:t>
            </a:r>
            <a:br>
              <a:rPr lang="en-US" sz="3100" dirty="0" smtClean="0">
                <a:solidFill>
                  <a:srgbClr val="0F150D"/>
                </a:solidFill>
              </a:rPr>
            </a:br>
            <a:r>
              <a:rPr lang="en-US" sz="3100" dirty="0" smtClean="0">
                <a:solidFill>
                  <a:srgbClr val="0F150D"/>
                </a:solidFill>
              </a:rPr>
              <a:t>May 19, 2022</a:t>
            </a:r>
            <a:endParaRPr lang="en-US" sz="3100" spc="300" dirty="0">
              <a:solidFill>
                <a:srgbClr val="0F150D"/>
              </a:solidFill>
            </a:endParaRPr>
          </a:p>
        </p:txBody>
      </p:sp>
      <p:sp>
        <p:nvSpPr>
          <p:cNvPr id="3" name="Text Placeholder 2">
            <a:extLst>
              <a:ext uri="{FF2B5EF4-FFF2-40B4-BE49-F238E27FC236}">
                <a16:creationId xmlns:a16="http://schemas.microsoft.com/office/drawing/2014/main" id="{586C65A9-C1C7-4652-B12F-4360F74725EC}"/>
              </a:ext>
            </a:extLst>
          </p:cNvPr>
          <p:cNvSpPr>
            <a:spLocks noGrp="1"/>
          </p:cNvSpPr>
          <p:nvPr>
            <p:ph type="body" idx="1"/>
          </p:nvPr>
        </p:nvSpPr>
        <p:spPr>
          <a:xfrm>
            <a:off x="831850" y="5917072"/>
            <a:ext cx="10515600" cy="1500187"/>
          </a:xfrm>
        </p:spPr>
        <p:txBody>
          <a:bodyPr>
            <a:normAutofit/>
          </a:bodyPr>
          <a:lstStyle/>
          <a:p>
            <a:endParaRPr lang="en-US" dirty="0">
              <a:solidFill>
                <a:schemeClr val="tx1"/>
              </a:solidFill>
            </a:endParaRPr>
          </a:p>
        </p:txBody>
      </p:sp>
    </p:spTree>
    <p:extLst>
      <p:ext uri="{BB962C8B-B14F-4D97-AF65-F5344CB8AC3E}">
        <p14:creationId xmlns:p14="http://schemas.microsoft.com/office/powerpoint/2010/main" val="3123406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50032"/>
                </a:solidFill>
              </a:rPr>
              <a:t>CEP AS A TOOL FOR RETURNING TO NSLP/SBP</a:t>
            </a:r>
          </a:p>
        </p:txBody>
      </p:sp>
      <p:sp>
        <p:nvSpPr>
          <p:cNvPr id="3" name="Content Placeholder 2"/>
          <p:cNvSpPr>
            <a:spLocks noGrp="1"/>
          </p:cNvSpPr>
          <p:nvPr>
            <p:ph idx="1"/>
          </p:nvPr>
        </p:nvSpPr>
        <p:spPr>
          <a:xfrm>
            <a:off x="838200" y="1825625"/>
            <a:ext cx="10515600" cy="4351338"/>
          </a:xfrm>
        </p:spPr>
        <p:txBody>
          <a:bodyPr/>
          <a:lstStyle/>
          <a:p>
            <a:pPr lvl="0">
              <a:lnSpc>
                <a:spcPct val="114000"/>
              </a:lnSpc>
              <a:spcBef>
                <a:spcPts val="0"/>
              </a:spcBef>
              <a:spcAft>
                <a:spcPts val="1200"/>
              </a:spcAft>
            </a:pPr>
            <a:r>
              <a:rPr lang="en-US" dirty="0"/>
              <a:t>Continue meals at no cost for all students</a:t>
            </a:r>
          </a:p>
          <a:p>
            <a:pPr lvl="0">
              <a:lnSpc>
                <a:spcPct val="114000"/>
              </a:lnSpc>
              <a:spcBef>
                <a:spcPts val="0"/>
              </a:spcBef>
              <a:spcAft>
                <a:spcPts val="1200"/>
              </a:spcAft>
            </a:pPr>
            <a:r>
              <a:rPr lang="en-US" dirty="0"/>
              <a:t>Streamlines meal service</a:t>
            </a:r>
          </a:p>
          <a:p>
            <a:pPr lvl="0">
              <a:lnSpc>
                <a:spcPct val="114000"/>
              </a:lnSpc>
              <a:spcBef>
                <a:spcPts val="0"/>
              </a:spcBef>
              <a:spcAft>
                <a:spcPts val="1200"/>
              </a:spcAft>
            </a:pPr>
            <a:r>
              <a:rPr lang="en-US" dirty="0"/>
              <a:t>Simplifies counting and claiming </a:t>
            </a:r>
          </a:p>
          <a:p>
            <a:pPr lvl="0">
              <a:lnSpc>
                <a:spcPct val="114000"/>
              </a:lnSpc>
              <a:spcBef>
                <a:spcPts val="0"/>
              </a:spcBef>
              <a:spcAft>
                <a:spcPts val="1200"/>
              </a:spcAft>
            </a:pPr>
            <a:r>
              <a:rPr lang="en-US" dirty="0"/>
              <a:t>Provides support to students, families, and the community</a:t>
            </a:r>
          </a:p>
          <a:p>
            <a:pPr marL="0" indent="0">
              <a:buNone/>
            </a:pPr>
            <a:endParaRPr lang="en-US" dirty="0"/>
          </a:p>
        </p:txBody>
      </p:sp>
    </p:spTree>
    <p:extLst>
      <p:ext uri="{BB962C8B-B14F-4D97-AF65-F5344CB8AC3E}">
        <p14:creationId xmlns:p14="http://schemas.microsoft.com/office/powerpoint/2010/main" val="732040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3464-568F-1A4D-8035-179BE6C25CD7}"/>
              </a:ext>
            </a:extLst>
          </p:cNvPr>
          <p:cNvSpPr>
            <a:spLocks noGrp="1"/>
          </p:cNvSpPr>
          <p:nvPr>
            <p:ph type="title"/>
          </p:nvPr>
        </p:nvSpPr>
        <p:spPr/>
        <p:txBody>
          <a:bodyPr/>
          <a:lstStyle/>
          <a:p>
            <a:r>
              <a:rPr lang="en-US" dirty="0">
                <a:solidFill>
                  <a:srgbClr val="D50032"/>
                </a:solidFill>
              </a:rPr>
              <a:t>ADVANTAGES OF CEP</a:t>
            </a:r>
          </a:p>
        </p:txBody>
      </p:sp>
      <p:sp>
        <p:nvSpPr>
          <p:cNvPr id="3" name="Content Placeholder 2">
            <a:extLst>
              <a:ext uri="{FF2B5EF4-FFF2-40B4-BE49-F238E27FC236}">
                <a16:creationId xmlns:a16="http://schemas.microsoft.com/office/drawing/2014/main" id="{36E2D0F2-5017-F549-81E7-02FFFCEAFDE9}"/>
              </a:ext>
            </a:extLst>
          </p:cNvPr>
          <p:cNvSpPr>
            <a:spLocks noGrp="1"/>
          </p:cNvSpPr>
          <p:nvPr>
            <p:ph idx="1"/>
          </p:nvPr>
        </p:nvSpPr>
        <p:spPr/>
        <p:txBody>
          <a:bodyPr/>
          <a:lstStyle/>
          <a:p>
            <a:pPr>
              <a:lnSpc>
                <a:spcPct val="114000"/>
              </a:lnSpc>
              <a:spcBef>
                <a:spcPts val="0"/>
              </a:spcBef>
              <a:spcAft>
                <a:spcPts val="1200"/>
              </a:spcAft>
            </a:pPr>
            <a:r>
              <a:rPr lang="en-US" dirty="0"/>
              <a:t>Students</a:t>
            </a:r>
          </a:p>
          <a:p>
            <a:pPr>
              <a:lnSpc>
                <a:spcPct val="114000"/>
              </a:lnSpc>
              <a:spcBef>
                <a:spcPts val="0"/>
              </a:spcBef>
              <a:spcAft>
                <a:spcPts val="1200"/>
              </a:spcAft>
            </a:pPr>
            <a:r>
              <a:rPr lang="en-US" dirty="0"/>
              <a:t>Parents</a:t>
            </a:r>
          </a:p>
          <a:p>
            <a:pPr>
              <a:lnSpc>
                <a:spcPct val="114000"/>
              </a:lnSpc>
              <a:spcBef>
                <a:spcPts val="0"/>
              </a:spcBef>
              <a:spcAft>
                <a:spcPts val="1200"/>
              </a:spcAft>
            </a:pPr>
            <a:r>
              <a:rPr lang="en-US" dirty="0"/>
              <a:t>School nutrition staff and administrators </a:t>
            </a:r>
          </a:p>
        </p:txBody>
      </p:sp>
    </p:spTree>
    <p:extLst>
      <p:ext uri="{BB962C8B-B14F-4D97-AF65-F5344CB8AC3E}">
        <p14:creationId xmlns:p14="http://schemas.microsoft.com/office/powerpoint/2010/main" val="693525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3464-568F-1A4D-8035-179BE6C25CD7}"/>
              </a:ext>
            </a:extLst>
          </p:cNvPr>
          <p:cNvSpPr>
            <a:spLocks noGrp="1"/>
          </p:cNvSpPr>
          <p:nvPr>
            <p:ph type="title"/>
          </p:nvPr>
        </p:nvSpPr>
        <p:spPr/>
        <p:txBody>
          <a:bodyPr/>
          <a:lstStyle/>
          <a:p>
            <a:r>
              <a:rPr lang="en-US" dirty="0">
                <a:solidFill>
                  <a:srgbClr val="D50032"/>
                </a:solidFill>
              </a:rPr>
              <a:t>WHY CEP?</a:t>
            </a:r>
          </a:p>
        </p:txBody>
      </p:sp>
      <p:sp>
        <p:nvSpPr>
          <p:cNvPr id="3" name="Content Placeholder 2"/>
          <p:cNvSpPr>
            <a:spLocks noGrp="1"/>
          </p:cNvSpPr>
          <p:nvPr>
            <p:ph idx="1"/>
          </p:nvPr>
        </p:nvSpPr>
        <p:spPr/>
        <p:txBody>
          <a:bodyPr/>
          <a:lstStyle/>
          <a:p>
            <a:pPr>
              <a:lnSpc>
                <a:spcPct val="114000"/>
              </a:lnSpc>
              <a:spcBef>
                <a:spcPts val="0"/>
              </a:spcBef>
              <a:spcAft>
                <a:spcPts val="1200"/>
              </a:spcAft>
            </a:pPr>
            <a:r>
              <a:rPr lang="en-US" dirty="0"/>
              <a:t>Eliminates meal applications and administrative burden </a:t>
            </a:r>
          </a:p>
          <a:p>
            <a:pPr>
              <a:lnSpc>
                <a:spcPct val="114000"/>
              </a:lnSpc>
              <a:spcBef>
                <a:spcPts val="0"/>
              </a:spcBef>
              <a:spcAft>
                <a:spcPts val="1200"/>
              </a:spcAft>
            </a:pPr>
            <a:r>
              <a:rPr lang="en-US" dirty="0"/>
              <a:t>Makes it simpler to count meals - in the classroom, library, cafeteria, or grab-and-go</a:t>
            </a:r>
          </a:p>
          <a:p>
            <a:pPr>
              <a:lnSpc>
                <a:spcPct val="114000"/>
              </a:lnSpc>
              <a:spcBef>
                <a:spcPts val="0"/>
              </a:spcBef>
              <a:spcAft>
                <a:spcPts val="1200"/>
              </a:spcAft>
            </a:pPr>
            <a:r>
              <a:rPr lang="en-US" dirty="0"/>
              <a:t>Eliminates school meal debt</a:t>
            </a:r>
          </a:p>
          <a:p>
            <a:pPr>
              <a:lnSpc>
                <a:spcPct val="114000"/>
              </a:lnSpc>
              <a:spcBef>
                <a:spcPts val="0"/>
              </a:spcBef>
              <a:spcAft>
                <a:spcPts val="1200"/>
              </a:spcAft>
            </a:pPr>
            <a:r>
              <a:rPr lang="en-US" dirty="0"/>
              <a:t>Can help support the transition back to NSLP/SBP operation and financial stability</a:t>
            </a:r>
          </a:p>
          <a:p>
            <a:endParaRPr lang="en-US" dirty="0"/>
          </a:p>
        </p:txBody>
      </p:sp>
    </p:spTree>
    <p:extLst>
      <p:ext uri="{BB962C8B-B14F-4D97-AF65-F5344CB8AC3E}">
        <p14:creationId xmlns:p14="http://schemas.microsoft.com/office/powerpoint/2010/main" val="995605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3"/>
            <a:ext cx="10515600" cy="1460502"/>
          </a:xfrm>
        </p:spPr>
        <p:txBody>
          <a:bodyPr>
            <a:normAutofit fontScale="90000"/>
          </a:bodyPr>
          <a:lstStyle/>
          <a:p>
            <a:pPr>
              <a:lnSpc>
                <a:spcPct val="114000"/>
              </a:lnSpc>
              <a:spcBef>
                <a:spcPts val="1200"/>
              </a:spcBef>
              <a:spcAft>
                <a:spcPts val="1200"/>
              </a:spcAft>
            </a:pPr>
            <a:r>
              <a:rPr lang="en-US" dirty="0">
                <a:solidFill>
                  <a:srgbClr val="D50032"/>
                </a:solidFill>
              </a:rPr>
              <a:t>CEP OPPORTUNITIES</a:t>
            </a:r>
            <a:br>
              <a:rPr lang="en-US" dirty="0">
                <a:solidFill>
                  <a:srgbClr val="D50032"/>
                </a:solidFill>
              </a:rPr>
            </a:br>
            <a:r>
              <a:rPr lang="en-US" sz="2700" u="sng" dirty="0">
                <a:solidFill>
                  <a:srgbClr val="0F150D"/>
                </a:solidFill>
                <a:hlinkClick r:id="rId3"/>
              </a:rPr>
              <a:t>April 1 LEAs and Schools Eligible and Near Eligible to Participate in CEP</a:t>
            </a:r>
            <a:r>
              <a:rPr lang="en-US" sz="2700" dirty="0">
                <a:solidFill>
                  <a:srgbClr val="0F150D"/>
                </a:solidFill>
              </a:rPr>
              <a:t/>
            </a:r>
            <a:br>
              <a:rPr lang="en-US" sz="2700" dirty="0">
                <a:solidFill>
                  <a:srgbClr val="0F150D"/>
                </a:solidFill>
              </a:rPr>
            </a:br>
            <a:endParaRPr lang="en-US" sz="2700" dirty="0">
              <a:solidFill>
                <a:srgbClr val="D50032"/>
              </a:solidFill>
            </a:endParaRPr>
          </a:p>
        </p:txBody>
      </p:sp>
      <p:sp>
        <p:nvSpPr>
          <p:cNvPr id="3" name="Content Placeholder 2"/>
          <p:cNvSpPr>
            <a:spLocks noGrp="1"/>
          </p:cNvSpPr>
          <p:nvPr>
            <p:ph idx="1"/>
          </p:nvPr>
        </p:nvSpPr>
        <p:spPr/>
        <p:txBody>
          <a:bodyPr>
            <a:normAutofit/>
          </a:bodyPr>
          <a:lstStyle/>
          <a:p>
            <a:pPr lvl="0">
              <a:lnSpc>
                <a:spcPct val="114000"/>
              </a:lnSpc>
              <a:spcAft>
                <a:spcPts val="1200"/>
              </a:spcAft>
            </a:pPr>
            <a:r>
              <a:rPr lang="en-US" sz="3200" dirty="0">
                <a:solidFill>
                  <a:srgbClr val="0F150D"/>
                </a:solidFill>
              </a:rPr>
              <a:t>Expand to </a:t>
            </a:r>
            <a:r>
              <a:rPr lang="en-US" sz="3200" dirty="0" err="1">
                <a:solidFill>
                  <a:srgbClr val="0F150D"/>
                </a:solidFill>
              </a:rPr>
              <a:t>divisionwide</a:t>
            </a:r>
            <a:r>
              <a:rPr lang="en-US" sz="3200" dirty="0">
                <a:solidFill>
                  <a:srgbClr val="0F150D"/>
                </a:solidFill>
              </a:rPr>
              <a:t> CEP</a:t>
            </a:r>
          </a:p>
          <a:p>
            <a:pPr lvl="1">
              <a:lnSpc>
                <a:spcPct val="114000"/>
              </a:lnSpc>
              <a:spcAft>
                <a:spcPts val="1200"/>
              </a:spcAft>
            </a:pPr>
            <a:r>
              <a:rPr lang="en-US" sz="2800" dirty="0">
                <a:solidFill>
                  <a:srgbClr val="0F150D"/>
                </a:solidFill>
              </a:rPr>
              <a:t>13 school divisions</a:t>
            </a:r>
          </a:p>
          <a:p>
            <a:pPr lvl="0">
              <a:lnSpc>
                <a:spcPct val="114000"/>
              </a:lnSpc>
              <a:spcAft>
                <a:spcPts val="1200"/>
              </a:spcAft>
            </a:pPr>
            <a:r>
              <a:rPr lang="en-US" sz="3200" dirty="0">
                <a:solidFill>
                  <a:srgbClr val="0F150D"/>
                </a:solidFill>
              </a:rPr>
              <a:t>Add CEP schools</a:t>
            </a:r>
          </a:p>
          <a:p>
            <a:pPr lvl="1">
              <a:lnSpc>
                <a:spcPct val="114000"/>
              </a:lnSpc>
              <a:spcAft>
                <a:spcPts val="1200"/>
              </a:spcAft>
            </a:pPr>
            <a:r>
              <a:rPr lang="en-US" sz="2800" dirty="0">
                <a:solidFill>
                  <a:srgbClr val="0F150D"/>
                </a:solidFill>
              </a:rPr>
              <a:t>78 new eligible schools</a:t>
            </a:r>
          </a:p>
          <a:p>
            <a:pPr lvl="1">
              <a:lnSpc>
                <a:spcPct val="114000"/>
              </a:lnSpc>
              <a:spcAft>
                <a:spcPts val="1200"/>
              </a:spcAft>
            </a:pPr>
            <a:r>
              <a:rPr lang="en-US" sz="2800" dirty="0">
                <a:solidFill>
                  <a:srgbClr val="0F150D"/>
                </a:solidFill>
              </a:rPr>
              <a:t>36 nearly eligible schools</a:t>
            </a:r>
          </a:p>
        </p:txBody>
      </p:sp>
    </p:spTree>
    <p:extLst>
      <p:ext uri="{BB962C8B-B14F-4D97-AF65-F5344CB8AC3E}">
        <p14:creationId xmlns:p14="http://schemas.microsoft.com/office/powerpoint/2010/main" val="372612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50032"/>
                </a:solidFill>
              </a:rPr>
              <a:t>WHAT ABOUT REQUIRED CEP SCHOOLS?</a:t>
            </a:r>
          </a:p>
        </p:txBody>
      </p:sp>
      <p:sp>
        <p:nvSpPr>
          <p:cNvPr id="3" name="Content Placeholder 2"/>
          <p:cNvSpPr>
            <a:spLocks noGrp="1"/>
          </p:cNvSpPr>
          <p:nvPr>
            <p:ph idx="1"/>
          </p:nvPr>
        </p:nvSpPr>
        <p:spPr/>
        <p:txBody>
          <a:bodyPr/>
          <a:lstStyle/>
          <a:p>
            <a:pPr lvl="0">
              <a:lnSpc>
                <a:spcPct val="114000"/>
              </a:lnSpc>
              <a:spcAft>
                <a:spcPts val="1200"/>
              </a:spcAft>
            </a:pPr>
            <a:r>
              <a:rPr lang="en-US" dirty="0">
                <a:solidFill>
                  <a:srgbClr val="0F150D"/>
                </a:solidFill>
              </a:rPr>
              <a:t>CEP eligibility is an opportunity – if your schools are eligible, participate.</a:t>
            </a:r>
          </a:p>
          <a:p>
            <a:pPr lvl="0">
              <a:lnSpc>
                <a:spcPct val="114000"/>
              </a:lnSpc>
              <a:spcAft>
                <a:spcPts val="1200"/>
              </a:spcAft>
            </a:pPr>
            <a:r>
              <a:rPr lang="en-US" dirty="0">
                <a:solidFill>
                  <a:srgbClr val="0F150D"/>
                </a:solidFill>
              </a:rPr>
              <a:t>Communicate. Educate. </a:t>
            </a:r>
          </a:p>
          <a:p>
            <a:pPr lvl="0">
              <a:lnSpc>
                <a:spcPct val="114000"/>
              </a:lnSpc>
              <a:spcAft>
                <a:spcPts val="1200"/>
              </a:spcAft>
            </a:pPr>
            <a:r>
              <a:rPr lang="en-US" dirty="0">
                <a:solidFill>
                  <a:srgbClr val="0F150D"/>
                </a:solidFill>
              </a:rPr>
              <a:t>Terminating CEP participation</a:t>
            </a:r>
          </a:p>
          <a:p>
            <a:pPr lvl="1">
              <a:lnSpc>
                <a:spcPct val="114000"/>
              </a:lnSpc>
              <a:spcAft>
                <a:spcPts val="1200"/>
              </a:spcAft>
            </a:pPr>
            <a:r>
              <a:rPr lang="en-US" dirty="0">
                <a:solidFill>
                  <a:srgbClr val="0F150D"/>
                </a:solidFill>
              </a:rPr>
              <a:t>Notify VDOE by June 30 by attaching the required form to your SY 2022-2023 SFA Application Packet</a:t>
            </a:r>
          </a:p>
          <a:p>
            <a:endParaRPr lang="en-US" dirty="0"/>
          </a:p>
        </p:txBody>
      </p:sp>
    </p:spTree>
    <p:extLst>
      <p:ext uri="{BB962C8B-B14F-4D97-AF65-F5344CB8AC3E}">
        <p14:creationId xmlns:p14="http://schemas.microsoft.com/office/powerpoint/2010/main" val="2924581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50032"/>
                </a:solidFill>
              </a:rPr>
              <a:t>CEP TOOLS AND RESOURCES</a:t>
            </a:r>
          </a:p>
        </p:txBody>
      </p:sp>
      <p:sp>
        <p:nvSpPr>
          <p:cNvPr id="3" name="Content Placeholder 2"/>
          <p:cNvSpPr>
            <a:spLocks noGrp="1"/>
          </p:cNvSpPr>
          <p:nvPr>
            <p:ph idx="1"/>
          </p:nvPr>
        </p:nvSpPr>
        <p:spPr/>
        <p:txBody>
          <a:bodyPr>
            <a:normAutofit/>
          </a:bodyPr>
          <a:lstStyle/>
          <a:p>
            <a:pPr lvl="0">
              <a:lnSpc>
                <a:spcPct val="114000"/>
              </a:lnSpc>
              <a:spcBef>
                <a:spcPts val="0"/>
              </a:spcBef>
              <a:spcAft>
                <a:spcPts val="1200"/>
              </a:spcAft>
            </a:pPr>
            <a:r>
              <a:rPr lang="en-US" u="sng" dirty="0">
                <a:hlinkClick r:id="rId3"/>
              </a:rPr>
              <a:t>USDA CEP Planning and Implementation Guidance Manual</a:t>
            </a:r>
            <a:endParaRPr lang="en-US" dirty="0"/>
          </a:p>
          <a:p>
            <a:pPr lvl="0">
              <a:lnSpc>
                <a:spcPct val="114000"/>
              </a:lnSpc>
              <a:spcBef>
                <a:spcPts val="0"/>
              </a:spcBef>
              <a:spcAft>
                <a:spcPts val="1200"/>
              </a:spcAft>
            </a:pPr>
            <a:r>
              <a:rPr lang="en-US" u="sng" dirty="0">
                <a:hlinkClick r:id="rId4"/>
              </a:rPr>
              <a:t>VA Hunger Solutions CEP Toolkit</a:t>
            </a:r>
            <a:endParaRPr lang="en-US" dirty="0"/>
          </a:p>
          <a:p>
            <a:pPr lvl="0">
              <a:lnSpc>
                <a:spcPct val="114000"/>
              </a:lnSpc>
              <a:spcBef>
                <a:spcPts val="0"/>
              </a:spcBef>
              <a:spcAft>
                <a:spcPts val="1200"/>
              </a:spcAft>
            </a:pPr>
            <a:r>
              <a:rPr lang="en-US" dirty="0"/>
              <a:t>VDOE-SNP CEP Federal Reimbursement Calculator</a:t>
            </a:r>
          </a:p>
          <a:p>
            <a:pPr lvl="0">
              <a:lnSpc>
                <a:spcPct val="114000"/>
              </a:lnSpc>
              <a:spcBef>
                <a:spcPts val="0"/>
              </a:spcBef>
              <a:spcAft>
                <a:spcPts val="1200"/>
              </a:spcAft>
            </a:pPr>
            <a:r>
              <a:rPr lang="en-US" dirty="0"/>
              <a:t>VDOE-SNP Templates for CEP proposal and school board presentations</a:t>
            </a:r>
          </a:p>
          <a:p>
            <a:pPr lvl="0">
              <a:lnSpc>
                <a:spcPct val="114000"/>
              </a:lnSpc>
              <a:spcBef>
                <a:spcPts val="0"/>
              </a:spcBef>
              <a:spcAft>
                <a:spcPts val="1200"/>
              </a:spcAft>
            </a:pPr>
            <a:r>
              <a:rPr lang="en-US" u="sng" dirty="0">
                <a:hlinkClick r:id="rId5"/>
              </a:rPr>
              <a:t>ICN Key Performance Indicators (KPIs) Cost Per MEQ</a:t>
            </a:r>
            <a:endParaRPr lang="en-US" dirty="0"/>
          </a:p>
          <a:p>
            <a:endParaRPr lang="en-US" dirty="0"/>
          </a:p>
        </p:txBody>
      </p:sp>
    </p:spTree>
    <p:extLst>
      <p:ext uri="{BB962C8B-B14F-4D97-AF65-F5344CB8AC3E}">
        <p14:creationId xmlns:p14="http://schemas.microsoft.com/office/powerpoint/2010/main" val="163271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3464-568F-1A4D-8035-179BE6C25CD7}"/>
              </a:ext>
            </a:extLst>
          </p:cNvPr>
          <p:cNvSpPr>
            <a:spLocks noGrp="1"/>
          </p:cNvSpPr>
          <p:nvPr>
            <p:ph type="title"/>
          </p:nvPr>
        </p:nvSpPr>
        <p:spPr/>
        <p:txBody>
          <a:bodyPr/>
          <a:lstStyle/>
          <a:p>
            <a:r>
              <a:rPr lang="en-US" cap="all" dirty="0">
                <a:solidFill>
                  <a:srgbClr val="D50032"/>
                </a:solidFill>
              </a:rPr>
              <a:t>What is the SFSP?</a:t>
            </a:r>
          </a:p>
        </p:txBody>
      </p:sp>
      <p:sp>
        <p:nvSpPr>
          <p:cNvPr id="3" name="Content Placeholder 2">
            <a:extLst>
              <a:ext uri="{FF2B5EF4-FFF2-40B4-BE49-F238E27FC236}">
                <a16:creationId xmlns:a16="http://schemas.microsoft.com/office/drawing/2014/main" id="{36E2D0F2-5017-F549-81E7-02FFFCEAFDE9}"/>
              </a:ext>
            </a:extLst>
          </p:cNvPr>
          <p:cNvSpPr>
            <a:spLocks noGrp="1"/>
          </p:cNvSpPr>
          <p:nvPr>
            <p:ph idx="1"/>
          </p:nvPr>
        </p:nvSpPr>
        <p:spPr>
          <a:xfrm>
            <a:off x="838200" y="1825625"/>
            <a:ext cx="5352535" cy="4351338"/>
          </a:xfrm>
        </p:spPr>
        <p:txBody>
          <a:bodyPr/>
          <a:lstStyle/>
          <a:p>
            <a:pPr marL="0" indent="0">
              <a:lnSpc>
                <a:spcPct val="114000"/>
              </a:lnSpc>
              <a:spcBef>
                <a:spcPts val="0"/>
              </a:spcBef>
              <a:buNone/>
            </a:pPr>
            <a:r>
              <a:rPr lang="en-US" dirty="0"/>
              <a:t>Ensures children have access to nutritious meals during the summer and unanticipated closures</a:t>
            </a:r>
          </a:p>
        </p:txBody>
      </p:sp>
      <p:pic>
        <p:nvPicPr>
          <p:cNvPr id="4" name="Picture 3" descr="Image of children eating a table"/>
          <p:cNvPicPr>
            <a:picLocks noChangeAspect="1"/>
          </p:cNvPicPr>
          <p:nvPr/>
        </p:nvPicPr>
        <p:blipFill rotWithShape="1">
          <a:blip r:embed="rId4">
            <a:extLst>
              <a:ext uri="{28A0092B-C50C-407E-A947-70E740481C1C}">
                <a14:useLocalDpi xmlns:a14="http://schemas.microsoft.com/office/drawing/2010/main" val="0"/>
              </a:ext>
            </a:extLst>
          </a:blip>
          <a:srcRect t="7804"/>
          <a:stretch/>
        </p:blipFill>
        <p:spPr>
          <a:xfrm>
            <a:off x="6712528" y="1649506"/>
            <a:ext cx="4537364" cy="4183258"/>
          </a:xfrm>
          <a:prstGeom prst="rect">
            <a:avLst/>
          </a:prstGeom>
        </p:spPr>
      </p:pic>
    </p:spTree>
    <p:custDataLst>
      <p:tags r:id="rId1"/>
    </p:custDataLst>
    <p:extLst>
      <p:ext uri="{BB962C8B-B14F-4D97-AF65-F5344CB8AC3E}">
        <p14:creationId xmlns:p14="http://schemas.microsoft.com/office/powerpoint/2010/main" val="895127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3464-568F-1A4D-8035-179BE6C25CD7}"/>
              </a:ext>
            </a:extLst>
          </p:cNvPr>
          <p:cNvSpPr>
            <a:spLocks noGrp="1"/>
          </p:cNvSpPr>
          <p:nvPr>
            <p:ph type="title"/>
          </p:nvPr>
        </p:nvSpPr>
        <p:spPr/>
        <p:txBody>
          <a:bodyPr/>
          <a:lstStyle/>
          <a:p>
            <a:r>
              <a:rPr lang="en-US" dirty="0">
                <a:solidFill>
                  <a:srgbClr val="D50032"/>
                </a:solidFill>
              </a:rPr>
              <a:t>SCHOOL YEAR 2022-2023 SSO WAIVERS</a:t>
            </a:r>
          </a:p>
        </p:txBody>
      </p:sp>
      <p:sp>
        <p:nvSpPr>
          <p:cNvPr id="3" name="Content Placeholder 2">
            <a:extLst>
              <a:ext uri="{FF2B5EF4-FFF2-40B4-BE49-F238E27FC236}">
                <a16:creationId xmlns:a16="http://schemas.microsoft.com/office/drawing/2014/main" id="{36E2D0F2-5017-F549-81E7-02FFFCEAFDE9}"/>
              </a:ext>
            </a:extLst>
          </p:cNvPr>
          <p:cNvSpPr>
            <a:spLocks noGrp="1"/>
          </p:cNvSpPr>
          <p:nvPr>
            <p:ph idx="1"/>
          </p:nvPr>
        </p:nvSpPr>
        <p:spPr/>
        <p:txBody>
          <a:bodyPr/>
          <a:lstStyle/>
          <a:p>
            <a:pPr>
              <a:lnSpc>
                <a:spcPct val="114000"/>
              </a:lnSpc>
              <a:spcBef>
                <a:spcPts val="0"/>
              </a:spcBef>
              <a:spcAft>
                <a:spcPts val="1200"/>
              </a:spcAft>
            </a:pPr>
            <a:r>
              <a:rPr lang="en-US" dirty="0">
                <a:solidFill>
                  <a:schemeClr val="tx1"/>
                </a:solidFill>
              </a:rPr>
              <a:t>SSO waivers expire on June 30, 2022</a:t>
            </a:r>
          </a:p>
          <a:p>
            <a:pPr lvl="1">
              <a:lnSpc>
                <a:spcPct val="114000"/>
              </a:lnSpc>
              <a:spcBef>
                <a:spcPts val="0"/>
              </a:spcBef>
              <a:spcAft>
                <a:spcPts val="1200"/>
              </a:spcAft>
            </a:pPr>
            <a:r>
              <a:rPr lang="en-US" dirty="0">
                <a:solidFill>
                  <a:srgbClr val="D50032"/>
                </a:solidFill>
              </a:rPr>
              <a:t>Schools should choose between the SFSP or the SSO when summer begins and operate that program through the summer</a:t>
            </a:r>
          </a:p>
          <a:p>
            <a:pPr lvl="1">
              <a:lnSpc>
                <a:spcPct val="114000"/>
              </a:lnSpc>
              <a:spcBef>
                <a:spcPts val="0"/>
              </a:spcBef>
              <a:spcAft>
                <a:spcPts val="1200"/>
              </a:spcAft>
            </a:pPr>
            <a:r>
              <a:rPr lang="en-US" dirty="0">
                <a:solidFill>
                  <a:srgbClr val="D50032"/>
                </a:solidFill>
              </a:rPr>
              <a:t>Consider the unique situation of your division to drive your decision</a:t>
            </a:r>
          </a:p>
          <a:p>
            <a:pPr>
              <a:lnSpc>
                <a:spcPct val="114000"/>
              </a:lnSpc>
              <a:spcBef>
                <a:spcPts val="0"/>
              </a:spcBef>
              <a:spcAft>
                <a:spcPts val="1200"/>
              </a:spcAft>
            </a:pPr>
            <a:r>
              <a:rPr lang="en-US" dirty="0">
                <a:solidFill>
                  <a:schemeClr val="tx1"/>
                </a:solidFill>
              </a:rPr>
              <a:t>Community sponsors will begin summer with “normal” SFSP operations</a:t>
            </a:r>
          </a:p>
        </p:txBody>
      </p:sp>
    </p:spTree>
    <p:custDataLst>
      <p:tags r:id="rId1"/>
    </p:custDataLst>
    <p:extLst>
      <p:ext uri="{BB962C8B-B14F-4D97-AF65-F5344CB8AC3E}">
        <p14:creationId xmlns:p14="http://schemas.microsoft.com/office/powerpoint/2010/main" val="3035049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50032"/>
                </a:solidFill>
              </a:rPr>
              <a:t>OPERATING SFSP IN 2021 VS. 2022</a:t>
            </a:r>
          </a:p>
        </p:txBody>
      </p:sp>
      <p:sp>
        <p:nvSpPr>
          <p:cNvPr id="3" name="Content Placeholder 2"/>
          <p:cNvSpPr>
            <a:spLocks noGrp="1"/>
          </p:cNvSpPr>
          <p:nvPr>
            <p:ph idx="1"/>
          </p:nvPr>
        </p:nvSpPr>
        <p:spPr/>
        <p:txBody>
          <a:bodyPr/>
          <a:lstStyle/>
          <a:p>
            <a:pPr>
              <a:lnSpc>
                <a:spcPct val="114000"/>
              </a:lnSpc>
              <a:spcBef>
                <a:spcPts val="0"/>
              </a:spcBef>
              <a:spcAft>
                <a:spcPts val="3000"/>
              </a:spcAft>
            </a:pPr>
            <a:r>
              <a:rPr lang="en-US" dirty="0"/>
              <a:t>Waivers </a:t>
            </a:r>
            <a:r>
              <a:rPr lang="en-US" dirty="0" smtClean="0"/>
              <a:t>2020-21</a:t>
            </a:r>
            <a:r>
              <a:rPr lang="en-US" dirty="0"/>
              <a:t>: Non-Congregate Feeding, Parent/Guardian Meal Pickup, Area Eligibility, Meal Pattern Flexibility</a:t>
            </a:r>
          </a:p>
          <a:p>
            <a:pPr>
              <a:lnSpc>
                <a:spcPct val="114000"/>
              </a:lnSpc>
              <a:spcBef>
                <a:spcPts val="0"/>
              </a:spcBef>
              <a:spcAft>
                <a:spcPts val="3000"/>
              </a:spcAft>
            </a:pPr>
            <a:r>
              <a:rPr lang="en-US" dirty="0"/>
              <a:t>Summer 2022: Schools and Community Sponsors will operate under normal operation</a:t>
            </a:r>
          </a:p>
        </p:txBody>
      </p:sp>
    </p:spTree>
    <p:extLst>
      <p:ext uri="{BB962C8B-B14F-4D97-AF65-F5344CB8AC3E}">
        <p14:creationId xmlns:p14="http://schemas.microsoft.com/office/powerpoint/2010/main" val="3296325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3464-568F-1A4D-8035-179BE6C25CD7}"/>
              </a:ext>
            </a:extLst>
          </p:cNvPr>
          <p:cNvSpPr>
            <a:spLocks noGrp="1"/>
          </p:cNvSpPr>
          <p:nvPr>
            <p:ph type="title"/>
          </p:nvPr>
        </p:nvSpPr>
        <p:spPr/>
        <p:txBody>
          <a:bodyPr/>
          <a:lstStyle/>
          <a:p>
            <a:r>
              <a:rPr lang="en-US" cap="all" dirty="0">
                <a:solidFill>
                  <a:srgbClr val="D50032"/>
                </a:solidFill>
              </a:rPr>
              <a:t>Who is eligible?</a:t>
            </a:r>
          </a:p>
        </p:txBody>
      </p:sp>
      <p:sp>
        <p:nvSpPr>
          <p:cNvPr id="5" name="Content Placeholder 2">
            <a:extLst>
              <a:ext uri="{FF2B5EF4-FFF2-40B4-BE49-F238E27FC236}">
                <a16:creationId xmlns:a16="http://schemas.microsoft.com/office/drawing/2014/main" id="{36E2D0F2-5017-F549-81E7-02FFFCEAFDE9}"/>
              </a:ext>
            </a:extLst>
          </p:cNvPr>
          <p:cNvSpPr txBox="1">
            <a:spLocks/>
          </p:cNvSpPr>
          <p:nvPr/>
        </p:nvSpPr>
        <p:spPr>
          <a:xfrm>
            <a:off x="838200" y="1691004"/>
            <a:ext cx="61722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C2253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solidFill>
                    <a:schemeClr val="bg2">
                      <a:lumMod val="50000"/>
                    </a:schemeClr>
                  </a:solidFill>
                </a:ln>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14000"/>
              </a:lnSpc>
              <a:spcBef>
                <a:spcPts val="0"/>
              </a:spcBef>
              <a:spcAft>
                <a:spcPts val="600"/>
              </a:spcAft>
            </a:pPr>
            <a:r>
              <a:rPr lang="en-US" sz="2800" dirty="0">
                <a:solidFill>
                  <a:schemeClr val="tx1"/>
                </a:solidFill>
              </a:rPr>
              <a:t>Different from the NSLP - sites qualify, not the individuals</a:t>
            </a:r>
          </a:p>
          <a:p>
            <a:pPr lvl="1">
              <a:lnSpc>
                <a:spcPct val="114000"/>
              </a:lnSpc>
              <a:spcBef>
                <a:spcPts val="0"/>
              </a:spcBef>
              <a:spcAft>
                <a:spcPts val="600"/>
              </a:spcAft>
            </a:pPr>
            <a:r>
              <a:rPr lang="en-US" sz="2800" dirty="0"/>
              <a:t>Children through the age of 18</a:t>
            </a:r>
          </a:p>
          <a:p>
            <a:pPr lvl="1">
              <a:lnSpc>
                <a:spcPct val="114000"/>
              </a:lnSpc>
              <a:spcBef>
                <a:spcPts val="0"/>
              </a:spcBef>
              <a:spcAft>
                <a:spcPts val="600"/>
              </a:spcAft>
            </a:pPr>
            <a:endParaRPr lang="en-US" sz="2800" dirty="0">
              <a:solidFill>
                <a:schemeClr val="tx1"/>
              </a:solidFill>
            </a:endParaRPr>
          </a:p>
        </p:txBody>
      </p:sp>
      <p:pic>
        <p:nvPicPr>
          <p:cNvPr id="3" name="Picture 2" descr="Image of children runn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8946" y="1284373"/>
            <a:ext cx="4475018" cy="4475018"/>
          </a:xfrm>
          <a:prstGeom prst="rect">
            <a:avLst/>
          </a:prstGeom>
        </p:spPr>
      </p:pic>
    </p:spTree>
    <p:custDataLst>
      <p:tags r:id="rId1"/>
    </p:custDataLst>
    <p:extLst>
      <p:ext uri="{BB962C8B-B14F-4D97-AF65-F5344CB8AC3E}">
        <p14:creationId xmlns:p14="http://schemas.microsoft.com/office/powerpoint/2010/main" val="2437969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3464-568F-1A4D-8035-179BE6C25CD7}"/>
              </a:ext>
            </a:extLst>
          </p:cNvPr>
          <p:cNvSpPr>
            <a:spLocks noGrp="1"/>
          </p:cNvSpPr>
          <p:nvPr>
            <p:ph type="title"/>
          </p:nvPr>
        </p:nvSpPr>
        <p:spPr/>
        <p:txBody>
          <a:bodyPr/>
          <a:lstStyle/>
          <a:p>
            <a:r>
              <a:rPr lang="en-US" dirty="0">
                <a:solidFill>
                  <a:srgbClr val="D50032"/>
                </a:solidFill>
              </a:rPr>
              <a:t>AGENDA</a:t>
            </a:r>
          </a:p>
        </p:txBody>
      </p:sp>
      <p:sp>
        <p:nvSpPr>
          <p:cNvPr id="4" name="TextBox 3">
            <a:extLst>
              <a:ext uri="{FF2B5EF4-FFF2-40B4-BE49-F238E27FC236}">
                <a16:creationId xmlns:a16="http://schemas.microsoft.com/office/drawing/2014/main" id="{973D129E-198A-48C4-A67D-0570E35F1109}"/>
              </a:ext>
            </a:extLst>
          </p:cNvPr>
          <p:cNvSpPr txBox="1">
            <a:spLocks/>
          </p:cNvSpPr>
          <p:nvPr/>
        </p:nvSpPr>
        <p:spPr>
          <a:xfrm>
            <a:off x="627962" y="2546912"/>
            <a:ext cx="11316990" cy="775025"/>
          </a:xfrm>
          <a:prstGeom prst="roundRect">
            <a:avLst>
              <a:gd name="adj" fmla="val 0"/>
            </a:avLst>
          </a:prstGeom>
          <a:solidFill>
            <a:schemeClr val="tx1"/>
          </a:solidFill>
        </p:spPr>
        <p:txBody>
          <a:bodyPr wrap="square" lIns="914400" rtlCol="0" anchor="ctr">
            <a:noAutofit/>
          </a:bodyPr>
          <a:lstStyle/>
          <a:p>
            <a:r>
              <a:rPr lang="en-US" sz="2800" b="1" spc="300" dirty="0">
                <a:solidFill>
                  <a:schemeClr val="bg1"/>
                </a:solidFill>
              </a:rPr>
              <a:t>TRANSITIONAL MEAL STANDARDS</a:t>
            </a:r>
          </a:p>
        </p:txBody>
      </p:sp>
      <p:sp>
        <p:nvSpPr>
          <p:cNvPr id="5" name="TextBox 4">
            <a:extLst>
              <a:ext uri="{FF2B5EF4-FFF2-40B4-BE49-F238E27FC236}">
                <a16:creationId xmlns:a16="http://schemas.microsoft.com/office/drawing/2014/main" id="{BB741686-7E1E-456F-876B-5EC5066566A8}"/>
              </a:ext>
            </a:extLst>
          </p:cNvPr>
          <p:cNvSpPr txBox="1">
            <a:spLocks noChangeAspect="1"/>
          </p:cNvSpPr>
          <p:nvPr/>
        </p:nvSpPr>
        <p:spPr>
          <a:xfrm>
            <a:off x="627962" y="3458829"/>
            <a:ext cx="11028231" cy="756189"/>
          </a:xfrm>
          <a:prstGeom prst="roundRect">
            <a:avLst>
              <a:gd name="adj" fmla="val 0"/>
            </a:avLst>
          </a:prstGeom>
          <a:solidFill>
            <a:schemeClr val="tx1"/>
          </a:solidFill>
        </p:spPr>
        <p:txBody>
          <a:bodyPr wrap="square" lIns="914400" rtlCol="0" anchor="ctr">
            <a:noAutofit/>
          </a:bodyPr>
          <a:lstStyle/>
          <a:p>
            <a:r>
              <a:rPr lang="en-US" sz="2800" b="1" spc="300" dirty="0">
                <a:solidFill>
                  <a:schemeClr val="bg1"/>
                </a:solidFill>
              </a:rPr>
              <a:t>COMMUNITY ELIGIBILITY PROVISION</a:t>
            </a:r>
          </a:p>
        </p:txBody>
      </p:sp>
      <p:sp>
        <p:nvSpPr>
          <p:cNvPr id="8" name="TextBox 7">
            <a:extLst>
              <a:ext uri="{FF2B5EF4-FFF2-40B4-BE49-F238E27FC236}">
                <a16:creationId xmlns:a16="http://schemas.microsoft.com/office/drawing/2014/main" id="{973D129E-198A-48C4-A67D-0570E35F1109}"/>
              </a:ext>
            </a:extLst>
          </p:cNvPr>
          <p:cNvSpPr txBox="1">
            <a:spLocks/>
          </p:cNvSpPr>
          <p:nvPr/>
        </p:nvSpPr>
        <p:spPr>
          <a:xfrm>
            <a:off x="627961" y="1652317"/>
            <a:ext cx="11564039" cy="775025"/>
          </a:xfrm>
          <a:prstGeom prst="roundRect">
            <a:avLst>
              <a:gd name="adj" fmla="val 0"/>
            </a:avLst>
          </a:prstGeom>
          <a:solidFill>
            <a:schemeClr val="tx1"/>
          </a:solidFill>
        </p:spPr>
        <p:txBody>
          <a:bodyPr wrap="square" lIns="914400" rtlCol="0" anchor="ctr">
            <a:noAutofit/>
          </a:bodyPr>
          <a:lstStyle/>
          <a:p>
            <a:r>
              <a:rPr lang="en-US" sz="2600" b="1" spc="300" dirty="0">
                <a:solidFill>
                  <a:schemeClr val="bg1"/>
                </a:solidFill>
              </a:rPr>
              <a:t>TOP CONCERNS FOR SCHOOL NUTRITION PROFESSIONALS </a:t>
            </a:r>
          </a:p>
        </p:txBody>
      </p:sp>
      <p:sp>
        <p:nvSpPr>
          <p:cNvPr id="6" name="TextBox 5">
            <a:extLst>
              <a:ext uri="{FF2B5EF4-FFF2-40B4-BE49-F238E27FC236}">
                <a16:creationId xmlns:a16="http://schemas.microsoft.com/office/drawing/2014/main" id="{BB741686-7E1E-456F-876B-5EC5066566A8}"/>
              </a:ext>
            </a:extLst>
          </p:cNvPr>
          <p:cNvSpPr txBox="1">
            <a:spLocks noChangeAspect="1"/>
          </p:cNvSpPr>
          <p:nvPr/>
        </p:nvSpPr>
        <p:spPr>
          <a:xfrm>
            <a:off x="627962" y="4367418"/>
            <a:ext cx="10818563" cy="756189"/>
          </a:xfrm>
          <a:prstGeom prst="roundRect">
            <a:avLst>
              <a:gd name="adj" fmla="val 0"/>
            </a:avLst>
          </a:prstGeom>
          <a:solidFill>
            <a:schemeClr val="tx1"/>
          </a:solidFill>
        </p:spPr>
        <p:txBody>
          <a:bodyPr wrap="square" lIns="914400" rtlCol="0" anchor="ctr">
            <a:noAutofit/>
          </a:bodyPr>
          <a:lstStyle/>
          <a:p>
            <a:r>
              <a:rPr lang="en-US" sz="2800" b="1" spc="300" dirty="0">
                <a:solidFill>
                  <a:schemeClr val="bg1"/>
                </a:solidFill>
              </a:rPr>
              <a:t>SUMMER FOOD SERVICE PROGRAM</a:t>
            </a:r>
          </a:p>
        </p:txBody>
      </p:sp>
      <p:sp>
        <p:nvSpPr>
          <p:cNvPr id="7" name="TextBox 6">
            <a:extLst>
              <a:ext uri="{FF2B5EF4-FFF2-40B4-BE49-F238E27FC236}">
                <a16:creationId xmlns:a16="http://schemas.microsoft.com/office/drawing/2014/main" id="{BB741686-7E1E-456F-876B-5EC5066566A8}"/>
              </a:ext>
            </a:extLst>
          </p:cNvPr>
          <p:cNvSpPr txBox="1">
            <a:spLocks noChangeAspect="1"/>
          </p:cNvSpPr>
          <p:nvPr/>
        </p:nvSpPr>
        <p:spPr>
          <a:xfrm>
            <a:off x="627961" y="5276007"/>
            <a:ext cx="10554158" cy="756189"/>
          </a:xfrm>
          <a:prstGeom prst="roundRect">
            <a:avLst>
              <a:gd name="adj" fmla="val 0"/>
            </a:avLst>
          </a:prstGeom>
          <a:solidFill>
            <a:schemeClr val="tx1"/>
          </a:solidFill>
        </p:spPr>
        <p:txBody>
          <a:bodyPr wrap="square" lIns="914400" rtlCol="0" anchor="ctr">
            <a:noAutofit/>
          </a:bodyPr>
          <a:lstStyle/>
          <a:p>
            <a:r>
              <a:rPr lang="en-US" sz="2800" b="1" spc="300" dirty="0">
                <a:solidFill>
                  <a:schemeClr val="bg1"/>
                </a:solidFill>
              </a:rPr>
              <a:t>AFTERSCHOOL MEAL PROGRAM LEGISLATION</a:t>
            </a:r>
          </a:p>
        </p:txBody>
      </p:sp>
    </p:spTree>
    <p:custDataLst>
      <p:tags r:id="rId1"/>
    </p:custDataLst>
    <p:extLst>
      <p:ext uri="{BB962C8B-B14F-4D97-AF65-F5344CB8AC3E}">
        <p14:creationId xmlns:p14="http://schemas.microsoft.com/office/powerpoint/2010/main" val="3778136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487D5-890E-B449-BB59-E058CF8CD38E}"/>
              </a:ext>
            </a:extLst>
          </p:cNvPr>
          <p:cNvSpPr>
            <a:spLocks noGrp="1"/>
          </p:cNvSpPr>
          <p:nvPr>
            <p:ph type="title"/>
          </p:nvPr>
        </p:nvSpPr>
        <p:spPr/>
        <p:txBody>
          <a:bodyPr/>
          <a:lstStyle/>
          <a:p>
            <a:r>
              <a:rPr lang="en-US" cap="all" dirty="0">
                <a:solidFill>
                  <a:srgbClr val="D50032"/>
                </a:solidFill>
              </a:rPr>
              <a:t>Site Eligibility</a:t>
            </a:r>
          </a:p>
        </p:txBody>
      </p:sp>
      <p:sp>
        <p:nvSpPr>
          <p:cNvPr id="3" name="Text Placeholder 2">
            <a:extLst>
              <a:ext uri="{FF2B5EF4-FFF2-40B4-BE49-F238E27FC236}">
                <a16:creationId xmlns:a16="http://schemas.microsoft.com/office/drawing/2014/main" id="{C55D08CC-7952-BF45-9F59-D17D759E422E}"/>
              </a:ext>
            </a:extLst>
          </p:cNvPr>
          <p:cNvSpPr>
            <a:spLocks noGrp="1"/>
          </p:cNvSpPr>
          <p:nvPr>
            <p:ph type="body" idx="1"/>
          </p:nvPr>
        </p:nvSpPr>
        <p:spPr>
          <a:xfrm>
            <a:off x="839788" y="1681163"/>
            <a:ext cx="6089822" cy="823912"/>
          </a:xfrm>
        </p:spPr>
        <p:txBody>
          <a:bodyPr>
            <a:normAutofit/>
          </a:bodyPr>
          <a:lstStyle/>
          <a:p>
            <a:r>
              <a:rPr lang="en-US" dirty="0"/>
              <a:t>Area Eligibility </a:t>
            </a:r>
            <a:r>
              <a:rPr lang="en-US" sz="2000" b="0" dirty="0"/>
              <a:t>(school or Census data)</a:t>
            </a:r>
          </a:p>
        </p:txBody>
      </p:sp>
      <p:sp>
        <p:nvSpPr>
          <p:cNvPr id="4" name="Content Placeholder 3">
            <a:extLst>
              <a:ext uri="{FF2B5EF4-FFF2-40B4-BE49-F238E27FC236}">
                <a16:creationId xmlns:a16="http://schemas.microsoft.com/office/drawing/2014/main" id="{95E63515-C4C1-5C49-9A25-2A63CEEB3294}"/>
              </a:ext>
            </a:extLst>
          </p:cNvPr>
          <p:cNvSpPr>
            <a:spLocks noGrp="1"/>
          </p:cNvSpPr>
          <p:nvPr>
            <p:ph sz="half" idx="2"/>
          </p:nvPr>
        </p:nvSpPr>
        <p:spPr/>
        <p:txBody>
          <a:bodyPr>
            <a:normAutofit/>
          </a:bodyPr>
          <a:lstStyle/>
          <a:p>
            <a:r>
              <a:rPr lang="en-US" sz="2400" dirty="0"/>
              <a:t>Open</a:t>
            </a:r>
          </a:p>
          <a:p>
            <a:r>
              <a:rPr lang="en-US" sz="2400" dirty="0"/>
              <a:t>Open restricted</a:t>
            </a:r>
          </a:p>
          <a:p>
            <a:r>
              <a:rPr lang="en-US" sz="2400" dirty="0"/>
              <a:t>Closed enrolled in needy area</a:t>
            </a:r>
          </a:p>
        </p:txBody>
      </p:sp>
      <p:sp>
        <p:nvSpPr>
          <p:cNvPr id="5" name="Text Placeholder 4">
            <a:extLst>
              <a:ext uri="{FF2B5EF4-FFF2-40B4-BE49-F238E27FC236}">
                <a16:creationId xmlns:a16="http://schemas.microsoft.com/office/drawing/2014/main" id="{1B4936BA-3A30-DB41-B425-E192AC155502}"/>
              </a:ext>
            </a:extLst>
          </p:cNvPr>
          <p:cNvSpPr>
            <a:spLocks noGrp="1"/>
          </p:cNvSpPr>
          <p:nvPr>
            <p:ph type="body" sz="quarter" idx="3"/>
          </p:nvPr>
        </p:nvSpPr>
        <p:spPr>
          <a:xfrm>
            <a:off x="6172199" y="1681163"/>
            <a:ext cx="5670933" cy="823912"/>
          </a:xfrm>
        </p:spPr>
        <p:txBody>
          <a:bodyPr>
            <a:normAutofit/>
          </a:bodyPr>
          <a:lstStyle/>
          <a:p>
            <a:r>
              <a:rPr lang="en-US" dirty="0"/>
              <a:t>Income Eligibility </a:t>
            </a:r>
            <a:r>
              <a:rPr lang="en-US" sz="2000" b="0" dirty="0"/>
              <a:t>(income applications)</a:t>
            </a:r>
          </a:p>
        </p:txBody>
      </p:sp>
      <p:sp>
        <p:nvSpPr>
          <p:cNvPr id="6" name="Content Placeholder 5">
            <a:extLst>
              <a:ext uri="{FF2B5EF4-FFF2-40B4-BE49-F238E27FC236}">
                <a16:creationId xmlns:a16="http://schemas.microsoft.com/office/drawing/2014/main" id="{DD35ECE4-B5AE-E443-87F8-910C955ED1A3}"/>
              </a:ext>
            </a:extLst>
          </p:cNvPr>
          <p:cNvSpPr>
            <a:spLocks noGrp="1"/>
          </p:cNvSpPr>
          <p:nvPr>
            <p:ph sz="quarter" idx="4"/>
          </p:nvPr>
        </p:nvSpPr>
        <p:spPr>
          <a:xfrm>
            <a:off x="6172199" y="2505075"/>
            <a:ext cx="3533633" cy="3684588"/>
          </a:xfrm>
        </p:spPr>
        <p:txBody>
          <a:bodyPr/>
          <a:lstStyle/>
          <a:p>
            <a:r>
              <a:rPr lang="en-US" sz="2400" dirty="0"/>
              <a:t>Closed enrolled in non-needy area</a:t>
            </a:r>
          </a:p>
          <a:p>
            <a:r>
              <a:rPr lang="en-US" sz="2400" dirty="0"/>
              <a:t>Camps</a:t>
            </a:r>
          </a:p>
        </p:txBody>
      </p:sp>
      <p:cxnSp>
        <p:nvCxnSpPr>
          <p:cNvPr id="7" name="Straight Connector 6" descr="Line"/>
          <p:cNvCxnSpPr/>
          <p:nvPr/>
        </p:nvCxnSpPr>
        <p:spPr>
          <a:xfrm>
            <a:off x="5971353" y="2024918"/>
            <a:ext cx="0" cy="2668268"/>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060852" y="2987642"/>
            <a:ext cx="213654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rebuchet MS" panose="020B0603020202020204"/>
                <a:ea typeface="+mn-ea"/>
                <a:cs typeface="+mn-cs"/>
              </a:rPr>
              <a:t>COVID-19Waiver</a:t>
            </a:r>
          </a:p>
        </p:txBody>
      </p:sp>
      <p:sp>
        <p:nvSpPr>
          <p:cNvPr id="14" name="Rectangle 13"/>
          <p:cNvSpPr/>
          <p:nvPr/>
        </p:nvSpPr>
        <p:spPr>
          <a:xfrm>
            <a:off x="8411904" y="2852837"/>
            <a:ext cx="213654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rebuchet MS" panose="020B0603020202020204"/>
                <a:ea typeface="+mn-ea"/>
                <a:cs typeface="+mn-cs"/>
              </a:rPr>
              <a:t>COVID-19 Waiver</a:t>
            </a:r>
          </a:p>
        </p:txBody>
      </p:sp>
      <p:sp>
        <p:nvSpPr>
          <p:cNvPr id="15" name="Rectangle 14"/>
          <p:cNvSpPr/>
          <p:nvPr/>
        </p:nvSpPr>
        <p:spPr>
          <a:xfrm>
            <a:off x="1072085" y="5276740"/>
            <a:ext cx="1020022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F150D"/>
                </a:solidFill>
                <a:effectLst/>
                <a:uLnTx/>
                <a:uFillTx/>
                <a:latin typeface="Trebuchet MS" panose="020B0603020202020204"/>
                <a:ea typeface="+mn-ea"/>
                <a:cs typeface="+mn-cs"/>
              </a:rPr>
              <a:t>Migrant sites</a:t>
            </a:r>
            <a:r>
              <a:rPr kumimoji="0" lang="en-US" sz="2400" b="0" i="0" u="none" strike="noStrike" kern="1200" cap="none" spc="0" normalizeH="0" baseline="0" noProof="0" dirty="0">
                <a:ln>
                  <a:noFill/>
                </a:ln>
                <a:solidFill>
                  <a:srgbClr val="0F150D"/>
                </a:solidFill>
                <a:effectLst/>
                <a:uLnTx/>
                <a:uFillTx/>
                <a:latin typeface="Trebuchet MS" panose="020B0603020202020204"/>
                <a:ea typeface="+mn-ea"/>
                <a:cs typeface="+mn-cs"/>
              </a:rPr>
              <a:t> can operate anywhere but must submit certification letter</a:t>
            </a:r>
            <a:endParaRPr kumimoji="0" lang="en-US" sz="2400" b="1" i="0" u="none" strike="noStrike" kern="1200" cap="none" spc="0" normalizeH="0" baseline="0" noProof="0" dirty="0">
              <a:ln>
                <a:noFill/>
              </a:ln>
              <a:solidFill>
                <a:srgbClr val="0F150D"/>
              </a:solidFill>
              <a:effectLst/>
              <a:uLnTx/>
              <a:uFillTx/>
              <a:latin typeface="Trebuchet MS" panose="020B0603020202020204"/>
              <a:ea typeface="+mn-ea"/>
              <a:cs typeface="+mn-cs"/>
            </a:endParaRPr>
          </a:p>
        </p:txBody>
      </p:sp>
    </p:spTree>
    <p:custDataLst>
      <p:tags r:id="rId1"/>
    </p:custDataLst>
    <p:extLst>
      <p:ext uri="{BB962C8B-B14F-4D97-AF65-F5344CB8AC3E}">
        <p14:creationId xmlns:p14="http://schemas.microsoft.com/office/powerpoint/2010/main" val="641687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3464-568F-1A4D-8035-179BE6C25CD7}"/>
              </a:ext>
            </a:extLst>
          </p:cNvPr>
          <p:cNvSpPr>
            <a:spLocks noGrp="1"/>
          </p:cNvSpPr>
          <p:nvPr>
            <p:ph type="title"/>
          </p:nvPr>
        </p:nvSpPr>
        <p:spPr/>
        <p:txBody>
          <a:bodyPr/>
          <a:lstStyle/>
          <a:p>
            <a:r>
              <a:rPr lang="en-US" cap="all" dirty="0">
                <a:solidFill>
                  <a:srgbClr val="D50032"/>
                </a:solidFill>
              </a:rPr>
              <a:t>Meal Service Requirements</a:t>
            </a:r>
          </a:p>
        </p:txBody>
      </p:sp>
      <p:sp>
        <p:nvSpPr>
          <p:cNvPr id="3" name="Content Placeholder 2">
            <a:extLst>
              <a:ext uri="{FF2B5EF4-FFF2-40B4-BE49-F238E27FC236}">
                <a16:creationId xmlns:a16="http://schemas.microsoft.com/office/drawing/2014/main" id="{36E2D0F2-5017-F549-81E7-02FFFCEAFDE9}"/>
              </a:ext>
            </a:extLst>
          </p:cNvPr>
          <p:cNvSpPr>
            <a:spLocks noGrp="1"/>
          </p:cNvSpPr>
          <p:nvPr>
            <p:ph idx="1"/>
          </p:nvPr>
        </p:nvSpPr>
        <p:spPr/>
        <p:txBody>
          <a:bodyPr/>
          <a:lstStyle/>
          <a:p>
            <a:pPr>
              <a:lnSpc>
                <a:spcPct val="114000"/>
              </a:lnSpc>
              <a:spcBef>
                <a:spcPts val="0"/>
              </a:spcBef>
              <a:spcAft>
                <a:spcPts val="600"/>
              </a:spcAft>
            </a:pPr>
            <a:r>
              <a:rPr lang="en-US" dirty="0"/>
              <a:t>Sites may claim 2 meals per day</a:t>
            </a:r>
          </a:p>
          <a:p>
            <a:pPr lvl="1">
              <a:lnSpc>
                <a:spcPct val="114000"/>
              </a:lnSpc>
              <a:spcBef>
                <a:spcPts val="0"/>
              </a:spcBef>
              <a:spcAft>
                <a:spcPts val="600"/>
              </a:spcAft>
            </a:pPr>
            <a:r>
              <a:rPr lang="en-US" dirty="0"/>
              <a:t>Lunch and supper cannot be claimed on the same day</a:t>
            </a:r>
          </a:p>
          <a:p>
            <a:pPr>
              <a:lnSpc>
                <a:spcPct val="114000"/>
              </a:lnSpc>
              <a:spcBef>
                <a:spcPts val="0"/>
              </a:spcBef>
              <a:spcAft>
                <a:spcPts val="600"/>
              </a:spcAft>
            </a:pPr>
            <a:r>
              <a:rPr lang="en-US" dirty="0"/>
              <a:t>Meals must be consumed in a congregate setting</a:t>
            </a:r>
          </a:p>
          <a:p>
            <a:pPr>
              <a:lnSpc>
                <a:spcPct val="114000"/>
              </a:lnSpc>
              <a:spcBef>
                <a:spcPts val="0"/>
              </a:spcBef>
              <a:spcAft>
                <a:spcPts val="600"/>
              </a:spcAft>
            </a:pPr>
            <a:r>
              <a:rPr lang="en-US" dirty="0"/>
              <a:t>Meal must be consumed during designated meal times</a:t>
            </a:r>
          </a:p>
          <a:p>
            <a:pPr>
              <a:lnSpc>
                <a:spcPct val="114000"/>
              </a:lnSpc>
              <a:spcBef>
                <a:spcPts val="0"/>
              </a:spcBef>
              <a:spcAft>
                <a:spcPts val="600"/>
              </a:spcAft>
            </a:pPr>
            <a:r>
              <a:rPr lang="en-US" dirty="0"/>
              <a:t>SFAs may use the NSLP meal pattern</a:t>
            </a:r>
          </a:p>
          <a:p>
            <a:pPr>
              <a:lnSpc>
                <a:spcPct val="114000"/>
              </a:lnSpc>
              <a:spcBef>
                <a:spcPts val="0"/>
              </a:spcBef>
              <a:spcAft>
                <a:spcPts val="600"/>
              </a:spcAft>
            </a:pPr>
            <a:r>
              <a:rPr lang="en-US" dirty="0"/>
              <a:t>Any sponsor may use the CACFP meal pattern</a:t>
            </a:r>
          </a:p>
        </p:txBody>
      </p:sp>
      <p:sp>
        <p:nvSpPr>
          <p:cNvPr id="5" name="Rectangle 4"/>
          <p:cNvSpPr/>
          <p:nvPr/>
        </p:nvSpPr>
        <p:spPr>
          <a:xfrm>
            <a:off x="8751495" y="3041372"/>
            <a:ext cx="2136545" cy="307777"/>
          </a:xfrm>
          <a:prstGeom prst="rect">
            <a:avLst/>
          </a:prstGeom>
        </p:spPr>
        <p:txBody>
          <a:bodyPr wrap="square">
            <a:spAutoFit/>
          </a:bodyPr>
          <a:lstStyle/>
          <a:p>
            <a:pPr algn="ctr"/>
            <a:r>
              <a:rPr lang="en-US" sz="1400" dirty="0">
                <a:solidFill>
                  <a:schemeClr val="bg1"/>
                </a:solidFill>
              </a:rPr>
              <a:t>COVID-19 Waiver</a:t>
            </a:r>
          </a:p>
        </p:txBody>
      </p:sp>
    </p:spTree>
    <p:custDataLst>
      <p:tags r:id="rId1"/>
    </p:custDataLst>
    <p:extLst>
      <p:ext uri="{BB962C8B-B14F-4D97-AF65-F5344CB8AC3E}">
        <p14:creationId xmlns:p14="http://schemas.microsoft.com/office/powerpoint/2010/main" val="257508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50032"/>
                </a:solidFill>
              </a:rPr>
              <a:t>AFTERSCHOOL MEAL LEGISLATION</a:t>
            </a:r>
          </a:p>
        </p:txBody>
      </p:sp>
      <p:sp>
        <p:nvSpPr>
          <p:cNvPr id="3" name="Content Placeholder 2"/>
          <p:cNvSpPr>
            <a:spLocks noGrp="1"/>
          </p:cNvSpPr>
          <p:nvPr>
            <p:ph idx="1"/>
          </p:nvPr>
        </p:nvSpPr>
        <p:spPr/>
        <p:txBody>
          <a:bodyPr/>
          <a:lstStyle/>
          <a:p>
            <a:pPr lvl="1">
              <a:lnSpc>
                <a:spcPct val="114000"/>
              </a:lnSpc>
              <a:spcBef>
                <a:spcPts val="0"/>
              </a:spcBef>
              <a:spcAft>
                <a:spcPts val="1200"/>
              </a:spcAft>
            </a:pPr>
            <a:r>
              <a:rPr lang="en-US" sz="2800" cap="all" dirty="0">
                <a:solidFill>
                  <a:schemeClr val="tx1"/>
                </a:solidFill>
              </a:rPr>
              <a:t>House Bill 2135</a:t>
            </a:r>
            <a:endParaRPr lang="en-US" sz="2800" dirty="0">
              <a:solidFill>
                <a:schemeClr val="tx1"/>
              </a:solidFill>
            </a:endParaRPr>
          </a:p>
          <a:p>
            <a:pPr lvl="1">
              <a:lnSpc>
                <a:spcPct val="114000"/>
              </a:lnSpc>
              <a:spcBef>
                <a:spcPts val="0"/>
              </a:spcBef>
              <a:spcAft>
                <a:spcPts val="1200"/>
              </a:spcAft>
            </a:pPr>
            <a:r>
              <a:rPr lang="en-US" sz="2800" dirty="0">
                <a:solidFill>
                  <a:schemeClr val="tx1"/>
                </a:solidFill>
              </a:rPr>
              <a:t>2021 General Assembly session</a:t>
            </a:r>
          </a:p>
          <a:p>
            <a:pPr lvl="1">
              <a:lnSpc>
                <a:spcPct val="114000"/>
              </a:lnSpc>
              <a:spcBef>
                <a:spcPts val="0"/>
              </a:spcBef>
              <a:spcAft>
                <a:spcPts val="1200"/>
              </a:spcAft>
            </a:pPr>
            <a:r>
              <a:rPr lang="en-US" sz="2800" dirty="0">
                <a:solidFill>
                  <a:schemeClr val="tx1"/>
                </a:solidFill>
              </a:rPr>
              <a:t>Legislation amended § 22.1-207.4:2 of the </a:t>
            </a:r>
            <a:r>
              <a:rPr lang="en-US" sz="2800" i="1" dirty="0">
                <a:solidFill>
                  <a:schemeClr val="tx1"/>
                </a:solidFill>
              </a:rPr>
              <a:t>Code of Virginia</a:t>
            </a:r>
          </a:p>
          <a:p>
            <a:pPr lvl="1">
              <a:lnSpc>
                <a:spcPct val="114000"/>
              </a:lnSpc>
              <a:spcBef>
                <a:spcPts val="0"/>
              </a:spcBef>
              <a:spcAft>
                <a:spcPts val="1200"/>
              </a:spcAft>
            </a:pPr>
            <a:r>
              <a:rPr lang="en-US" sz="3200" b="1" i="1" dirty="0">
                <a:solidFill>
                  <a:srgbClr val="0F150D"/>
                </a:solidFill>
              </a:rPr>
              <a:t>Eligible schools must operate the CACFP At-Risk</a:t>
            </a:r>
          </a:p>
          <a:p>
            <a:pPr lvl="1">
              <a:lnSpc>
                <a:spcPct val="114000"/>
              </a:lnSpc>
              <a:spcBef>
                <a:spcPts val="0"/>
              </a:spcBef>
              <a:spcAft>
                <a:spcPts val="1200"/>
              </a:spcAft>
            </a:pPr>
            <a:r>
              <a:rPr lang="en-US" sz="2800" dirty="0">
                <a:solidFill>
                  <a:schemeClr val="tx1"/>
                </a:solidFill>
              </a:rPr>
              <a:t>Effective school year 2022-2023 (July 1, 2023)</a:t>
            </a:r>
          </a:p>
          <a:p>
            <a:pPr marL="457200" lvl="1" indent="0">
              <a:lnSpc>
                <a:spcPct val="114000"/>
              </a:lnSpc>
              <a:spcBef>
                <a:spcPts val="0"/>
              </a:spcBef>
              <a:spcAft>
                <a:spcPts val="1200"/>
              </a:spcAft>
              <a:buNone/>
            </a:pPr>
            <a:endParaRPr lang="en-US" sz="2800" dirty="0">
              <a:solidFill>
                <a:schemeClr val="tx1"/>
              </a:solidFill>
            </a:endParaRPr>
          </a:p>
          <a:p>
            <a:pPr>
              <a:spcAft>
                <a:spcPts val="1200"/>
              </a:spcAft>
            </a:pPr>
            <a:endParaRPr lang="en-US" dirty="0"/>
          </a:p>
        </p:txBody>
      </p:sp>
    </p:spTree>
    <p:extLst>
      <p:ext uri="{BB962C8B-B14F-4D97-AF65-F5344CB8AC3E}">
        <p14:creationId xmlns:p14="http://schemas.microsoft.com/office/powerpoint/2010/main" val="4116662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6270"/>
            <a:ext cx="10515600" cy="1266940"/>
          </a:xfrm>
        </p:spPr>
        <p:txBody>
          <a:bodyPr/>
          <a:lstStyle/>
          <a:p>
            <a:r>
              <a:rPr lang="en-US" dirty="0">
                <a:solidFill>
                  <a:srgbClr val="D50032"/>
                </a:solidFill>
              </a:rPr>
              <a:t> SCHOOL MEALS PROMOTE COMMUNITY</a:t>
            </a:r>
          </a:p>
        </p:txBody>
      </p:sp>
      <p:sp>
        <p:nvSpPr>
          <p:cNvPr id="3" name="Content Placeholder 2"/>
          <p:cNvSpPr>
            <a:spLocks noGrp="1"/>
          </p:cNvSpPr>
          <p:nvPr>
            <p:ph idx="1"/>
          </p:nvPr>
        </p:nvSpPr>
        <p:spPr>
          <a:xfrm>
            <a:off x="883186" y="1443210"/>
            <a:ext cx="6708354" cy="5905041"/>
          </a:xfrm>
        </p:spPr>
        <p:txBody>
          <a:bodyPr>
            <a:normAutofit/>
          </a:bodyPr>
          <a:lstStyle/>
          <a:p>
            <a:pPr>
              <a:lnSpc>
                <a:spcPct val="124000"/>
              </a:lnSpc>
              <a:spcBef>
                <a:spcPts val="0"/>
              </a:spcBef>
              <a:spcAft>
                <a:spcPts val="1200"/>
              </a:spcAft>
            </a:pPr>
            <a:r>
              <a:rPr lang="en-US" sz="2400" dirty="0"/>
              <a:t>School staff, parents/guardians, and students need consistency and support</a:t>
            </a:r>
          </a:p>
          <a:p>
            <a:pPr>
              <a:lnSpc>
                <a:spcPct val="124000"/>
              </a:lnSpc>
              <a:spcBef>
                <a:spcPts val="0"/>
              </a:spcBef>
              <a:spcAft>
                <a:spcPts val="1200"/>
              </a:spcAft>
            </a:pPr>
            <a:r>
              <a:rPr lang="en-US" sz="2400" dirty="0"/>
              <a:t>Divisions should seek opportunities to build community and rebuild school culture</a:t>
            </a:r>
          </a:p>
          <a:p>
            <a:pPr>
              <a:lnSpc>
                <a:spcPct val="124000"/>
              </a:lnSpc>
              <a:spcBef>
                <a:spcPts val="0"/>
              </a:spcBef>
              <a:spcAft>
                <a:spcPts val="1200"/>
              </a:spcAft>
            </a:pPr>
            <a:r>
              <a:rPr lang="en-US" sz="2400" dirty="0"/>
              <a:t>School nutrition provides many opportunities to invest in school culture and a sense of community</a:t>
            </a:r>
          </a:p>
          <a:p>
            <a:pPr>
              <a:lnSpc>
                <a:spcPct val="124000"/>
              </a:lnSpc>
              <a:spcBef>
                <a:spcPts val="0"/>
              </a:spcBef>
              <a:spcAft>
                <a:spcPts val="1200"/>
              </a:spcAft>
            </a:pPr>
            <a:r>
              <a:rPr lang="en-US" sz="2400" dirty="0"/>
              <a:t>School nutrition professionals are </a:t>
            </a:r>
            <a:r>
              <a:rPr lang="en-US" sz="2400" dirty="0" smtClean="0"/>
              <a:t>facing </a:t>
            </a:r>
            <a:r>
              <a:rPr lang="en-US" sz="2400" dirty="0"/>
              <a:t>significant </a:t>
            </a:r>
            <a:r>
              <a:rPr lang="en-US" sz="2400" dirty="0" smtClean="0"/>
              <a:t>challenges. They need </a:t>
            </a:r>
            <a:r>
              <a:rPr lang="en-US" sz="2400" smtClean="0"/>
              <a:t>your help!</a:t>
            </a:r>
            <a:endParaRPr lang="en-US" sz="24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593" r="23438"/>
          <a:stretch/>
        </p:blipFill>
        <p:spPr>
          <a:xfrm>
            <a:off x="7366611" y="1162370"/>
            <a:ext cx="4825389" cy="4849587"/>
          </a:xfrm>
          <a:prstGeom prst="rect">
            <a:avLst/>
          </a:prstGeom>
        </p:spPr>
      </p:pic>
    </p:spTree>
    <p:extLst>
      <p:ext uri="{BB962C8B-B14F-4D97-AF65-F5344CB8AC3E}">
        <p14:creationId xmlns:p14="http://schemas.microsoft.com/office/powerpoint/2010/main" val="1113344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50032"/>
                </a:solidFill>
              </a:rPr>
              <a:t>WAIVER RESPONSE</a:t>
            </a:r>
          </a:p>
        </p:txBody>
      </p:sp>
      <p:sp>
        <p:nvSpPr>
          <p:cNvPr id="3" name="Content Placeholder 2"/>
          <p:cNvSpPr>
            <a:spLocks noGrp="1"/>
          </p:cNvSpPr>
          <p:nvPr>
            <p:ph idx="1"/>
          </p:nvPr>
        </p:nvSpPr>
        <p:spPr/>
        <p:txBody>
          <a:bodyPr/>
          <a:lstStyle/>
          <a:p>
            <a:pPr>
              <a:lnSpc>
                <a:spcPct val="114000"/>
              </a:lnSpc>
              <a:spcBef>
                <a:spcPts val="0"/>
              </a:spcBef>
              <a:spcAft>
                <a:spcPts val="1200"/>
              </a:spcAft>
            </a:pPr>
            <a:r>
              <a:rPr lang="en-US" dirty="0"/>
              <a:t>Waivers for SFSP/NSLP back to school</a:t>
            </a:r>
            <a:r>
              <a:rPr lang="en-US" dirty="0" smtClean="0"/>
              <a:t>:</a:t>
            </a:r>
          </a:p>
          <a:p>
            <a:pPr>
              <a:lnSpc>
                <a:spcPct val="114000"/>
              </a:lnSpc>
              <a:spcBef>
                <a:spcPts val="0"/>
              </a:spcBef>
              <a:spcAft>
                <a:spcPts val="1200"/>
              </a:spcAft>
            </a:pPr>
            <a:endParaRPr lang="en-US" dirty="0"/>
          </a:p>
          <a:p>
            <a:pPr>
              <a:lnSpc>
                <a:spcPct val="114000"/>
              </a:lnSpc>
              <a:spcBef>
                <a:spcPts val="0"/>
              </a:spcBef>
              <a:spcAft>
                <a:spcPts val="1200"/>
              </a:spcAft>
            </a:pPr>
            <a:r>
              <a:rPr lang="en-US" dirty="0"/>
              <a:t>Require school/site to be closed in response to COVID-19 to use the waivers</a:t>
            </a:r>
          </a:p>
          <a:p>
            <a:pPr marL="0" indent="0">
              <a:buNone/>
            </a:pPr>
            <a:endParaRPr lang="en-US" dirty="0"/>
          </a:p>
        </p:txBody>
      </p:sp>
    </p:spTree>
    <p:extLst>
      <p:ext uri="{BB962C8B-B14F-4D97-AF65-F5344CB8AC3E}">
        <p14:creationId xmlns:p14="http://schemas.microsoft.com/office/powerpoint/2010/main" val="925241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50032"/>
                </a:solidFill>
              </a:rPr>
              <a:t>VIRGINIA FOOD FOR VIRGINIA KIDS</a:t>
            </a:r>
          </a:p>
        </p:txBody>
      </p:sp>
      <p:sp>
        <p:nvSpPr>
          <p:cNvPr id="3" name="Content Placeholder 2"/>
          <p:cNvSpPr>
            <a:spLocks noGrp="1"/>
          </p:cNvSpPr>
          <p:nvPr>
            <p:ph idx="1"/>
          </p:nvPr>
        </p:nvSpPr>
        <p:spPr>
          <a:xfrm>
            <a:off x="838201" y="1825625"/>
            <a:ext cx="8442434" cy="4351338"/>
          </a:xfrm>
        </p:spPr>
        <p:txBody>
          <a:bodyPr>
            <a:normAutofit fontScale="92500" lnSpcReduction="10000"/>
          </a:bodyPr>
          <a:lstStyle/>
          <a:p>
            <a:pPr marL="287879" lvl="1" indent="-143940">
              <a:lnSpc>
                <a:spcPct val="114000"/>
              </a:lnSpc>
              <a:spcBef>
                <a:spcPts val="0"/>
              </a:spcBef>
              <a:spcAft>
                <a:spcPts val="1200"/>
              </a:spcAft>
              <a:buFont typeface="Arial"/>
              <a:buChar char="•"/>
            </a:pPr>
            <a:r>
              <a:rPr lang="en-US" spc="26" dirty="0">
                <a:solidFill>
                  <a:srgbClr val="000000"/>
                </a:solidFill>
              </a:rPr>
              <a:t>The overarching goal of the Virginia foods for Virginia Kids initiative is to ensure that every Virginia child has equitable access to good, healthy, Virginia foods in school and community meals programs. </a:t>
            </a:r>
          </a:p>
          <a:p>
            <a:pPr marL="287879" lvl="1" indent="-143940">
              <a:lnSpc>
                <a:spcPct val="114000"/>
              </a:lnSpc>
              <a:spcBef>
                <a:spcPts val="0"/>
              </a:spcBef>
              <a:spcAft>
                <a:spcPts val="1200"/>
              </a:spcAft>
              <a:buFont typeface="Arial"/>
              <a:buChar char="•"/>
            </a:pPr>
            <a:r>
              <a:rPr lang="en-US" spc="26" dirty="0">
                <a:solidFill>
                  <a:srgbClr val="000000"/>
                </a:solidFill>
              </a:rPr>
              <a:t>This project supports nutrition, health, agricultural and cultural competence, and environmental education, and connects the cafeteria with the classroom and school gardens as well as the agricultural and business communities. </a:t>
            </a:r>
          </a:p>
          <a:p>
            <a:pPr marL="287879" lvl="1" indent="-143940">
              <a:lnSpc>
                <a:spcPct val="114000"/>
              </a:lnSpc>
              <a:spcBef>
                <a:spcPts val="0"/>
              </a:spcBef>
              <a:spcAft>
                <a:spcPts val="1200"/>
              </a:spcAft>
              <a:buFont typeface="Arial"/>
              <a:buChar char="•"/>
            </a:pPr>
            <a:r>
              <a:rPr lang="en-US" spc="26" dirty="0">
                <a:solidFill>
                  <a:srgbClr val="000000"/>
                </a:solidFill>
              </a:rPr>
              <a:t>This project will focus on getting Virginia agricultural products into the school meal programs, with a focus on scratch cooking. </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48" y="-150369"/>
            <a:ext cx="2237520" cy="1728993"/>
          </a:xfrm>
          <a:prstGeom prst="rect">
            <a:avLst/>
          </a:prstGeom>
        </p:spPr>
      </p:pic>
      <p:grpSp>
        <p:nvGrpSpPr>
          <p:cNvPr id="5" name="Group 6"/>
          <p:cNvGrpSpPr/>
          <p:nvPr/>
        </p:nvGrpSpPr>
        <p:grpSpPr>
          <a:xfrm>
            <a:off x="10115289" y="1502215"/>
            <a:ext cx="1872678" cy="3988676"/>
            <a:chOff x="0" y="0"/>
            <a:chExt cx="7559578" cy="13878856"/>
          </a:xfrm>
        </p:grpSpPr>
        <p:pic>
          <p:nvPicPr>
            <p:cNvPr id="6" name="Picture 7"/>
            <p:cNvPicPr>
              <a:picLocks noChangeAspect="1"/>
            </p:cNvPicPr>
            <p:nvPr/>
          </p:nvPicPr>
          <p:blipFill>
            <a:blip r:embed="rId3"/>
            <a:srcRect l="13687" r="13687"/>
            <a:stretch>
              <a:fillRect/>
            </a:stretch>
          </p:blipFill>
          <p:spPr>
            <a:xfrm>
              <a:off x="0" y="0"/>
              <a:ext cx="7559578" cy="13878856"/>
            </a:xfrm>
            <a:prstGeom prst="rect">
              <a:avLst/>
            </a:prstGeom>
          </p:spPr>
        </p:pic>
      </p:grpSp>
      <p:pic>
        <p:nvPicPr>
          <p:cNvPr id="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253369">
            <a:off x="9228576" y="5350430"/>
            <a:ext cx="761012" cy="344119"/>
          </a:xfrm>
          <a:prstGeom prst="rect">
            <a:avLst/>
          </a:prstGeom>
        </p:spPr>
      </p:pic>
      <p:sp>
        <p:nvSpPr>
          <p:cNvPr id="8" name="TextBox 12"/>
          <p:cNvSpPr txBox="1"/>
          <p:nvPr/>
        </p:nvSpPr>
        <p:spPr>
          <a:xfrm>
            <a:off x="7119697" y="5888422"/>
            <a:ext cx="2886293" cy="577081"/>
          </a:xfrm>
          <a:prstGeom prst="rect">
            <a:avLst/>
          </a:prstGeom>
        </p:spPr>
        <p:txBody>
          <a:bodyPr wrap="square" lIns="0" tIns="0" rIns="0" bIns="0" rtlCol="0" anchor="t">
            <a:spAutoFit/>
          </a:bodyPr>
          <a:lstStyle/>
          <a:p>
            <a:pPr algn="ctr">
              <a:lnSpc>
                <a:spcPts val="1516"/>
              </a:lnSpc>
            </a:pPr>
            <a:r>
              <a:rPr lang="en-US" sz="1223" dirty="0">
                <a:solidFill>
                  <a:srgbClr val="000000"/>
                </a:solidFill>
                <a:latin typeface="Josefin Sans Regular" panose="020B0604020202020204" charset="0"/>
              </a:rPr>
              <a:t>STUDENTS  TASTING LOCALLY GROWN LEMON CUCUMBERS IN TAZEWELL, VA.</a:t>
            </a:r>
          </a:p>
        </p:txBody>
      </p:sp>
    </p:spTree>
    <p:extLst>
      <p:ext uri="{BB962C8B-B14F-4D97-AF65-F5344CB8AC3E}">
        <p14:creationId xmlns:p14="http://schemas.microsoft.com/office/powerpoint/2010/main" val="130567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50032"/>
                </a:solidFill>
              </a:rPr>
              <a:t>VIRGINIA FOOD FOR VIRGINIA KIDS</a:t>
            </a:r>
          </a:p>
        </p:txBody>
      </p:sp>
      <p:sp>
        <p:nvSpPr>
          <p:cNvPr id="3" name="Content Placeholder 2"/>
          <p:cNvSpPr>
            <a:spLocks noGrp="1"/>
          </p:cNvSpPr>
          <p:nvPr>
            <p:ph idx="1"/>
          </p:nvPr>
        </p:nvSpPr>
        <p:spPr>
          <a:xfrm>
            <a:off x="838200" y="1825625"/>
            <a:ext cx="11238185" cy="4351338"/>
          </a:xfrm>
        </p:spPr>
        <p:txBody>
          <a:bodyPr>
            <a:normAutofit/>
          </a:bodyPr>
          <a:lstStyle/>
          <a:p>
            <a:pPr>
              <a:lnSpc>
                <a:spcPct val="114000"/>
              </a:lnSpc>
              <a:spcBef>
                <a:spcPts val="0"/>
              </a:spcBef>
              <a:spcAft>
                <a:spcPts val="1200"/>
              </a:spcAft>
            </a:pPr>
            <a:r>
              <a:rPr lang="en-US" sz="2400" dirty="0"/>
              <a:t>The Virginia Food for Virginia Kids Steering Committee combines diverse partners and stakeholders from across the Commonwealth and beyond to develop programs and resources that support increasing fresh, local food in school nutrition programs.</a:t>
            </a:r>
            <a:endParaRPr lang="en-US" sz="2133" dirty="0"/>
          </a:p>
        </p:txBody>
      </p:sp>
      <p:pic>
        <p:nvPicPr>
          <p:cNvPr id="9" name="Picture 5"/>
          <p:cNvPicPr>
            <a:picLocks noChangeAspect="1"/>
          </p:cNvPicPr>
          <p:nvPr/>
        </p:nvPicPr>
        <p:blipFill>
          <a:blip r:embed="rId2"/>
          <a:srcRect/>
          <a:stretch>
            <a:fillRect/>
          </a:stretch>
        </p:blipFill>
        <p:spPr>
          <a:xfrm>
            <a:off x="2029670" y="4802076"/>
            <a:ext cx="2684249" cy="599482"/>
          </a:xfrm>
          <a:prstGeom prst="rect">
            <a:avLst/>
          </a:prstGeom>
        </p:spPr>
      </p:pic>
      <p:pic>
        <p:nvPicPr>
          <p:cNvPr id="10" name="Picture 6"/>
          <p:cNvPicPr>
            <a:picLocks noChangeAspect="1"/>
          </p:cNvPicPr>
          <p:nvPr/>
        </p:nvPicPr>
        <p:blipFill>
          <a:blip r:embed="rId3"/>
          <a:srcRect/>
          <a:stretch>
            <a:fillRect/>
          </a:stretch>
        </p:blipFill>
        <p:spPr>
          <a:xfrm>
            <a:off x="1071031" y="5569794"/>
            <a:ext cx="4926349" cy="923691"/>
          </a:xfrm>
          <a:prstGeom prst="rect">
            <a:avLst/>
          </a:prstGeom>
        </p:spPr>
      </p:pic>
      <p:pic>
        <p:nvPicPr>
          <p:cNvPr id="11" name="Picture 7"/>
          <p:cNvPicPr>
            <a:picLocks noChangeAspect="1"/>
          </p:cNvPicPr>
          <p:nvPr/>
        </p:nvPicPr>
        <p:blipFill>
          <a:blip r:embed="rId4"/>
          <a:srcRect/>
          <a:stretch>
            <a:fillRect/>
          </a:stretch>
        </p:blipFill>
        <p:spPr>
          <a:xfrm>
            <a:off x="6154667" y="5681218"/>
            <a:ext cx="4854166" cy="495745"/>
          </a:xfrm>
          <a:prstGeom prst="rect">
            <a:avLst/>
          </a:prstGeom>
        </p:spPr>
      </p:pic>
      <p:pic>
        <p:nvPicPr>
          <p:cNvPr id="12" name="Picture 8"/>
          <p:cNvPicPr>
            <a:picLocks noChangeAspect="1"/>
          </p:cNvPicPr>
          <p:nvPr/>
        </p:nvPicPr>
        <p:blipFill>
          <a:blip r:embed="rId5"/>
          <a:srcRect/>
          <a:stretch>
            <a:fillRect/>
          </a:stretch>
        </p:blipFill>
        <p:spPr>
          <a:xfrm>
            <a:off x="8106039" y="3832430"/>
            <a:ext cx="1686957" cy="632609"/>
          </a:xfrm>
          <a:prstGeom prst="rect">
            <a:avLst/>
          </a:prstGeom>
        </p:spPr>
      </p:pic>
      <p:pic>
        <p:nvPicPr>
          <p:cNvPr id="13" name="Picture 9"/>
          <p:cNvPicPr>
            <a:picLocks noChangeAspect="1"/>
          </p:cNvPicPr>
          <p:nvPr/>
        </p:nvPicPr>
        <p:blipFill>
          <a:blip r:embed="rId6"/>
          <a:srcRect/>
          <a:stretch>
            <a:fillRect/>
          </a:stretch>
        </p:blipFill>
        <p:spPr>
          <a:xfrm>
            <a:off x="4662520" y="3663628"/>
            <a:ext cx="924012" cy="970213"/>
          </a:xfrm>
          <a:prstGeom prst="rect">
            <a:avLst/>
          </a:prstGeom>
        </p:spPr>
      </p:pic>
      <p:pic>
        <p:nvPicPr>
          <p:cNvPr id="14" name="Picture 10"/>
          <p:cNvPicPr>
            <a:picLocks noChangeAspect="1"/>
          </p:cNvPicPr>
          <p:nvPr/>
        </p:nvPicPr>
        <p:blipFill>
          <a:blip r:embed="rId7"/>
          <a:srcRect l="7936" r="7936"/>
          <a:stretch>
            <a:fillRect/>
          </a:stretch>
        </p:blipFill>
        <p:spPr>
          <a:xfrm>
            <a:off x="5825461" y="3648887"/>
            <a:ext cx="841020" cy="999693"/>
          </a:xfrm>
          <a:prstGeom prst="rect">
            <a:avLst/>
          </a:prstGeom>
        </p:spPr>
      </p:pic>
      <p:pic>
        <p:nvPicPr>
          <p:cNvPr id="15" name="Picture 11"/>
          <p:cNvPicPr>
            <a:picLocks noChangeAspect="1"/>
          </p:cNvPicPr>
          <p:nvPr/>
        </p:nvPicPr>
        <p:blipFill>
          <a:blip r:embed="rId8"/>
          <a:srcRect l="27412" t="6636" r="27871" b="57163"/>
          <a:stretch>
            <a:fillRect/>
          </a:stretch>
        </p:blipFill>
        <p:spPr>
          <a:xfrm>
            <a:off x="7471103" y="4633840"/>
            <a:ext cx="2829628" cy="935954"/>
          </a:xfrm>
          <a:prstGeom prst="rect">
            <a:avLst/>
          </a:prstGeom>
        </p:spPr>
      </p:pic>
      <p:pic>
        <p:nvPicPr>
          <p:cNvPr id="16" name="Picture 12"/>
          <p:cNvPicPr>
            <a:picLocks noChangeAspect="1"/>
          </p:cNvPicPr>
          <p:nvPr/>
        </p:nvPicPr>
        <p:blipFill>
          <a:blip r:embed="rId9"/>
          <a:srcRect/>
          <a:stretch>
            <a:fillRect/>
          </a:stretch>
        </p:blipFill>
        <p:spPr>
          <a:xfrm>
            <a:off x="2246344" y="3483782"/>
            <a:ext cx="2558879" cy="1329905"/>
          </a:xfrm>
          <a:prstGeom prst="rect">
            <a:avLst/>
          </a:prstGeom>
        </p:spPr>
      </p:pic>
      <p:pic>
        <p:nvPicPr>
          <p:cNvPr id="17" name="Picture 13"/>
          <p:cNvPicPr>
            <a:picLocks noChangeAspect="1"/>
          </p:cNvPicPr>
          <p:nvPr/>
        </p:nvPicPr>
        <p:blipFill>
          <a:blip r:embed="rId10"/>
          <a:srcRect/>
          <a:stretch>
            <a:fillRect/>
          </a:stretch>
        </p:blipFill>
        <p:spPr>
          <a:xfrm>
            <a:off x="4805223" y="4775037"/>
            <a:ext cx="2575021" cy="653559"/>
          </a:xfrm>
          <a:prstGeom prst="rect">
            <a:avLst/>
          </a:prstGeom>
        </p:spPr>
      </p:pic>
      <p:pic>
        <p:nvPicPr>
          <p:cNvPr id="18" name="Picture 14"/>
          <p:cNvPicPr>
            <a:picLocks noChangeAspect="1"/>
          </p:cNvPicPr>
          <p:nvPr/>
        </p:nvPicPr>
        <p:blipFill>
          <a:blip r:embed="rId11"/>
          <a:srcRect/>
          <a:stretch>
            <a:fillRect/>
          </a:stretch>
        </p:blipFill>
        <p:spPr>
          <a:xfrm>
            <a:off x="6809944" y="3573704"/>
            <a:ext cx="1150059" cy="1150059"/>
          </a:xfrm>
          <a:prstGeom prst="rect">
            <a:avLst/>
          </a:prstGeom>
        </p:spPr>
      </p:pic>
    </p:spTree>
    <p:extLst>
      <p:ext uri="{BB962C8B-B14F-4D97-AF65-F5344CB8AC3E}">
        <p14:creationId xmlns:p14="http://schemas.microsoft.com/office/powerpoint/2010/main" val="1765213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50032"/>
                </a:solidFill>
              </a:rPr>
              <a:t>WORKFORCE DEVELOPMENT</a:t>
            </a:r>
          </a:p>
        </p:txBody>
      </p:sp>
      <p:sp>
        <p:nvSpPr>
          <p:cNvPr id="3" name="Content Placeholder 2"/>
          <p:cNvSpPr>
            <a:spLocks noGrp="1"/>
          </p:cNvSpPr>
          <p:nvPr>
            <p:ph idx="1"/>
          </p:nvPr>
        </p:nvSpPr>
        <p:spPr/>
        <p:txBody>
          <a:bodyPr>
            <a:normAutofit fontScale="77500" lnSpcReduction="20000"/>
          </a:bodyPr>
          <a:lstStyle/>
          <a:p>
            <a:pPr marL="304815" indent="-304815">
              <a:lnSpc>
                <a:spcPct val="134000"/>
              </a:lnSpc>
              <a:spcBef>
                <a:spcPts val="0"/>
              </a:spcBef>
              <a:spcAft>
                <a:spcPts val="1200"/>
              </a:spcAft>
            </a:pPr>
            <a:r>
              <a:rPr lang="en-US" dirty="0"/>
              <a:t>The Workforce Development Subcommittee is gathering key organizations to both evolve the professional nature of the school nutrition workforce and align Virginia programs to effectively train and prepare future school nutrition staff. </a:t>
            </a:r>
          </a:p>
          <a:p>
            <a:pPr marL="304815" indent="-304815">
              <a:lnSpc>
                <a:spcPct val="134000"/>
              </a:lnSpc>
              <a:spcBef>
                <a:spcPts val="0"/>
              </a:spcBef>
              <a:spcAft>
                <a:spcPts val="1200"/>
              </a:spcAft>
            </a:pPr>
            <a:r>
              <a:rPr lang="en-US" dirty="0"/>
              <a:t>The Department of Aging and Rehabilitation Services (DARS) has a unique role in identifying career pathways for individuals with disabilities and are developing an apprenticeship program for school nutrition job training. </a:t>
            </a:r>
          </a:p>
          <a:p>
            <a:pPr marL="304815" indent="-304815">
              <a:lnSpc>
                <a:spcPct val="134000"/>
              </a:lnSpc>
              <a:spcBef>
                <a:spcPts val="0"/>
              </a:spcBef>
              <a:spcAft>
                <a:spcPts val="1200"/>
              </a:spcAft>
            </a:pPr>
            <a:r>
              <a:rPr lang="en-US" dirty="0"/>
              <a:t>Additionally, the Virginia Department of Education’s Office of Career, Technical, and Adult Education (VDOE CTE) will utilize existing statewide agriculture programs to increase work-based learning.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869" t="23601" r="25317" b="20554"/>
          <a:stretch/>
        </p:blipFill>
        <p:spPr>
          <a:xfrm>
            <a:off x="10007600" y="-15407"/>
            <a:ext cx="1879600" cy="1879601"/>
          </a:xfrm>
          <a:prstGeom prst="rect">
            <a:avLst/>
          </a:prstGeom>
        </p:spPr>
      </p:pic>
    </p:spTree>
    <p:extLst>
      <p:ext uri="{BB962C8B-B14F-4D97-AF65-F5344CB8AC3E}">
        <p14:creationId xmlns:p14="http://schemas.microsoft.com/office/powerpoint/2010/main" val="2700182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50032"/>
                </a:solidFill>
              </a:rPr>
              <a:t>TNTG TRAINING AND RESOURCES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1946" y="1490369"/>
            <a:ext cx="5130054" cy="4300514"/>
          </a:xfrm>
          <a:prstGeom prst="rect">
            <a:avLst/>
          </a:prstGeom>
        </p:spPr>
      </p:pic>
      <p:pic>
        <p:nvPicPr>
          <p:cNvPr id="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0144" y="2015807"/>
            <a:ext cx="6711246" cy="3775076"/>
          </a:xfrm>
        </p:spPr>
      </p:pic>
    </p:spTree>
    <p:extLst>
      <p:ext uri="{BB962C8B-B14F-4D97-AF65-F5344CB8AC3E}">
        <p14:creationId xmlns:p14="http://schemas.microsoft.com/office/powerpoint/2010/main" val="2278683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114000"/>
              </a:lnSpc>
              <a:spcAft>
                <a:spcPts val="1200"/>
              </a:spcAft>
            </a:pPr>
            <a:endParaRPr lang="en-US" sz="2800" dirty="0">
              <a:solidFill>
                <a:srgbClr val="0F150D"/>
              </a:solidFill>
            </a:endParaRP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95722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50032"/>
                </a:solidFill>
              </a:rPr>
              <a:t>TOP CONCERNS FOR SCHOOL NUTRITION PROGRAM OPERATORS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5051" y="1340882"/>
            <a:ext cx="8642868" cy="4861613"/>
          </a:xfrm>
        </p:spPr>
      </p:pic>
    </p:spTree>
    <p:extLst>
      <p:ext uri="{BB962C8B-B14F-4D97-AF65-F5344CB8AC3E}">
        <p14:creationId xmlns:p14="http://schemas.microsoft.com/office/powerpoint/2010/main" val="2846456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3464-568F-1A4D-8035-179BE6C25CD7}"/>
              </a:ext>
            </a:extLst>
          </p:cNvPr>
          <p:cNvSpPr>
            <a:spLocks noGrp="1"/>
          </p:cNvSpPr>
          <p:nvPr>
            <p:ph type="title"/>
          </p:nvPr>
        </p:nvSpPr>
        <p:spPr/>
        <p:txBody>
          <a:bodyPr>
            <a:normAutofit/>
          </a:bodyPr>
          <a:lstStyle/>
          <a:p>
            <a:pPr algn="ctr"/>
            <a:r>
              <a:rPr lang="en-US" sz="6000" spc="300" dirty="0">
                <a:solidFill>
                  <a:schemeClr val="tx1"/>
                </a:solidFill>
              </a:rPr>
              <a:t>QUESTIONS?</a:t>
            </a:r>
          </a:p>
        </p:txBody>
      </p:sp>
      <p:sp>
        <p:nvSpPr>
          <p:cNvPr id="4" name="Rectangle 3"/>
          <p:cNvSpPr/>
          <p:nvPr/>
        </p:nvSpPr>
        <p:spPr>
          <a:xfrm>
            <a:off x="1889987" y="2121831"/>
            <a:ext cx="8412047" cy="1432380"/>
          </a:xfrm>
          <a:prstGeom prst="rect">
            <a:avLst/>
          </a:prstGeom>
        </p:spPr>
        <p:txBody>
          <a:bodyPr wrap="none">
            <a:spAutoFit/>
          </a:bodyPr>
          <a:lstStyle/>
          <a:p>
            <a:pPr algn="ctr">
              <a:lnSpc>
                <a:spcPct val="114000"/>
              </a:lnSpc>
              <a:spcAft>
                <a:spcPts val="600"/>
              </a:spcAft>
            </a:pPr>
            <a:r>
              <a:rPr lang="en-US" sz="4000" b="1" dirty="0"/>
              <a:t>Dr. Sandy </a:t>
            </a:r>
            <a:r>
              <a:rPr lang="en-US" sz="4000" b="1" dirty="0" err="1"/>
              <a:t>Curwood</a:t>
            </a:r>
            <a:r>
              <a:rPr lang="en-US" sz="4000" b="1" dirty="0"/>
              <a:t>, RDN</a:t>
            </a:r>
          </a:p>
          <a:p>
            <a:pPr algn="ctr">
              <a:lnSpc>
                <a:spcPct val="114000"/>
              </a:lnSpc>
              <a:spcAft>
                <a:spcPts val="600"/>
              </a:spcAft>
            </a:pPr>
            <a:r>
              <a:rPr lang="en-US" sz="3200" dirty="0"/>
              <a:t>Director, Office of School Nutrition Programs</a:t>
            </a:r>
            <a:endParaRPr lang="en-US" sz="4400" dirty="0"/>
          </a:p>
        </p:txBody>
      </p:sp>
      <p:sp>
        <p:nvSpPr>
          <p:cNvPr id="5" name="Rectangle 4"/>
          <p:cNvSpPr/>
          <p:nvPr/>
        </p:nvSpPr>
        <p:spPr>
          <a:xfrm>
            <a:off x="2865789" y="3590053"/>
            <a:ext cx="6460423" cy="584775"/>
          </a:xfrm>
          <a:prstGeom prst="rect">
            <a:avLst/>
          </a:prstGeom>
        </p:spPr>
        <p:txBody>
          <a:bodyPr wrap="none">
            <a:spAutoFit/>
          </a:bodyPr>
          <a:lstStyle/>
          <a:p>
            <a:pPr algn="ctr">
              <a:spcAft>
                <a:spcPts val="600"/>
              </a:spcAft>
            </a:pPr>
            <a:r>
              <a:rPr lang="en-US" sz="3200" dirty="0">
                <a:solidFill>
                  <a:srgbClr val="C22536"/>
                </a:solidFill>
                <a:hlinkClick r:id="rId3"/>
              </a:rPr>
              <a:t>Sandra.Curwood@doe.virginia.gov</a:t>
            </a:r>
            <a:endParaRPr lang="en-US" sz="2000" dirty="0">
              <a:solidFill>
                <a:srgbClr val="C22536"/>
              </a:solidFill>
            </a:endParaRPr>
          </a:p>
        </p:txBody>
      </p:sp>
    </p:spTree>
    <p:extLst>
      <p:ext uri="{BB962C8B-B14F-4D97-AF65-F5344CB8AC3E}">
        <p14:creationId xmlns:p14="http://schemas.microsoft.com/office/powerpoint/2010/main" val="1655890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hone image"/>
          <p:cNvPicPr>
            <a:picLocks noChangeAspect="1"/>
          </p:cNvPicPr>
          <p:nvPr/>
        </p:nvPicPr>
        <p:blipFill>
          <a:blip r:embed="rId3"/>
          <a:srcRect l="4700" t="19005" r="49478" b="36526"/>
          <a:stretch>
            <a:fillRect/>
          </a:stretch>
        </p:blipFill>
        <p:spPr>
          <a:xfrm rot="-409650">
            <a:off x="1360274" y="2232512"/>
            <a:ext cx="1931283" cy="3331994"/>
          </a:xfrm>
          <a:prstGeom prst="rect">
            <a:avLst/>
          </a:prstGeom>
        </p:spPr>
      </p:pic>
      <p:grpSp>
        <p:nvGrpSpPr>
          <p:cNvPr id="3" name="Group 3" descr="Square box"/>
          <p:cNvGrpSpPr/>
          <p:nvPr/>
        </p:nvGrpSpPr>
        <p:grpSpPr>
          <a:xfrm>
            <a:off x="3937288" y="2280572"/>
            <a:ext cx="1793441" cy="1793441"/>
            <a:chOff x="0" y="0"/>
            <a:chExt cx="3586883" cy="3586883"/>
          </a:xfrm>
        </p:grpSpPr>
        <p:grpSp>
          <p:nvGrpSpPr>
            <p:cNvPr id="4" name="Group 4"/>
            <p:cNvGrpSpPr/>
            <p:nvPr/>
          </p:nvGrpSpPr>
          <p:grpSpPr>
            <a:xfrm>
              <a:off x="0" y="0"/>
              <a:ext cx="3586883" cy="3586883"/>
              <a:chOff x="0" y="0"/>
              <a:chExt cx="1913890" cy="1913890"/>
            </a:xfrm>
          </p:grpSpPr>
          <p:sp>
            <p:nvSpPr>
              <p:cNvPr id="5" name="Freeform 5"/>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C72C"/>
              </a:solidFill>
            </p:spPr>
          </p:sp>
        </p:grpSp>
        <p:pic>
          <p:nvPicPr>
            <p:cNvPr id="6" name="Picture 6" descr="Facebook QR Code"/>
            <p:cNvPicPr>
              <a:picLocks noChangeAspect="1"/>
            </p:cNvPicPr>
            <p:nvPr/>
          </p:nvPicPr>
          <p:blipFill>
            <a:blip r:embed="rId4"/>
            <a:srcRect/>
            <a:stretch>
              <a:fillRect/>
            </a:stretch>
          </p:blipFill>
          <p:spPr>
            <a:xfrm>
              <a:off x="350173" y="350173"/>
              <a:ext cx="2886537" cy="2886537"/>
            </a:xfrm>
            <a:prstGeom prst="rect">
              <a:avLst/>
            </a:prstGeom>
          </p:spPr>
        </p:pic>
      </p:grpSp>
      <p:grpSp>
        <p:nvGrpSpPr>
          <p:cNvPr id="7" name="Group 7" descr="Square box"/>
          <p:cNvGrpSpPr/>
          <p:nvPr/>
        </p:nvGrpSpPr>
        <p:grpSpPr>
          <a:xfrm>
            <a:off x="6884079" y="2280572"/>
            <a:ext cx="1793441" cy="1793441"/>
            <a:chOff x="0" y="0"/>
            <a:chExt cx="3586883" cy="3586883"/>
          </a:xfrm>
        </p:grpSpPr>
        <p:grpSp>
          <p:nvGrpSpPr>
            <p:cNvPr id="8" name="Group 8"/>
            <p:cNvGrpSpPr/>
            <p:nvPr/>
          </p:nvGrpSpPr>
          <p:grpSpPr>
            <a:xfrm>
              <a:off x="0" y="0"/>
              <a:ext cx="3586883" cy="3586883"/>
              <a:chOff x="0" y="0"/>
              <a:chExt cx="1913890" cy="1913890"/>
            </a:xfrm>
          </p:grpSpPr>
          <p:sp>
            <p:nvSpPr>
              <p:cNvPr id="9" name="Freeform 9"/>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259591"/>
              </a:solidFill>
            </p:spPr>
          </p:sp>
        </p:grpSp>
        <p:pic>
          <p:nvPicPr>
            <p:cNvPr id="10" name="Picture 10" descr="Instagram QR Code"/>
            <p:cNvPicPr>
              <a:picLocks noChangeAspect="1"/>
            </p:cNvPicPr>
            <p:nvPr/>
          </p:nvPicPr>
          <p:blipFill>
            <a:blip r:embed="rId5"/>
            <a:srcRect/>
            <a:stretch>
              <a:fillRect/>
            </a:stretch>
          </p:blipFill>
          <p:spPr>
            <a:xfrm>
              <a:off x="313035" y="350173"/>
              <a:ext cx="2886537" cy="2886537"/>
            </a:xfrm>
            <a:prstGeom prst="rect">
              <a:avLst/>
            </a:prstGeom>
          </p:spPr>
        </p:pic>
      </p:grpSp>
      <p:grpSp>
        <p:nvGrpSpPr>
          <p:cNvPr id="11" name="Group 11" descr="Square box"/>
          <p:cNvGrpSpPr/>
          <p:nvPr/>
        </p:nvGrpSpPr>
        <p:grpSpPr>
          <a:xfrm>
            <a:off x="9644564" y="2280572"/>
            <a:ext cx="1793441" cy="1793441"/>
            <a:chOff x="0" y="0"/>
            <a:chExt cx="3586883" cy="3586883"/>
          </a:xfrm>
        </p:grpSpPr>
        <p:grpSp>
          <p:nvGrpSpPr>
            <p:cNvPr id="12" name="Group 12"/>
            <p:cNvGrpSpPr/>
            <p:nvPr/>
          </p:nvGrpSpPr>
          <p:grpSpPr>
            <a:xfrm>
              <a:off x="0" y="0"/>
              <a:ext cx="3586883" cy="3586883"/>
              <a:chOff x="0" y="0"/>
              <a:chExt cx="1913890" cy="1913890"/>
            </a:xfrm>
          </p:grpSpPr>
          <p:sp>
            <p:nvSpPr>
              <p:cNvPr id="13" name="Freeform 13"/>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D50032"/>
              </a:solidFill>
            </p:spPr>
          </p:sp>
        </p:grpSp>
        <p:pic>
          <p:nvPicPr>
            <p:cNvPr id="14" name="Picture 14" descr="Twitter QR code"/>
            <p:cNvPicPr>
              <a:picLocks noChangeAspect="1"/>
            </p:cNvPicPr>
            <p:nvPr/>
          </p:nvPicPr>
          <p:blipFill>
            <a:blip r:embed="rId6"/>
            <a:srcRect/>
            <a:stretch>
              <a:fillRect/>
            </a:stretch>
          </p:blipFill>
          <p:spPr>
            <a:xfrm>
              <a:off x="347747" y="350173"/>
              <a:ext cx="2921355" cy="2921355"/>
            </a:xfrm>
            <a:prstGeom prst="rect">
              <a:avLst/>
            </a:prstGeom>
          </p:spPr>
        </p:pic>
      </p:grpSp>
      <p:pic>
        <p:nvPicPr>
          <p:cNvPr id="15" name="Picture 15" descr="Instagram Icon"/>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884079" y="4091385"/>
            <a:ext cx="454891" cy="454891"/>
          </a:xfrm>
          <a:prstGeom prst="rect">
            <a:avLst/>
          </a:prstGeom>
        </p:spPr>
      </p:pic>
      <p:pic>
        <p:nvPicPr>
          <p:cNvPr id="16" name="Picture 16" descr="Facebook icon"/>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937289" y="4091386"/>
            <a:ext cx="461663" cy="461663"/>
          </a:xfrm>
          <a:prstGeom prst="rect">
            <a:avLst/>
          </a:prstGeom>
        </p:spPr>
      </p:pic>
      <p:pic>
        <p:nvPicPr>
          <p:cNvPr id="17" name="Picture 17" descr="Twitter logo"/>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644563" y="4135600"/>
            <a:ext cx="444872" cy="366463"/>
          </a:xfrm>
          <a:prstGeom prst="rect">
            <a:avLst/>
          </a:prstGeom>
        </p:spPr>
      </p:pic>
      <p:sp>
        <p:nvSpPr>
          <p:cNvPr id="18" name="TextBox 18"/>
          <p:cNvSpPr txBox="1"/>
          <p:nvPr/>
        </p:nvSpPr>
        <p:spPr>
          <a:xfrm>
            <a:off x="4323938" y="4132064"/>
            <a:ext cx="1794506" cy="397545"/>
          </a:xfrm>
          <a:prstGeom prst="rect">
            <a:avLst/>
          </a:prstGeom>
        </p:spPr>
        <p:txBody>
          <a:bodyPr wrap="square" lIns="0" tIns="0" rIns="0" bIns="0" rtlCol="0" anchor="t">
            <a:spAutoFit/>
          </a:bodyPr>
          <a:lstStyle/>
          <a:p>
            <a:pPr algn="ctr">
              <a:lnSpc>
                <a:spcPts val="3122"/>
              </a:lnSpc>
            </a:pPr>
            <a:r>
              <a:rPr lang="en-US" sz="2230" dirty="0">
                <a:solidFill>
                  <a:srgbClr val="000000"/>
                </a:solidFill>
                <a:latin typeface="Josefin Sans Regular"/>
              </a:rPr>
              <a:t>FACEBOOK</a:t>
            </a:r>
          </a:p>
        </p:txBody>
      </p:sp>
      <p:sp>
        <p:nvSpPr>
          <p:cNvPr id="19" name="TextBox 19"/>
          <p:cNvSpPr txBox="1"/>
          <p:nvPr/>
        </p:nvSpPr>
        <p:spPr>
          <a:xfrm>
            <a:off x="7313650" y="4132064"/>
            <a:ext cx="1816579" cy="397545"/>
          </a:xfrm>
          <a:prstGeom prst="rect">
            <a:avLst/>
          </a:prstGeom>
        </p:spPr>
        <p:txBody>
          <a:bodyPr wrap="square" lIns="0" tIns="0" rIns="0" bIns="0" rtlCol="0" anchor="t">
            <a:spAutoFit/>
          </a:bodyPr>
          <a:lstStyle/>
          <a:p>
            <a:pPr algn="ctr">
              <a:lnSpc>
                <a:spcPts val="3122"/>
              </a:lnSpc>
            </a:pPr>
            <a:r>
              <a:rPr lang="en-US" sz="2230" dirty="0">
                <a:solidFill>
                  <a:srgbClr val="000000"/>
                </a:solidFill>
                <a:latin typeface="Josefin Sans Regular"/>
              </a:rPr>
              <a:t>INSTAGRAM</a:t>
            </a:r>
          </a:p>
        </p:txBody>
      </p:sp>
      <p:sp>
        <p:nvSpPr>
          <p:cNvPr id="20" name="TextBox 20"/>
          <p:cNvSpPr txBox="1"/>
          <p:nvPr/>
        </p:nvSpPr>
        <p:spPr>
          <a:xfrm>
            <a:off x="10046416" y="4091150"/>
            <a:ext cx="1391589" cy="397545"/>
          </a:xfrm>
          <a:prstGeom prst="rect">
            <a:avLst/>
          </a:prstGeom>
        </p:spPr>
        <p:txBody>
          <a:bodyPr wrap="square" lIns="0" tIns="0" rIns="0" bIns="0" rtlCol="0" anchor="t">
            <a:spAutoFit/>
          </a:bodyPr>
          <a:lstStyle/>
          <a:p>
            <a:pPr algn="ctr">
              <a:lnSpc>
                <a:spcPts val="3122"/>
              </a:lnSpc>
            </a:pPr>
            <a:r>
              <a:rPr lang="en-US" sz="2230" dirty="0">
                <a:solidFill>
                  <a:srgbClr val="000000"/>
                </a:solidFill>
                <a:latin typeface="Josefin Sans Regular"/>
              </a:rPr>
              <a:t>TWITTER</a:t>
            </a:r>
          </a:p>
        </p:txBody>
      </p:sp>
      <p:sp>
        <p:nvSpPr>
          <p:cNvPr id="21" name="TextBox 21"/>
          <p:cNvSpPr txBox="1"/>
          <p:nvPr/>
        </p:nvSpPr>
        <p:spPr>
          <a:xfrm>
            <a:off x="3482764" y="4777861"/>
            <a:ext cx="8596073" cy="564257"/>
          </a:xfrm>
          <a:prstGeom prst="rect">
            <a:avLst/>
          </a:prstGeom>
        </p:spPr>
        <p:txBody>
          <a:bodyPr lIns="0" tIns="0" rIns="0" bIns="0" rtlCol="0" anchor="t">
            <a:spAutoFit/>
          </a:bodyPr>
          <a:lstStyle/>
          <a:p>
            <a:pPr algn="ctr">
              <a:lnSpc>
                <a:spcPts val="2215"/>
              </a:lnSpc>
            </a:pPr>
            <a:r>
              <a:rPr lang="en-US" sz="1978">
                <a:solidFill>
                  <a:srgbClr val="000000"/>
                </a:solidFill>
                <a:latin typeface="Josefin Sans Regular"/>
              </a:rPr>
              <a:t>FOLLOW US FOR THE LATEST UPDATES, FUN FACTS, EVENTS, AND RESOURCES FOR SCHOOL NUTRITION PROFESSIONALS!</a:t>
            </a:r>
          </a:p>
        </p:txBody>
      </p:sp>
      <p:sp>
        <p:nvSpPr>
          <p:cNvPr id="22" name="TextBox 22"/>
          <p:cNvSpPr txBox="1"/>
          <p:nvPr/>
        </p:nvSpPr>
        <p:spPr>
          <a:xfrm>
            <a:off x="1142353" y="5597638"/>
            <a:ext cx="2566047" cy="577081"/>
          </a:xfrm>
          <a:prstGeom prst="rect">
            <a:avLst/>
          </a:prstGeom>
        </p:spPr>
        <p:txBody>
          <a:bodyPr wrap="square" lIns="0" tIns="0" rIns="0" bIns="0" rtlCol="0" anchor="t">
            <a:spAutoFit/>
          </a:bodyPr>
          <a:lstStyle/>
          <a:p>
            <a:pPr algn="ctr">
              <a:lnSpc>
                <a:spcPts val="4465"/>
              </a:lnSpc>
            </a:pPr>
            <a:r>
              <a:rPr lang="en-US" sz="3189" dirty="0">
                <a:solidFill>
                  <a:srgbClr val="000000"/>
                </a:solidFill>
                <a:latin typeface="Josefin Sans Regular Bold"/>
              </a:rPr>
              <a:t>@VDOESNP</a:t>
            </a:r>
          </a:p>
        </p:txBody>
      </p:sp>
      <p:sp>
        <p:nvSpPr>
          <p:cNvPr id="23" name="AutoShape 23" descr="Red dotted line"/>
          <p:cNvSpPr/>
          <p:nvPr/>
        </p:nvSpPr>
        <p:spPr>
          <a:xfrm flipV="1">
            <a:off x="1249277" y="6201861"/>
            <a:ext cx="2480904" cy="37026"/>
          </a:xfrm>
          <a:prstGeom prst="line">
            <a:avLst/>
          </a:prstGeom>
          <a:ln w="47625" cap="rnd">
            <a:solidFill>
              <a:srgbClr val="D50032"/>
            </a:solidFill>
            <a:prstDash val="sysDot"/>
            <a:headEnd type="none" w="sm" len="sm"/>
            <a:tailEnd type="none" w="sm" len="sm"/>
          </a:ln>
        </p:spPr>
      </p:sp>
      <p:sp>
        <p:nvSpPr>
          <p:cNvPr id="24" name="Title 23"/>
          <p:cNvSpPr>
            <a:spLocks noGrp="1"/>
          </p:cNvSpPr>
          <p:nvPr>
            <p:ph type="title"/>
          </p:nvPr>
        </p:nvSpPr>
        <p:spPr>
          <a:xfrm>
            <a:off x="763514" y="429215"/>
            <a:ext cx="10515600" cy="1325880"/>
          </a:xfrm>
        </p:spPr>
        <p:txBody>
          <a:bodyPr/>
          <a:lstStyle/>
          <a:p>
            <a:r>
              <a:rPr lang="en-US" dirty="0">
                <a:solidFill>
                  <a:srgbClr val="D50032"/>
                </a:solidFill>
              </a:rPr>
              <a:t>CONNECT WITH US!</a:t>
            </a:r>
          </a:p>
        </p:txBody>
      </p:sp>
    </p:spTree>
    <p:extLst>
      <p:ext uri="{BB962C8B-B14F-4D97-AF65-F5344CB8AC3E}">
        <p14:creationId xmlns:p14="http://schemas.microsoft.com/office/powerpoint/2010/main" val="3389660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3464-568F-1A4D-8035-179BE6C25CD7}"/>
              </a:ext>
            </a:extLst>
          </p:cNvPr>
          <p:cNvSpPr>
            <a:spLocks noGrp="1"/>
          </p:cNvSpPr>
          <p:nvPr>
            <p:ph type="title"/>
          </p:nvPr>
        </p:nvSpPr>
        <p:spPr/>
        <p:txBody>
          <a:bodyPr/>
          <a:lstStyle/>
          <a:p>
            <a:r>
              <a:rPr lang="en-US" dirty="0">
                <a:solidFill>
                  <a:srgbClr val="D50032"/>
                </a:solidFill>
              </a:rPr>
              <a:t>TRANSITIONAL STANDARDS RULE</a:t>
            </a:r>
          </a:p>
        </p:txBody>
      </p:sp>
      <p:sp>
        <p:nvSpPr>
          <p:cNvPr id="3" name="Content Placeholder 2">
            <a:extLst>
              <a:ext uri="{FF2B5EF4-FFF2-40B4-BE49-F238E27FC236}">
                <a16:creationId xmlns:a16="http://schemas.microsoft.com/office/drawing/2014/main" id="{36E2D0F2-5017-F549-81E7-02FFFCEAFDE9}"/>
              </a:ext>
            </a:extLst>
          </p:cNvPr>
          <p:cNvSpPr>
            <a:spLocks noGrp="1"/>
          </p:cNvSpPr>
          <p:nvPr>
            <p:ph idx="1"/>
          </p:nvPr>
        </p:nvSpPr>
        <p:spPr/>
        <p:txBody>
          <a:bodyPr/>
          <a:lstStyle/>
          <a:p>
            <a:pPr>
              <a:spcAft>
                <a:spcPts val="1800"/>
              </a:spcAft>
            </a:pPr>
            <a:r>
              <a:rPr lang="en-US" dirty="0"/>
              <a:t>In February 2022, USDA published a rule that will serve as a bridge, giving schools the support they need to build back better from the pandemic</a:t>
            </a:r>
          </a:p>
          <a:p>
            <a:pPr>
              <a:spcAft>
                <a:spcPts val="1800"/>
              </a:spcAft>
            </a:pPr>
            <a:r>
              <a:rPr lang="en-US" dirty="0"/>
              <a:t>The rule establishes transitional standards for the school years 2022-2023 and 2023-2024 in three key areas:</a:t>
            </a:r>
          </a:p>
          <a:p>
            <a:pPr lvl="1">
              <a:spcBef>
                <a:spcPts val="0"/>
              </a:spcBef>
              <a:spcAft>
                <a:spcPts val="600"/>
              </a:spcAft>
            </a:pPr>
            <a:r>
              <a:rPr lang="en-US" sz="2800" dirty="0">
                <a:solidFill>
                  <a:srgbClr val="0F150D"/>
                </a:solidFill>
              </a:rPr>
              <a:t>Milk</a:t>
            </a:r>
          </a:p>
          <a:p>
            <a:pPr lvl="1">
              <a:spcBef>
                <a:spcPts val="0"/>
              </a:spcBef>
              <a:spcAft>
                <a:spcPts val="600"/>
              </a:spcAft>
            </a:pPr>
            <a:r>
              <a:rPr lang="en-US" sz="2800" dirty="0">
                <a:solidFill>
                  <a:srgbClr val="0F150D"/>
                </a:solidFill>
              </a:rPr>
              <a:t>Whole Grains</a:t>
            </a:r>
          </a:p>
          <a:p>
            <a:pPr lvl="1">
              <a:spcBef>
                <a:spcPts val="0"/>
              </a:spcBef>
              <a:spcAft>
                <a:spcPts val="600"/>
              </a:spcAft>
            </a:pPr>
            <a:r>
              <a:rPr lang="en-US" sz="2800" dirty="0">
                <a:solidFill>
                  <a:srgbClr val="0F150D"/>
                </a:solidFill>
              </a:rPr>
              <a:t>Sodium</a:t>
            </a:r>
          </a:p>
        </p:txBody>
      </p:sp>
    </p:spTree>
    <p:extLst>
      <p:ext uri="{BB962C8B-B14F-4D97-AF65-F5344CB8AC3E}">
        <p14:creationId xmlns:p14="http://schemas.microsoft.com/office/powerpoint/2010/main" val="1746976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50032"/>
                </a:solidFill>
              </a:rPr>
              <a:t>SUMMARY OF TRANSITIONAL STANDARDS</a:t>
            </a:r>
          </a:p>
        </p:txBody>
      </p:sp>
      <p:pic>
        <p:nvPicPr>
          <p:cNvPr id="5" name="Content Placeholder 5" descr="Summary of transitional standards infographic for milk, sodium, and whole grains"/>
          <p:cNvPicPr>
            <a:picLocks noGrp="1"/>
          </p:cNvPicPr>
          <p:nvPr>
            <p:ph idx="1"/>
          </p:nvPr>
        </p:nvPicPr>
        <p:blipFill rotWithShape="1">
          <a:blip r:embed="rId3"/>
          <a:srcRect t="13040" b="14513"/>
          <a:stretch/>
        </p:blipFill>
        <p:spPr bwMode="auto">
          <a:xfrm>
            <a:off x="2094814" y="1691004"/>
            <a:ext cx="8002371" cy="45794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56125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50032"/>
                </a:solidFill>
              </a:rPr>
              <a:t>ESTABLISHING ELIGIBILITY</a:t>
            </a:r>
            <a:endParaRPr lang="en-US" dirty="0">
              <a:solidFill>
                <a:srgbClr val="D50032"/>
              </a:solidFill>
            </a:endParaRPr>
          </a:p>
        </p:txBody>
      </p:sp>
      <p:sp>
        <p:nvSpPr>
          <p:cNvPr id="3" name="Content Placeholder 2"/>
          <p:cNvSpPr>
            <a:spLocks noGrp="1"/>
          </p:cNvSpPr>
          <p:nvPr>
            <p:ph idx="1"/>
          </p:nvPr>
        </p:nvSpPr>
        <p:spPr/>
        <p:txBody>
          <a:bodyPr/>
          <a:lstStyle/>
          <a:p>
            <a:r>
              <a:rPr lang="en-US" dirty="0" smtClean="0"/>
              <a:t>Meal applications must be collected annually, beginning July 1</a:t>
            </a:r>
          </a:p>
          <a:p>
            <a:r>
              <a:rPr lang="en-US" dirty="0" smtClean="0"/>
              <a:t>Eligibility status for the previous year carries over for the first 30 days of the new school year</a:t>
            </a:r>
          </a:p>
          <a:p>
            <a:r>
              <a:rPr lang="en-US" dirty="0" smtClean="0"/>
              <a:t>VDOE-SNP is awaiting approval of a USDA waiver to allow SY 19-20 student eligibility to carryover for the first 30 days of SY 22-23</a:t>
            </a:r>
          </a:p>
          <a:p>
            <a:r>
              <a:rPr lang="en-US" dirty="0" smtClean="0"/>
              <a:t>CEP schools do </a:t>
            </a:r>
            <a:r>
              <a:rPr lang="en-US" u="sng" dirty="0" smtClean="0"/>
              <a:t>not</a:t>
            </a:r>
            <a:r>
              <a:rPr lang="en-US" dirty="0" smtClean="0"/>
              <a:t> collect meal applications</a:t>
            </a:r>
            <a:endParaRPr lang="en-US" dirty="0"/>
          </a:p>
        </p:txBody>
      </p:sp>
    </p:spTree>
    <p:extLst>
      <p:ext uri="{BB962C8B-B14F-4D97-AF65-F5344CB8AC3E}">
        <p14:creationId xmlns:p14="http://schemas.microsoft.com/office/powerpoint/2010/main" val="3710911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rgbClr val="D50032"/>
                </a:solidFill>
              </a:rPr>
              <a:t>WHAT IS THE COMMUNITY ELIGIBILITY PROVISION?</a:t>
            </a:r>
          </a:p>
        </p:txBody>
      </p:sp>
      <p:sp>
        <p:nvSpPr>
          <p:cNvPr id="9" name="Content Placeholder 8"/>
          <p:cNvSpPr>
            <a:spLocks noGrp="1"/>
          </p:cNvSpPr>
          <p:nvPr>
            <p:ph idx="1"/>
          </p:nvPr>
        </p:nvSpPr>
        <p:spPr/>
        <p:txBody>
          <a:bodyPr/>
          <a:lstStyle/>
          <a:p>
            <a:pPr lvl="0">
              <a:lnSpc>
                <a:spcPct val="114000"/>
              </a:lnSpc>
              <a:spcBef>
                <a:spcPts val="0"/>
              </a:spcBef>
              <a:spcAft>
                <a:spcPts val="1200"/>
              </a:spcAft>
            </a:pPr>
            <a:r>
              <a:rPr lang="en-US" dirty="0"/>
              <a:t>Alternative to collecting meal applications</a:t>
            </a:r>
          </a:p>
          <a:p>
            <a:pPr lvl="0">
              <a:lnSpc>
                <a:spcPct val="114000"/>
              </a:lnSpc>
              <a:spcBef>
                <a:spcPts val="0"/>
              </a:spcBef>
              <a:spcAft>
                <a:spcPts val="1200"/>
              </a:spcAft>
            </a:pPr>
            <a:r>
              <a:rPr lang="en-US" dirty="0"/>
              <a:t>All enrolled students receive breakfast and lunch at no charge</a:t>
            </a:r>
          </a:p>
          <a:p>
            <a:pPr lvl="0">
              <a:lnSpc>
                <a:spcPct val="114000"/>
              </a:lnSpc>
              <a:spcBef>
                <a:spcPts val="0"/>
              </a:spcBef>
              <a:spcAft>
                <a:spcPts val="1200"/>
              </a:spcAft>
            </a:pPr>
            <a:r>
              <a:rPr lang="en-US" dirty="0"/>
              <a:t>Four-year cycle</a:t>
            </a:r>
          </a:p>
          <a:p>
            <a:pPr lvl="0">
              <a:lnSpc>
                <a:spcPct val="114000"/>
              </a:lnSpc>
              <a:spcBef>
                <a:spcPts val="0"/>
              </a:spcBef>
              <a:spcAft>
                <a:spcPts val="1200"/>
              </a:spcAft>
            </a:pPr>
            <a:r>
              <a:rPr lang="en-US" dirty="0"/>
              <a:t>Reimbursement: Number of identified students x 1.6 = % meals reimbursed at the free rate</a:t>
            </a:r>
          </a:p>
          <a:p>
            <a:pPr marL="0" indent="0">
              <a:buNone/>
            </a:pPr>
            <a:endParaRPr lang="en-US" dirty="0"/>
          </a:p>
        </p:txBody>
      </p:sp>
    </p:spTree>
    <p:extLst>
      <p:ext uri="{BB962C8B-B14F-4D97-AF65-F5344CB8AC3E}">
        <p14:creationId xmlns:p14="http://schemas.microsoft.com/office/powerpoint/2010/main" val="3898146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rgbClr val="D50032"/>
                </a:solidFill>
              </a:rPr>
              <a:t>VIRGINIA CEP PARTICIPATION</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14573" y="1566316"/>
            <a:ext cx="8762853" cy="4929105"/>
          </a:xfrm>
        </p:spPr>
      </p:pic>
    </p:spTree>
    <p:extLst>
      <p:ext uri="{BB962C8B-B14F-4D97-AF65-F5344CB8AC3E}">
        <p14:creationId xmlns:p14="http://schemas.microsoft.com/office/powerpoint/2010/main" val="814704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rgbClr val="D50032"/>
                </a:solidFill>
              </a:rPr>
              <a:t>VIRGINIA CEP PARTICIPATION (1)</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06221" y="1825624"/>
            <a:ext cx="8476250" cy="4767891"/>
          </a:xfrm>
        </p:spPr>
      </p:pic>
    </p:spTree>
    <p:extLst>
      <p:ext uri="{BB962C8B-B14F-4D97-AF65-F5344CB8AC3E}">
        <p14:creationId xmlns:p14="http://schemas.microsoft.com/office/powerpoint/2010/main" val="39183197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VDOE">
      <a:dk1>
        <a:srgbClr val="0F150D"/>
      </a:dk1>
      <a:lt1>
        <a:srgbClr val="FFFFFF"/>
      </a:lt1>
      <a:dk2>
        <a:srgbClr val="2F3E46"/>
      </a:dk2>
      <a:lt2>
        <a:srgbClr val="CDCDCD"/>
      </a:lt2>
      <a:accent1>
        <a:srgbClr val="101517"/>
      </a:accent1>
      <a:accent2>
        <a:srgbClr val="C12436"/>
      </a:accent2>
      <a:accent3>
        <a:srgbClr val="A5A5A5"/>
      </a:accent3>
      <a:accent4>
        <a:srgbClr val="FFC005"/>
      </a:accent4>
      <a:accent5>
        <a:srgbClr val="14C8E6"/>
      </a:accent5>
      <a:accent6>
        <a:srgbClr val="50E269"/>
      </a:accent6>
      <a:hlink>
        <a:srgbClr val="C12436"/>
      </a:hlink>
      <a:folHlink>
        <a:srgbClr val="101517"/>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DOE Powerpoint Template" id="{FA43A020-2741-024B-9D6D-8E9A51B511C3}" vid="{24F4AC3A-8CB1-494F-9AC0-9D7AF3348A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1904</TotalTime>
  <Words>4464</Words>
  <Application>Microsoft Office PowerPoint</Application>
  <PresentationFormat>Widescreen</PresentationFormat>
  <Paragraphs>243</Paragraphs>
  <Slides>31</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Josefin Sans Regular</vt:lpstr>
      <vt:lpstr>Josefin Sans Regular Bold</vt:lpstr>
      <vt:lpstr>Trebuchet MS</vt:lpstr>
      <vt:lpstr>Office Theme</vt:lpstr>
      <vt:lpstr>Optimizing School Meal Programs:  Guidelines and Best Practices Virginia Association of School Business Officials May 19, 2022</vt:lpstr>
      <vt:lpstr>AGENDA</vt:lpstr>
      <vt:lpstr>TOP CONCERNS FOR SCHOOL NUTRITION PROGRAM OPERATORS</vt:lpstr>
      <vt:lpstr>TRANSITIONAL STANDARDS RULE</vt:lpstr>
      <vt:lpstr>SUMMARY OF TRANSITIONAL STANDARDS</vt:lpstr>
      <vt:lpstr>ESTABLISHING ELIGIBILITY</vt:lpstr>
      <vt:lpstr>WHAT IS THE COMMUNITY ELIGIBILITY PROVISION?</vt:lpstr>
      <vt:lpstr>VIRGINIA CEP PARTICIPATION</vt:lpstr>
      <vt:lpstr>VIRGINIA CEP PARTICIPATION (1)</vt:lpstr>
      <vt:lpstr>CEP AS A TOOL FOR RETURNING TO NSLP/SBP</vt:lpstr>
      <vt:lpstr>ADVANTAGES OF CEP</vt:lpstr>
      <vt:lpstr>WHY CEP?</vt:lpstr>
      <vt:lpstr>CEP OPPORTUNITIES April 1 LEAs and Schools Eligible and Near Eligible to Participate in CEP </vt:lpstr>
      <vt:lpstr>WHAT ABOUT REQUIRED CEP SCHOOLS?</vt:lpstr>
      <vt:lpstr>CEP TOOLS AND RESOURCES</vt:lpstr>
      <vt:lpstr>What is the SFSP?</vt:lpstr>
      <vt:lpstr>SCHOOL YEAR 2022-2023 SSO WAIVERS</vt:lpstr>
      <vt:lpstr>OPERATING SFSP IN 2021 VS. 2022</vt:lpstr>
      <vt:lpstr>Who is eligible?</vt:lpstr>
      <vt:lpstr>Site Eligibility</vt:lpstr>
      <vt:lpstr>Meal Service Requirements</vt:lpstr>
      <vt:lpstr>AFTERSCHOOL MEAL LEGISLATION</vt:lpstr>
      <vt:lpstr> SCHOOL MEALS PROMOTE COMMUNITY</vt:lpstr>
      <vt:lpstr>WAIVER RESPONSE</vt:lpstr>
      <vt:lpstr>VIRGINIA FOOD FOR VIRGINIA KIDS</vt:lpstr>
      <vt:lpstr>VIRGINIA FOOD FOR VIRGINIA KIDS</vt:lpstr>
      <vt:lpstr>WORKFORCE DEVELOPMENT</vt:lpstr>
      <vt:lpstr>TNTG TRAINING AND RESOURCES</vt:lpstr>
      <vt:lpstr>PowerPoint Presentation</vt:lpstr>
      <vt:lpstr>QUESTIONS?</vt:lpstr>
      <vt:lpstr>CONNECT WITH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CUSTOM TITLE PAGE WITH COLLAGE</dc:title>
  <dc:creator>Kelly Shomo</dc:creator>
  <cp:lastModifiedBy>VITA Program</cp:lastModifiedBy>
  <cp:revision>117</cp:revision>
  <dcterms:created xsi:type="dcterms:W3CDTF">2020-08-27T13:46:49Z</dcterms:created>
  <dcterms:modified xsi:type="dcterms:W3CDTF">2022-05-18T19:34:35Z</dcterms:modified>
</cp:coreProperties>
</file>