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28"/>
  </p:notesMasterIdLst>
  <p:sldIdLst>
    <p:sldId id="256" r:id="rId5"/>
    <p:sldId id="258" r:id="rId6"/>
    <p:sldId id="260" r:id="rId7"/>
    <p:sldId id="268" r:id="rId8"/>
    <p:sldId id="311" r:id="rId9"/>
    <p:sldId id="312" r:id="rId10"/>
    <p:sldId id="309" r:id="rId11"/>
    <p:sldId id="270" r:id="rId12"/>
    <p:sldId id="271" r:id="rId13"/>
    <p:sldId id="272" r:id="rId14"/>
    <p:sldId id="313" r:id="rId15"/>
    <p:sldId id="27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292" r:id="rId27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69"/>
    <a:srgbClr val="BA860C"/>
    <a:srgbClr val="001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5" autoAdjust="0"/>
    <p:restoredTop sz="94660"/>
  </p:normalViewPr>
  <p:slideViewPr>
    <p:cSldViewPr>
      <p:cViewPr varScale="1">
        <p:scale>
          <a:sx n="46" d="100"/>
          <a:sy n="46" d="100"/>
        </p:scale>
        <p:origin x="70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0E924-51E3-4D84-8AF2-D6676F5930D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E022F-C755-41DC-A8AA-FBE1DF20A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0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5"/>
          <p:cNvSpPr txBox="1"/>
          <p:nvPr userDrawn="1"/>
        </p:nvSpPr>
        <p:spPr>
          <a:xfrm>
            <a:off x="2793182" y="5188841"/>
            <a:ext cx="12793345" cy="1717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100" b="1" spc="720" dirty="0">
                <a:solidFill>
                  <a:srgbClr val="FFFFFF"/>
                </a:solidFill>
                <a:latin typeface="Palatino Linotype"/>
                <a:cs typeface="Palatino Linotype"/>
              </a:rPr>
              <a:t>Presentation</a:t>
            </a:r>
            <a:r>
              <a:rPr sz="11100" b="1" spc="-37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1100" b="1" spc="370" dirty="0">
                <a:solidFill>
                  <a:srgbClr val="FFFFFF"/>
                </a:solidFill>
                <a:latin typeface="Palatino Linotype"/>
                <a:cs typeface="Palatino Linotype"/>
              </a:rPr>
              <a:t>Title</a:t>
            </a:r>
            <a:endParaRPr sz="11100" dirty="0">
              <a:latin typeface="Palatino Linotype"/>
              <a:cs typeface="Palatino Linotype"/>
            </a:endParaRPr>
          </a:p>
        </p:txBody>
      </p:sp>
      <p:sp>
        <p:nvSpPr>
          <p:cNvPr id="12" name="object 2"/>
          <p:cNvSpPr/>
          <p:nvPr userDrawn="1"/>
        </p:nvSpPr>
        <p:spPr>
          <a:xfrm>
            <a:off x="0" y="0"/>
            <a:ext cx="18288000" cy="9258300"/>
          </a:xfrm>
          <a:custGeom>
            <a:avLst/>
            <a:gdLst/>
            <a:ahLst/>
            <a:cxnLst/>
            <a:rect l="l" t="t" r="r" b="b"/>
            <a:pathLst>
              <a:path w="18288000" h="9258300">
                <a:moveTo>
                  <a:pt x="0" y="9258299"/>
                </a:moveTo>
                <a:lnTo>
                  <a:pt x="18287999" y="9258299"/>
                </a:lnTo>
                <a:lnTo>
                  <a:pt x="18287999" y="0"/>
                </a:lnTo>
                <a:lnTo>
                  <a:pt x="0" y="0"/>
                </a:lnTo>
                <a:lnTo>
                  <a:pt x="0" y="9258299"/>
                </a:lnTo>
                <a:close/>
              </a:path>
            </a:pathLst>
          </a:custGeom>
          <a:solidFill>
            <a:srgbClr val="001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 txBox="1"/>
          <p:nvPr userDrawn="1"/>
        </p:nvSpPr>
        <p:spPr>
          <a:xfrm>
            <a:off x="1663700" y="1944675"/>
            <a:ext cx="7327900" cy="4680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spc="-40" dirty="0">
                <a:solidFill>
                  <a:srgbClr val="F5F6F0"/>
                </a:solidFill>
                <a:latin typeface="Open Sans"/>
                <a:cs typeface="Open Sans"/>
              </a:rPr>
              <a:t>Lorem </a:t>
            </a:r>
            <a:r>
              <a:rPr sz="3000" spc="-55" dirty="0">
                <a:solidFill>
                  <a:srgbClr val="F5F6F0"/>
                </a:solidFill>
                <a:latin typeface="Open Sans"/>
                <a:cs typeface="Open Sans"/>
              </a:rPr>
              <a:t>ipsum </a:t>
            </a:r>
            <a:r>
              <a:rPr sz="3000" spc="-40" dirty="0">
                <a:solidFill>
                  <a:srgbClr val="F5F6F0"/>
                </a:solidFill>
                <a:latin typeface="Open Sans"/>
                <a:cs typeface="Open Sans"/>
              </a:rPr>
              <a:t>dolor sit </a:t>
            </a:r>
            <a:r>
              <a:rPr sz="3000" spc="-60" dirty="0" err="1">
                <a:solidFill>
                  <a:srgbClr val="F5F6F0"/>
                </a:solidFill>
                <a:latin typeface="Open Sans"/>
                <a:cs typeface="Open Sans"/>
              </a:rPr>
              <a:t>amet</a:t>
            </a:r>
            <a:r>
              <a:rPr sz="3000" spc="-60" dirty="0">
                <a:solidFill>
                  <a:srgbClr val="F5F6F0"/>
                </a:solidFill>
                <a:latin typeface="Open Sans"/>
                <a:cs typeface="Open Sans"/>
              </a:rPr>
              <a:t>  </a:t>
            </a:r>
            <a:endParaRPr lang="en-US" sz="3000" spc="-60" dirty="0">
              <a:solidFill>
                <a:srgbClr val="F5F6F0"/>
              </a:solidFill>
              <a:latin typeface="Open Sans"/>
              <a:cs typeface="Open Sans"/>
            </a:endParaRPr>
          </a:p>
          <a:p>
            <a:pPr marL="469900" marR="5080" indent="-457200" algn="just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spc="-40" dirty="0">
                <a:solidFill>
                  <a:srgbClr val="F5F6F0"/>
                </a:solidFill>
                <a:latin typeface="Open Sans"/>
                <a:cs typeface="Open Sans"/>
              </a:rPr>
              <a:t>Lorem </a:t>
            </a:r>
            <a:r>
              <a:rPr sz="3000" spc="-55" dirty="0">
                <a:solidFill>
                  <a:srgbClr val="F5F6F0"/>
                </a:solidFill>
                <a:latin typeface="Open Sans"/>
                <a:cs typeface="Open Sans"/>
              </a:rPr>
              <a:t>ipsum </a:t>
            </a:r>
            <a:r>
              <a:rPr sz="3000" spc="-40" dirty="0">
                <a:solidFill>
                  <a:srgbClr val="F5F6F0"/>
                </a:solidFill>
                <a:latin typeface="Open Sans"/>
                <a:cs typeface="Open Sans"/>
              </a:rPr>
              <a:t>dolor sit </a:t>
            </a:r>
            <a:r>
              <a:rPr sz="3000" spc="-60" dirty="0" err="1">
                <a:solidFill>
                  <a:srgbClr val="F5F6F0"/>
                </a:solidFill>
                <a:latin typeface="Open Sans"/>
                <a:cs typeface="Open Sans"/>
              </a:rPr>
              <a:t>amet</a:t>
            </a:r>
            <a:r>
              <a:rPr sz="3000" spc="-60" dirty="0">
                <a:solidFill>
                  <a:srgbClr val="F5F6F0"/>
                </a:solidFill>
                <a:latin typeface="Open Sans"/>
                <a:cs typeface="Open Sans"/>
              </a:rPr>
              <a:t>  </a:t>
            </a:r>
            <a:endParaRPr lang="en-US" sz="3000" spc="-60" dirty="0">
              <a:solidFill>
                <a:srgbClr val="F5F6F0"/>
              </a:solidFill>
              <a:latin typeface="Open Sans"/>
              <a:cs typeface="Open Sans"/>
            </a:endParaRPr>
          </a:p>
          <a:p>
            <a:pPr marL="469900" marR="5080" indent="-457200" algn="just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spc="-40" dirty="0">
                <a:solidFill>
                  <a:srgbClr val="F5F6F0"/>
                </a:solidFill>
                <a:latin typeface="Open Sans"/>
                <a:cs typeface="Open Sans"/>
              </a:rPr>
              <a:t>Lorem </a:t>
            </a:r>
            <a:r>
              <a:rPr sz="3000" spc="-55" dirty="0">
                <a:solidFill>
                  <a:srgbClr val="F5F6F0"/>
                </a:solidFill>
                <a:latin typeface="Open Sans"/>
                <a:cs typeface="Open Sans"/>
              </a:rPr>
              <a:t>ipsum </a:t>
            </a:r>
            <a:r>
              <a:rPr sz="3000" spc="-40" dirty="0">
                <a:solidFill>
                  <a:srgbClr val="F5F6F0"/>
                </a:solidFill>
                <a:latin typeface="Open Sans"/>
                <a:cs typeface="Open Sans"/>
              </a:rPr>
              <a:t>dolor sit </a:t>
            </a:r>
            <a:r>
              <a:rPr sz="3000" spc="-60" dirty="0" err="1">
                <a:solidFill>
                  <a:srgbClr val="F5F6F0"/>
                </a:solidFill>
                <a:latin typeface="Open Sans"/>
                <a:cs typeface="Open Sans"/>
              </a:rPr>
              <a:t>amet</a:t>
            </a:r>
            <a:r>
              <a:rPr sz="3000" spc="-60" dirty="0">
                <a:solidFill>
                  <a:srgbClr val="F5F6F0"/>
                </a:solidFill>
                <a:latin typeface="Open Sans"/>
                <a:cs typeface="Open Sans"/>
              </a:rPr>
              <a:t>  </a:t>
            </a:r>
            <a:endParaRPr lang="en-US" sz="3000" spc="-60" dirty="0">
              <a:solidFill>
                <a:srgbClr val="F5F6F0"/>
              </a:solidFill>
              <a:latin typeface="Open Sans"/>
              <a:cs typeface="Open Sans"/>
            </a:endParaRPr>
          </a:p>
          <a:p>
            <a:pPr marL="469900" marR="5080" indent="-457200" algn="just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spc="-40" dirty="0">
                <a:solidFill>
                  <a:srgbClr val="F5F6F0"/>
                </a:solidFill>
                <a:latin typeface="Open Sans"/>
                <a:cs typeface="Open Sans"/>
              </a:rPr>
              <a:t>Lorem </a:t>
            </a:r>
            <a:r>
              <a:rPr sz="3000" spc="-55" dirty="0">
                <a:solidFill>
                  <a:srgbClr val="F5F6F0"/>
                </a:solidFill>
                <a:latin typeface="Open Sans"/>
                <a:cs typeface="Open Sans"/>
              </a:rPr>
              <a:t>ipsum </a:t>
            </a:r>
            <a:r>
              <a:rPr sz="3000" spc="-40" dirty="0">
                <a:solidFill>
                  <a:srgbClr val="F5F6F0"/>
                </a:solidFill>
                <a:latin typeface="Open Sans"/>
                <a:cs typeface="Open Sans"/>
              </a:rPr>
              <a:t>dolor sit </a:t>
            </a:r>
            <a:r>
              <a:rPr sz="3000" spc="-60" dirty="0" err="1">
                <a:solidFill>
                  <a:srgbClr val="F5F6F0"/>
                </a:solidFill>
                <a:latin typeface="Open Sans"/>
                <a:cs typeface="Open Sans"/>
              </a:rPr>
              <a:t>amet</a:t>
            </a:r>
            <a:r>
              <a:rPr sz="3000" spc="-60" dirty="0">
                <a:solidFill>
                  <a:srgbClr val="F5F6F0"/>
                </a:solidFill>
                <a:latin typeface="Open Sans"/>
                <a:cs typeface="Open Sans"/>
              </a:rPr>
              <a:t>  </a:t>
            </a:r>
            <a:endParaRPr lang="en-US" sz="3000" spc="-60" dirty="0">
              <a:solidFill>
                <a:srgbClr val="F5F6F0"/>
              </a:solidFill>
              <a:latin typeface="Open Sans"/>
              <a:cs typeface="Open Sans"/>
            </a:endParaRPr>
          </a:p>
          <a:p>
            <a:pPr marL="469900" marR="5080" indent="-457200" algn="just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spc="-40" dirty="0">
                <a:solidFill>
                  <a:srgbClr val="F5F6F0"/>
                </a:solidFill>
                <a:latin typeface="Open Sans"/>
                <a:cs typeface="Open Sans"/>
              </a:rPr>
              <a:t>Lorem </a:t>
            </a:r>
            <a:r>
              <a:rPr sz="3000" spc="-55" dirty="0">
                <a:solidFill>
                  <a:srgbClr val="F5F6F0"/>
                </a:solidFill>
                <a:latin typeface="Open Sans"/>
                <a:cs typeface="Open Sans"/>
              </a:rPr>
              <a:t>ipsum </a:t>
            </a:r>
            <a:r>
              <a:rPr sz="3000" spc="-40" dirty="0">
                <a:solidFill>
                  <a:srgbClr val="F5F6F0"/>
                </a:solidFill>
                <a:latin typeface="Open Sans"/>
                <a:cs typeface="Open Sans"/>
              </a:rPr>
              <a:t>dolor sit </a:t>
            </a:r>
            <a:r>
              <a:rPr sz="3000" spc="-60" dirty="0" err="1">
                <a:solidFill>
                  <a:srgbClr val="F5F6F0"/>
                </a:solidFill>
                <a:latin typeface="Open Sans"/>
                <a:cs typeface="Open Sans"/>
              </a:rPr>
              <a:t>amet</a:t>
            </a:r>
            <a:r>
              <a:rPr sz="3000" spc="-60" dirty="0">
                <a:solidFill>
                  <a:srgbClr val="F5F6F0"/>
                </a:solidFill>
                <a:latin typeface="Open Sans"/>
                <a:cs typeface="Open Sans"/>
              </a:rPr>
              <a:t>  </a:t>
            </a:r>
            <a:endParaRPr lang="en-US" sz="3000" spc="-60" dirty="0">
              <a:solidFill>
                <a:srgbClr val="F5F6F0"/>
              </a:solidFill>
              <a:latin typeface="Open Sans"/>
              <a:cs typeface="Open Sans"/>
            </a:endParaRPr>
          </a:p>
          <a:p>
            <a:pPr marL="469900" marR="5080" indent="-457200" algn="just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spc="-40" dirty="0">
                <a:solidFill>
                  <a:srgbClr val="F5F6F0"/>
                </a:solidFill>
                <a:latin typeface="Open Sans"/>
                <a:cs typeface="Open Sans"/>
              </a:rPr>
              <a:t>Lorem </a:t>
            </a:r>
            <a:r>
              <a:rPr sz="3000" spc="-55" dirty="0">
                <a:solidFill>
                  <a:srgbClr val="F5F6F0"/>
                </a:solidFill>
                <a:latin typeface="Open Sans"/>
                <a:cs typeface="Open Sans"/>
              </a:rPr>
              <a:t>ipsum </a:t>
            </a:r>
            <a:r>
              <a:rPr sz="3000" spc="-40" dirty="0">
                <a:solidFill>
                  <a:srgbClr val="F5F6F0"/>
                </a:solidFill>
                <a:latin typeface="Open Sans"/>
                <a:cs typeface="Open Sans"/>
              </a:rPr>
              <a:t>dolor sit </a:t>
            </a:r>
            <a:r>
              <a:rPr sz="3000" spc="-60" dirty="0" err="1">
                <a:solidFill>
                  <a:srgbClr val="F5F6F0"/>
                </a:solidFill>
                <a:latin typeface="Open Sans"/>
                <a:cs typeface="Open Sans"/>
              </a:rPr>
              <a:t>amet</a:t>
            </a:r>
            <a:r>
              <a:rPr sz="3000" spc="-60" dirty="0">
                <a:solidFill>
                  <a:srgbClr val="F5F6F0"/>
                </a:solidFill>
                <a:latin typeface="Open Sans"/>
                <a:cs typeface="Open Sans"/>
              </a:rPr>
              <a:t>  </a:t>
            </a:r>
            <a:endParaRPr lang="en-US" sz="3000" spc="-60" dirty="0">
              <a:solidFill>
                <a:srgbClr val="F5F6F0"/>
              </a:solidFill>
              <a:latin typeface="Open Sans"/>
              <a:cs typeface="Open Sans"/>
            </a:endParaRPr>
          </a:p>
          <a:p>
            <a:pPr marL="469900" marR="5080" indent="-457200" algn="just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spc="-40" dirty="0">
                <a:solidFill>
                  <a:srgbClr val="F5F6F0"/>
                </a:solidFill>
                <a:latin typeface="Open Sans"/>
                <a:cs typeface="Open Sans"/>
              </a:rPr>
              <a:t>Lorem </a:t>
            </a:r>
            <a:r>
              <a:rPr sz="3000" spc="-55" dirty="0">
                <a:solidFill>
                  <a:srgbClr val="F5F6F0"/>
                </a:solidFill>
                <a:latin typeface="Open Sans"/>
                <a:cs typeface="Open Sans"/>
              </a:rPr>
              <a:t>ipsum </a:t>
            </a:r>
            <a:r>
              <a:rPr sz="3000" spc="-40" dirty="0">
                <a:solidFill>
                  <a:srgbClr val="F5F6F0"/>
                </a:solidFill>
                <a:latin typeface="Open Sans"/>
                <a:cs typeface="Open Sans"/>
              </a:rPr>
              <a:t>dolor sit </a:t>
            </a:r>
            <a:r>
              <a:rPr sz="3000" spc="-60" dirty="0" err="1">
                <a:solidFill>
                  <a:srgbClr val="F5F6F0"/>
                </a:solidFill>
                <a:latin typeface="Open Sans"/>
                <a:cs typeface="Open Sans"/>
              </a:rPr>
              <a:t>amet</a:t>
            </a:r>
            <a:r>
              <a:rPr sz="3000" spc="-60" dirty="0">
                <a:solidFill>
                  <a:srgbClr val="F5F6F0"/>
                </a:solidFill>
                <a:latin typeface="Open Sans"/>
                <a:cs typeface="Open Sans"/>
              </a:rPr>
              <a:t>  </a:t>
            </a:r>
            <a:endParaRPr lang="en-US" sz="3000" spc="-60" dirty="0">
              <a:solidFill>
                <a:srgbClr val="F5F6F0"/>
              </a:solidFill>
              <a:latin typeface="Open Sans"/>
              <a:cs typeface="Open Sans"/>
            </a:endParaRPr>
          </a:p>
          <a:p>
            <a:pPr marL="469900" marR="5080" indent="-457200" algn="just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spc="-40" dirty="0">
                <a:solidFill>
                  <a:srgbClr val="F5F6F0"/>
                </a:solidFill>
                <a:latin typeface="Open Sans"/>
                <a:cs typeface="Open Sans"/>
              </a:rPr>
              <a:t>Lorem </a:t>
            </a:r>
            <a:r>
              <a:rPr sz="3000" spc="-55" dirty="0">
                <a:solidFill>
                  <a:srgbClr val="F5F6F0"/>
                </a:solidFill>
                <a:latin typeface="Open Sans"/>
                <a:cs typeface="Open Sans"/>
              </a:rPr>
              <a:t>ipsum </a:t>
            </a:r>
            <a:r>
              <a:rPr sz="3000" spc="-40" dirty="0">
                <a:solidFill>
                  <a:srgbClr val="F5F6F0"/>
                </a:solidFill>
                <a:latin typeface="Open Sans"/>
                <a:cs typeface="Open Sans"/>
              </a:rPr>
              <a:t>dolor sit</a:t>
            </a:r>
            <a:r>
              <a:rPr sz="3000" spc="350" dirty="0">
                <a:solidFill>
                  <a:srgbClr val="F5F6F0"/>
                </a:solidFill>
                <a:latin typeface="Open Sans"/>
                <a:cs typeface="Open Sans"/>
              </a:rPr>
              <a:t> </a:t>
            </a:r>
            <a:r>
              <a:rPr sz="3000" spc="-60" dirty="0">
                <a:solidFill>
                  <a:srgbClr val="F5F6F0"/>
                </a:solidFill>
                <a:latin typeface="Open Sans"/>
                <a:cs typeface="Open Sans"/>
              </a:rPr>
              <a:t>amet</a:t>
            </a:r>
            <a:endParaRPr sz="3000" dirty="0">
              <a:latin typeface="Open Sans"/>
              <a:cs typeface="Open Sans"/>
            </a:endParaRPr>
          </a:p>
        </p:txBody>
      </p:sp>
      <p:sp>
        <p:nvSpPr>
          <p:cNvPr id="15" name="object 13"/>
          <p:cNvSpPr/>
          <p:nvPr userDrawn="1"/>
        </p:nvSpPr>
        <p:spPr>
          <a:xfrm>
            <a:off x="0" y="0"/>
            <a:ext cx="12534900" cy="1590675"/>
          </a:xfrm>
          <a:custGeom>
            <a:avLst/>
            <a:gdLst/>
            <a:ahLst/>
            <a:cxnLst/>
            <a:rect l="l" t="t" r="r" b="b"/>
            <a:pathLst>
              <a:path w="12534900" h="1590675">
                <a:moveTo>
                  <a:pt x="0" y="0"/>
                </a:moveTo>
                <a:lnTo>
                  <a:pt x="12534899" y="0"/>
                </a:lnTo>
                <a:lnTo>
                  <a:pt x="12534899" y="1590674"/>
                </a:lnTo>
                <a:lnTo>
                  <a:pt x="0" y="15906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/>
          <p:cNvSpPr/>
          <p:nvPr userDrawn="1"/>
        </p:nvSpPr>
        <p:spPr>
          <a:xfrm>
            <a:off x="0" y="925830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7999" y="0"/>
                </a:lnTo>
                <a:lnTo>
                  <a:pt x="18287999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6"/>
          <p:cNvSpPr txBox="1">
            <a:spLocks/>
          </p:cNvSpPr>
          <p:nvPr userDrawn="1"/>
        </p:nvSpPr>
        <p:spPr>
          <a:xfrm>
            <a:off x="1016000" y="137009"/>
            <a:ext cx="674624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7500" kern="0" spc="360" dirty="0">
                <a:solidFill>
                  <a:srgbClr val="001C37"/>
                </a:solidFill>
                <a:latin typeface="Palatino Linotype"/>
                <a:cs typeface="Palatino Linotype"/>
              </a:rPr>
              <a:t>Our</a:t>
            </a:r>
            <a:r>
              <a:rPr lang="en-US" sz="7500" kern="0" spc="-270" dirty="0">
                <a:solidFill>
                  <a:srgbClr val="001C37"/>
                </a:solidFill>
                <a:latin typeface="Palatino Linotype"/>
                <a:cs typeface="Palatino Linotype"/>
              </a:rPr>
              <a:t> </a:t>
            </a:r>
            <a:r>
              <a:rPr lang="en-US" sz="7500" kern="0" spc="530" dirty="0">
                <a:solidFill>
                  <a:srgbClr val="001C37"/>
                </a:solidFill>
                <a:latin typeface="Palatino Linotype"/>
                <a:cs typeface="Palatino Linotype"/>
              </a:rPr>
              <a:t>Expertise</a:t>
            </a:r>
            <a:endParaRPr lang="en-US" sz="7500" kern="0" dirty="0">
              <a:solidFill>
                <a:sysClr val="windowText" lastClr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2534900" y="0"/>
            <a:ext cx="5753100" cy="9258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533400" y="9410700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pc="55" dirty="0">
                <a:latin typeface="Open Sans"/>
                <a:cs typeface="Open Sans"/>
              </a:rPr>
              <a:t>Company </a:t>
            </a:r>
            <a:r>
              <a:rPr lang="en-US" spc="30" dirty="0">
                <a:latin typeface="Open Sans"/>
                <a:cs typeface="Open Sans"/>
              </a:rPr>
              <a:t>Name </a:t>
            </a:r>
            <a:r>
              <a:rPr lang="en-US" spc="-25" dirty="0">
                <a:latin typeface="Open Sans"/>
                <a:cs typeface="Open Sans"/>
              </a:rPr>
              <a:t>| </a:t>
            </a:r>
            <a:r>
              <a:rPr lang="en-US" spc="80" dirty="0">
                <a:latin typeface="Open Sans"/>
                <a:cs typeface="Open Sans"/>
              </a:rPr>
              <a:t>Presentation</a:t>
            </a:r>
            <a:r>
              <a:rPr lang="en-US" spc="-204" dirty="0">
                <a:latin typeface="Open Sans"/>
                <a:cs typeface="Open Sans"/>
              </a:rPr>
              <a:t> </a:t>
            </a:r>
            <a:r>
              <a:rPr lang="en-US" spc="55" dirty="0">
                <a:latin typeface="Open Sans"/>
                <a:cs typeface="Open Sans"/>
              </a:rPr>
              <a:t>Title</a:t>
            </a:r>
            <a:endParaRPr lang="en-US" dirty="0">
              <a:latin typeface="Open Sans"/>
              <a:cs typeface="Open Sans"/>
            </a:endParaRPr>
          </a:p>
        </p:txBody>
      </p:sp>
      <p:sp>
        <p:nvSpPr>
          <p:cNvPr id="23" name="object 3"/>
          <p:cNvSpPr/>
          <p:nvPr userDrawn="1"/>
        </p:nvSpPr>
        <p:spPr>
          <a:xfrm>
            <a:off x="13868400" y="9410700"/>
            <a:ext cx="3629024" cy="76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 txBox="1"/>
          <p:nvPr userDrawn="1"/>
        </p:nvSpPr>
        <p:spPr>
          <a:xfrm>
            <a:off x="2133600" y="3285409"/>
            <a:ext cx="5498465" cy="5346976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4800" spc="20" dirty="0">
                <a:solidFill>
                  <a:srgbClr val="00216E"/>
                </a:solidFill>
                <a:latin typeface="Open Sans"/>
                <a:cs typeface="Open Sans"/>
              </a:rPr>
              <a:t>Title</a:t>
            </a:r>
            <a:endParaRPr lang="en-US" sz="2900" dirty="0">
              <a:latin typeface="Open Sans"/>
              <a:cs typeface="Open Sans"/>
            </a:endParaRPr>
          </a:p>
          <a:p>
            <a:pPr marL="469900" indent="-457200">
              <a:lnSpc>
                <a:spcPct val="100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sz="2900" spc="20" dirty="0">
                <a:solidFill>
                  <a:srgbClr val="2B2B2B"/>
                </a:solidFill>
                <a:latin typeface="Open Sans"/>
                <a:cs typeface="Open Sans"/>
              </a:rPr>
              <a:t>Lorem ipsum dolor </a:t>
            </a:r>
            <a:r>
              <a:rPr sz="2900" spc="15" dirty="0">
                <a:solidFill>
                  <a:srgbClr val="2B2B2B"/>
                </a:solidFill>
                <a:latin typeface="Open Sans"/>
                <a:cs typeface="Open Sans"/>
              </a:rPr>
              <a:t>sit </a:t>
            </a:r>
            <a:r>
              <a:rPr sz="2900" spc="15" dirty="0" err="1">
                <a:solidFill>
                  <a:srgbClr val="2B2B2B"/>
                </a:solidFill>
                <a:latin typeface="Open Sans"/>
                <a:cs typeface="Open Sans"/>
              </a:rPr>
              <a:t>amet</a:t>
            </a:r>
            <a:r>
              <a:rPr sz="2900" spc="15" dirty="0">
                <a:solidFill>
                  <a:srgbClr val="2B2B2B"/>
                </a:solidFill>
                <a:latin typeface="Open Sans"/>
                <a:cs typeface="Open Sans"/>
              </a:rPr>
              <a:t>  </a:t>
            </a:r>
            <a:endParaRPr lang="en-US" sz="2900" spc="15" dirty="0">
              <a:solidFill>
                <a:srgbClr val="2B2B2B"/>
              </a:solidFill>
              <a:latin typeface="Open Sans"/>
              <a:cs typeface="Open Sans"/>
            </a:endParaRPr>
          </a:p>
          <a:p>
            <a:pPr marL="469900" indent="-457200">
              <a:lnSpc>
                <a:spcPct val="100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sz="2900" spc="20" dirty="0">
                <a:solidFill>
                  <a:srgbClr val="2B2B2B"/>
                </a:solidFill>
                <a:latin typeface="Open Sans"/>
                <a:cs typeface="Open Sans"/>
              </a:rPr>
              <a:t>Lorem ipsum dolor </a:t>
            </a:r>
            <a:r>
              <a:rPr sz="2900" spc="15" dirty="0">
                <a:solidFill>
                  <a:srgbClr val="2B2B2B"/>
                </a:solidFill>
                <a:latin typeface="Open Sans"/>
                <a:cs typeface="Open Sans"/>
              </a:rPr>
              <a:t>sit </a:t>
            </a:r>
            <a:r>
              <a:rPr sz="2900" spc="15" dirty="0" err="1">
                <a:solidFill>
                  <a:srgbClr val="2B2B2B"/>
                </a:solidFill>
                <a:latin typeface="Open Sans"/>
                <a:cs typeface="Open Sans"/>
              </a:rPr>
              <a:t>amet</a:t>
            </a:r>
            <a:r>
              <a:rPr sz="2900" spc="15" dirty="0">
                <a:solidFill>
                  <a:srgbClr val="2B2B2B"/>
                </a:solidFill>
                <a:latin typeface="Open Sans"/>
                <a:cs typeface="Open Sans"/>
              </a:rPr>
              <a:t>  </a:t>
            </a:r>
            <a:endParaRPr lang="en-US" sz="2900" spc="15" dirty="0">
              <a:solidFill>
                <a:srgbClr val="2B2B2B"/>
              </a:solidFill>
              <a:latin typeface="Open Sans"/>
              <a:cs typeface="Open Sans"/>
            </a:endParaRPr>
          </a:p>
          <a:p>
            <a:pPr marL="469900" indent="-457200">
              <a:lnSpc>
                <a:spcPct val="100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sz="2900" spc="20" dirty="0">
                <a:solidFill>
                  <a:srgbClr val="2B2B2B"/>
                </a:solidFill>
                <a:latin typeface="Open Sans"/>
                <a:cs typeface="Open Sans"/>
              </a:rPr>
              <a:t>Lorem ipsum dolor </a:t>
            </a:r>
            <a:r>
              <a:rPr sz="2900" spc="15" dirty="0">
                <a:solidFill>
                  <a:srgbClr val="2B2B2B"/>
                </a:solidFill>
                <a:latin typeface="Open Sans"/>
                <a:cs typeface="Open Sans"/>
              </a:rPr>
              <a:t>sit </a:t>
            </a:r>
            <a:r>
              <a:rPr sz="2900" spc="15" dirty="0" err="1">
                <a:solidFill>
                  <a:srgbClr val="2B2B2B"/>
                </a:solidFill>
                <a:latin typeface="Open Sans"/>
                <a:cs typeface="Open Sans"/>
              </a:rPr>
              <a:t>amet</a:t>
            </a:r>
            <a:r>
              <a:rPr sz="2900" spc="15" dirty="0">
                <a:solidFill>
                  <a:srgbClr val="2B2B2B"/>
                </a:solidFill>
                <a:latin typeface="Open Sans"/>
                <a:cs typeface="Open Sans"/>
              </a:rPr>
              <a:t>  </a:t>
            </a:r>
            <a:endParaRPr lang="en-US" sz="2900" spc="15" dirty="0">
              <a:solidFill>
                <a:srgbClr val="2B2B2B"/>
              </a:solidFill>
              <a:latin typeface="Open Sans"/>
              <a:cs typeface="Open Sans"/>
            </a:endParaRPr>
          </a:p>
          <a:p>
            <a:pPr marL="469900" indent="-457200">
              <a:lnSpc>
                <a:spcPct val="100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sz="2900" spc="20" dirty="0">
                <a:solidFill>
                  <a:srgbClr val="2B2B2B"/>
                </a:solidFill>
                <a:latin typeface="Open Sans"/>
                <a:cs typeface="Open Sans"/>
              </a:rPr>
              <a:t>Lorem ipsum dolor </a:t>
            </a:r>
            <a:r>
              <a:rPr sz="2900" spc="15" dirty="0">
                <a:solidFill>
                  <a:srgbClr val="2B2B2B"/>
                </a:solidFill>
                <a:latin typeface="Open Sans"/>
                <a:cs typeface="Open Sans"/>
              </a:rPr>
              <a:t>sit </a:t>
            </a:r>
            <a:r>
              <a:rPr sz="2900" spc="15" dirty="0" err="1">
                <a:solidFill>
                  <a:srgbClr val="2B2B2B"/>
                </a:solidFill>
                <a:latin typeface="Open Sans"/>
                <a:cs typeface="Open Sans"/>
              </a:rPr>
              <a:t>amet</a:t>
            </a:r>
            <a:r>
              <a:rPr sz="2900" spc="15" dirty="0">
                <a:solidFill>
                  <a:srgbClr val="2B2B2B"/>
                </a:solidFill>
                <a:latin typeface="Open Sans"/>
                <a:cs typeface="Open Sans"/>
              </a:rPr>
              <a:t>  </a:t>
            </a:r>
            <a:endParaRPr lang="en-US" sz="2900" spc="15" dirty="0">
              <a:solidFill>
                <a:srgbClr val="2B2B2B"/>
              </a:solidFill>
              <a:latin typeface="Open Sans"/>
              <a:cs typeface="Open Sans"/>
            </a:endParaRPr>
          </a:p>
          <a:p>
            <a:pPr marL="469900" indent="-457200">
              <a:lnSpc>
                <a:spcPct val="100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sz="2900" spc="20" dirty="0">
                <a:solidFill>
                  <a:srgbClr val="2B2B2B"/>
                </a:solidFill>
                <a:latin typeface="Open Sans"/>
                <a:cs typeface="Open Sans"/>
              </a:rPr>
              <a:t>Lorem ipsum dolor </a:t>
            </a:r>
            <a:r>
              <a:rPr sz="2900" spc="15" dirty="0">
                <a:solidFill>
                  <a:srgbClr val="2B2B2B"/>
                </a:solidFill>
                <a:latin typeface="Open Sans"/>
                <a:cs typeface="Open Sans"/>
              </a:rPr>
              <a:t>sit </a:t>
            </a:r>
            <a:r>
              <a:rPr sz="2900" spc="15" dirty="0" err="1">
                <a:solidFill>
                  <a:srgbClr val="2B2B2B"/>
                </a:solidFill>
                <a:latin typeface="Open Sans"/>
                <a:cs typeface="Open Sans"/>
              </a:rPr>
              <a:t>amet</a:t>
            </a:r>
            <a:r>
              <a:rPr sz="2900" spc="15" dirty="0">
                <a:solidFill>
                  <a:srgbClr val="2B2B2B"/>
                </a:solidFill>
                <a:latin typeface="Open Sans"/>
                <a:cs typeface="Open Sans"/>
              </a:rPr>
              <a:t>  </a:t>
            </a:r>
            <a:endParaRPr lang="en-US" sz="2900" spc="15" dirty="0">
              <a:solidFill>
                <a:srgbClr val="2B2B2B"/>
              </a:solidFill>
              <a:latin typeface="Open Sans"/>
              <a:cs typeface="Open Sans"/>
            </a:endParaRPr>
          </a:p>
          <a:p>
            <a:pPr marL="469900" indent="-457200">
              <a:lnSpc>
                <a:spcPct val="100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sz="2900" spc="20" dirty="0">
                <a:solidFill>
                  <a:srgbClr val="2B2B2B"/>
                </a:solidFill>
                <a:latin typeface="Open Sans"/>
                <a:cs typeface="Open Sans"/>
              </a:rPr>
              <a:t>Lorem ipsum dolor </a:t>
            </a:r>
            <a:r>
              <a:rPr sz="2900" spc="15" dirty="0">
                <a:solidFill>
                  <a:srgbClr val="2B2B2B"/>
                </a:solidFill>
                <a:latin typeface="Open Sans"/>
                <a:cs typeface="Open Sans"/>
              </a:rPr>
              <a:t>sit </a:t>
            </a:r>
            <a:r>
              <a:rPr sz="2900" spc="15" dirty="0" err="1">
                <a:solidFill>
                  <a:srgbClr val="2B2B2B"/>
                </a:solidFill>
                <a:latin typeface="Open Sans"/>
                <a:cs typeface="Open Sans"/>
              </a:rPr>
              <a:t>amet</a:t>
            </a:r>
            <a:r>
              <a:rPr sz="2900" spc="15" dirty="0">
                <a:solidFill>
                  <a:srgbClr val="2B2B2B"/>
                </a:solidFill>
                <a:latin typeface="Open Sans"/>
                <a:cs typeface="Open Sans"/>
              </a:rPr>
              <a:t>  </a:t>
            </a:r>
            <a:endParaRPr lang="en-US" sz="2900" spc="15" dirty="0">
              <a:solidFill>
                <a:srgbClr val="2B2B2B"/>
              </a:solidFill>
              <a:latin typeface="Open Sans"/>
              <a:cs typeface="Open Sans"/>
            </a:endParaRPr>
          </a:p>
          <a:p>
            <a:pPr marL="469900" indent="-457200">
              <a:lnSpc>
                <a:spcPct val="100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sz="2900" spc="20" dirty="0">
                <a:solidFill>
                  <a:srgbClr val="2B2B2B"/>
                </a:solidFill>
                <a:latin typeface="Open Sans"/>
                <a:cs typeface="Open Sans"/>
              </a:rPr>
              <a:t>Lorem ipsum dolor </a:t>
            </a:r>
            <a:r>
              <a:rPr sz="2900" spc="15" dirty="0">
                <a:solidFill>
                  <a:srgbClr val="2B2B2B"/>
                </a:solidFill>
                <a:latin typeface="Open Sans"/>
                <a:cs typeface="Open Sans"/>
              </a:rPr>
              <a:t>sit </a:t>
            </a:r>
            <a:r>
              <a:rPr sz="2900" spc="15" dirty="0" err="1">
                <a:solidFill>
                  <a:srgbClr val="2B2B2B"/>
                </a:solidFill>
                <a:latin typeface="Open Sans"/>
                <a:cs typeface="Open Sans"/>
              </a:rPr>
              <a:t>amet</a:t>
            </a:r>
            <a:r>
              <a:rPr sz="2900" spc="15" dirty="0">
                <a:solidFill>
                  <a:srgbClr val="2B2B2B"/>
                </a:solidFill>
                <a:latin typeface="Open Sans"/>
                <a:cs typeface="Open Sans"/>
              </a:rPr>
              <a:t>  </a:t>
            </a:r>
            <a:endParaRPr lang="en-US" sz="2900" spc="15" dirty="0">
              <a:solidFill>
                <a:srgbClr val="2B2B2B"/>
              </a:solidFill>
              <a:latin typeface="Open Sans"/>
              <a:cs typeface="Open Sans"/>
            </a:endParaRPr>
          </a:p>
          <a:p>
            <a:pPr marL="469900" indent="-457200">
              <a:lnSpc>
                <a:spcPct val="100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sz="2900" spc="20" dirty="0">
                <a:solidFill>
                  <a:srgbClr val="2B2B2B"/>
                </a:solidFill>
                <a:latin typeface="Open Sans"/>
                <a:cs typeface="Open Sans"/>
              </a:rPr>
              <a:t>Lorem ipsum dolor </a:t>
            </a:r>
            <a:r>
              <a:rPr sz="2900" spc="15" dirty="0">
                <a:solidFill>
                  <a:srgbClr val="2B2B2B"/>
                </a:solidFill>
                <a:latin typeface="Open Sans"/>
                <a:cs typeface="Open Sans"/>
              </a:rPr>
              <a:t>sit</a:t>
            </a:r>
            <a:r>
              <a:rPr sz="2900" spc="80" dirty="0">
                <a:solidFill>
                  <a:srgbClr val="2B2B2B"/>
                </a:solidFill>
                <a:latin typeface="Open Sans"/>
                <a:cs typeface="Open Sans"/>
              </a:rPr>
              <a:t> </a:t>
            </a:r>
            <a:r>
              <a:rPr sz="2900" spc="15" dirty="0">
                <a:solidFill>
                  <a:srgbClr val="2B2B2B"/>
                </a:solidFill>
                <a:latin typeface="Open Sans"/>
                <a:cs typeface="Open Sans"/>
              </a:rPr>
              <a:t>amet</a:t>
            </a:r>
            <a:endParaRPr sz="2900" dirty="0">
              <a:latin typeface="Open Sans"/>
              <a:cs typeface="Open Sans"/>
            </a:endParaRPr>
          </a:p>
        </p:txBody>
      </p:sp>
      <p:sp>
        <p:nvSpPr>
          <p:cNvPr id="6" name="object 13"/>
          <p:cNvSpPr/>
          <p:nvPr userDrawn="1"/>
        </p:nvSpPr>
        <p:spPr>
          <a:xfrm>
            <a:off x="1654643" y="380285"/>
            <a:ext cx="14706600" cy="2143125"/>
          </a:xfrm>
          <a:custGeom>
            <a:avLst/>
            <a:gdLst/>
            <a:ahLst/>
            <a:cxnLst/>
            <a:rect l="l" t="t" r="r" b="b"/>
            <a:pathLst>
              <a:path w="14706600" h="2143125">
                <a:moveTo>
                  <a:pt x="0" y="0"/>
                </a:moveTo>
                <a:lnTo>
                  <a:pt x="14706599" y="0"/>
                </a:lnTo>
                <a:lnTo>
                  <a:pt x="14706599" y="2143124"/>
                </a:lnTo>
                <a:lnTo>
                  <a:pt x="0" y="21431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/>
          <p:cNvSpPr txBox="1">
            <a:spLocks noGrp="1"/>
          </p:cNvSpPr>
          <p:nvPr>
            <p:ph type="title"/>
          </p:nvPr>
        </p:nvSpPr>
        <p:spPr>
          <a:xfrm>
            <a:off x="1654643" y="854967"/>
            <a:ext cx="1470660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7500" spc="250" dirty="0">
                <a:solidFill>
                  <a:srgbClr val="2B2B2B"/>
                </a:solidFill>
                <a:latin typeface="Palatino Linotype"/>
                <a:cs typeface="Palatino Linotype"/>
              </a:rPr>
              <a:t>Title</a:t>
            </a:r>
            <a:endParaRPr sz="7500">
              <a:latin typeface="Palatino Linotype"/>
              <a:cs typeface="Palatino Linotype"/>
            </a:endParaRPr>
          </a:p>
        </p:txBody>
      </p:sp>
      <p:sp>
        <p:nvSpPr>
          <p:cNvPr id="8" name="object 15"/>
          <p:cNvSpPr/>
          <p:nvPr userDrawn="1"/>
        </p:nvSpPr>
        <p:spPr>
          <a:xfrm>
            <a:off x="6134159" y="2263270"/>
            <a:ext cx="6020435" cy="0"/>
          </a:xfrm>
          <a:custGeom>
            <a:avLst/>
            <a:gdLst/>
            <a:ahLst/>
            <a:cxnLst/>
            <a:rect l="l" t="t" r="r" b="b"/>
            <a:pathLst>
              <a:path w="6020434">
                <a:moveTo>
                  <a:pt x="0" y="0"/>
                </a:moveTo>
                <a:lnTo>
                  <a:pt x="6019829" y="0"/>
                </a:lnTo>
              </a:path>
            </a:pathLst>
          </a:custGeom>
          <a:ln w="47624">
            <a:solidFill>
              <a:srgbClr val="BA86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290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533400" y="9410700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pc="55">
                <a:latin typeface="Open Sans"/>
                <a:cs typeface="Open Sans"/>
              </a:rPr>
              <a:t>Company </a:t>
            </a:r>
            <a:r>
              <a:rPr lang="en-US" spc="30">
                <a:latin typeface="Open Sans"/>
                <a:cs typeface="Open Sans"/>
              </a:rPr>
              <a:t>Name </a:t>
            </a:r>
            <a:r>
              <a:rPr lang="en-US" spc="-25">
                <a:latin typeface="Open Sans"/>
                <a:cs typeface="Open Sans"/>
              </a:rPr>
              <a:t>| </a:t>
            </a:r>
            <a:r>
              <a:rPr lang="en-US" spc="80">
                <a:latin typeface="Open Sans"/>
                <a:cs typeface="Open Sans"/>
              </a:rPr>
              <a:t>Presentation</a:t>
            </a:r>
            <a:r>
              <a:rPr lang="en-US" spc="-204">
                <a:latin typeface="Open Sans"/>
                <a:cs typeface="Open Sans"/>
              </a:rPr>
              <a:t> </a:t>
            </a:r>
            <a:r>
              <a:rPr lang="en-US" spc="55">
                <a:latin typeface="Open Sans"/>
                <a:cs typeface="Open Sans"/>
              </a:rPr>
              <a:t>Title</a:t>
            </a:r>
            <a:endParaRPr lang="en-US" dirty="0">
              <a:latin typeface="Open Sans"/>
              <a:cs typeface="Open Sans"/>
            </a:endParaRPr>
          </a:p>
        </p:txBody>
      </p:sp>
      <p:sp>
        <p:nvSpPr>
          <p:cNvPr id="14" name="object 3"/>
          <p:cNvSpPr/>
          <p:nvPr userDrawn="1"/>
        </p:nvSpPr>
        <p:spPr>
          <a:xfrm>
            <a:off x="13868400" y="9410700"/>
            <a:ext cx="3629024" cy="76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552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 userDrawn="1"/>
        </p:nvSpPr>
        <p:spPr>
          <a:xfrm>
            <a:off x="7510515" y="0"/>
            <a:ext cx="10777855" cy="10287000"/>
          </a:xfrm>
          <a:custGeom>
            <a:avLst/>
            <a:gdLst/>
            <a:ahLst/>
            <a:cxnLst/>
            <a:rect l="l" t="t" r="r" b="b"/>
            <a:pathLst>
              <a:path w="10777855" h="10287000">
                <a:moveTo>
                  <a:pt x="0" y="0"/>
                </a:moveTo>
                <a:lnTo>
                  <a:pt x="10777484" y="0"/>
                </a:lnTo>
                <a:lnTo>
                  <a:pt x="10777484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01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xfrm>
            <a:off x="1016000" y="4549775"/>
            <a:ext cx="340360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0" b="0" dirty="0">
                <a:solidFill>
                  <a:srgbClr val="2B2B2B"/>
                </a:solidFill>
                <a:latin typeface="Palatino Linotype" panose="02040502050505030304" pitchFamily="18" charset="0"/>
                <a:cs typeface="Open Sans"/>
              </a:rPr>
              <a:t>Title</a:t>
            </a:r>
            <a:endParaRPr sz="7500" dirty="0">
              <a:latin typeface="Palatino Linotype" panose="02040502050505030304" pitchFamily="18" charset="0"/>
              <a:cs typeface="Open Sans"/>
            </a:endParaRPr>
          </a:p>
        </p:txBody>
      </p:sp>
      <p:sp>
        <p:nvSpPr>
          <p:cNvPr id="5" name="object 12"/>
          <p:cNvSpPr txBox="1"/>
          <p:nvPr userDrawn="1"/>
        </p:nvSpPr>
        <p:spPr>
          <a:xfrm>
            <a:off x="9451246" y="3135200"/>
            <a:ext cx="6550754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Lorem 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ipsum </a:t>
            </a: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dolor sit </a:t>
            </a:r>
            <a:r>
              <a:rPr sz="2600" spc="-50" dirty="0" err="1">
                <a:solidFill>
                  <a:srgbClr val="F5F6F0"/>
                </a:solidFill>
                <a:latin typeface="Open Sans"/>
                <a:cs typeface="Open Sans"/>
              </a:rPr>
              <a:t>amet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  </a:t>
            </a:r>
            <a:endParaRPr lang="en-US" sz="2600" spc="-50" dirty="0">
              <a:solidFill>
                <a:srgbClr val="F5F6F0"/>
              </a:solidFill>
              <a:latin typeface="Open Sans"/>
              <a:cs typeface="Open Sans"/>
            </a:endParaRPr>
          </a:p>
          <a:p>
            <a:pPr marL="469900" marR="5080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Lorem 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ipsum </a:t>
            </a: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dolor sit </a:t>
            </a:r>
            <a:r>
              <a:rPr sz="2600" spc="-50" dirty="0" err="1">
                <a:solidFill>
                  <a:srgbClr val="F5F6F0"/>
                </a:solidFill>
                <a:latin typeface="Open Sans"/>
                <a:cs typeface="Open Sans"/>
              </a:rPr>
              <a:t>amet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  </a:t>
            </a:r>
            <a:endParaRPr lang="en-US" sz="2600" spc="-50" dirty="0">
              <a:solidFill>
                <a:srgbClr val="F5F6F0"/>
              </a:solidFill>
              <a:latin typeface="Open Sans"/>
              <a:cs typeface="Open Sans"/>
            </a:endParaRPr>
          </a:p>
          <a:p>
            <a:pPr marL="469900" marR="5080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Lorem 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ipsum </a:t>
            </a: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dolor sit </a:t>
            </a:r>
            <a:r>
              <a:rPr sz="2600" spc="-50" dirty="0" err="1">
                <a:solidFill>
                  <a:srgbClr val="F5F6F0"/>
                </a:solidFill>
                <a:latin typeface="Open Sans"/>
                <a:cs typeface="Open Sans"/>
              </a:rPr>
              <a:t>amet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  </a:t>
            </a:r>
            <a:endParaRPr lang="en-US" sz="2600" spc="-50" dirty="0">
              <a:solidFill>
                <a:srgbClr val="F5F6F0"/>
              </a:solidFill>
              <a:latin typeface="Open Sans"/>
              <a:cs typeface="Open Sans"/>
            </a:endParaRPr>
          </a:p>
          <a:p>
            <a:pPr marL="469900" marR="5080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Lorem 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ipsum </a:t>
            </a: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dolor sit </a:t>
            </a:r>
            <a:r>
              <a:rPr sz="2600" spc="-50" dirty="0" err="1">
                <a:solidFill>
                  <a:srgbClr val="F5F6F0"/>
                </a:solidFill>
                <a:latin typeface="Open Sans"/>
                <a:cs typeface="Open Sans"/>
              </a:rPr>
              <a:t>amet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  </a:t>
            </a:r>
            <a:endParaRPr lang="en-US" sz="2600" spc="-50" dirty="0">
              <a:solidFill>
                <a:srgbClr val="F5F6F0"/>
              </a:solidFill>
              <a:latin typeface="Open Sans"/>
              <a:cs typeface="Open Sans"/>
            </a:endParaRPr>
          </a:p>
          <a:p>
            <a:pPr marL="469900" marR="5080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Lorem 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ipsum </a:t>
            </a: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dolor sit </a:t>
            </a:r>
            <a:r>
              <a:rPr sz="2600" spc="-50" dirty="0" err="1">
                <a:solidFill>
                  <a:srgbClr val="F5F6F0"/>
                </a:solidFill>
                <a:latin typeface="Open Sans"/>
                <a:cs typeface="Open Sans"/>
              </a:rPr>
              <a:t>amet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  </a:t>
            </a:r>
            <a:endParaRPr lang="en-US" sz="2600" spc="-50" dirty="0">
              <a:solidFill>
                <a:srgbClr val="F5F6F0"/>
              </a:solidFill>
              <a:latin typeface="Open Sans"/>
              <a:cs typeface="Open Sans"/>
            </a:endParaRPr>
          </a:p>
          <a:p>
            <a:pPr marL="469900" marR="5080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Lorem 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ipsum </a:t>
            </a: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dolor sit </a:t>
            </a:r>
            <a:r>
              <a:rPr sz="2600" spc="-50" dirty="0" err="1">
                <a:solidFill>
                  <a:srgbClr val="F5F6F0"/>
                </a:solidFill>
                <a:latin typeface="Open Sans"/>
                <a:cs typeface="Open Sans"/>
              </a:rPr>
              <a:t>amet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  </a:t>
            </a:r>
            <a:endParaRPr lang="en-US" sz="2600" spc="-50" dirty="0">
              <a:solidFill>
                <a:srgbClr val="F5F6F0"/>
              </a:solidFill>
              <a:latin typeface="Open Sans"/>
              <a:cs typeface="Open Sans"/>
            </a:endParaRPr>
          </a:p>
          <a:p>
            <a:pPr marL="469900" marR="5080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Lorem 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ipsum </a:t>
            </a: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dolor sit </a:t>
            </a:r>
            <a:r>
              <a:rPr sz="2600" spc="-50" dirty="0" err="1">
                <a:solidFill>
                  <a:srgbClr val="F5F6F0"/>
                </a:solidFill>
                <a:latin typeface="Open Sans"/>
                <a:cs typeface="Open Sans"/>
              </a:rPr>
              <a:t>amet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  </a:t>
            </a:r>
            <a:endParaRPr lang="en-US" sz="2600" spc="-50" dirty="0">
              <a:solidFill>
                <a:srgbClr val="F5F6F0"/>
              </a:solidFill>
              <a:latin typeface="Open Sans"/>
              <a:cs typeface="Open Sans"/>
            </a:endParaRPr>
          </a:p>
          <a:p>
            <a:pPr marL="469900" marR="5080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Lorem 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ipsum </a:t>
            </a: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dolor sit</a:t>
            </a:r>
            <a:r>
              <a:rPr sz="2600" spc="275" dirty="0">
                <a:solidFill>
                  <a:srgbClr val="F5F6F0"/>
                </a:solidFill>
                <a:latin typeface="Open Sans"/>
                <a:cs typeface="Open Sans"/>
              </a:rPr>
              <a:t> 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amet</a:t>
            </a:r>
            <a:endParaRPr sz="2600" dirty="0">
              <a:latin typeface="Open Sans"/>
              <a:cs typeface="Open Sans"/>
            </a:endParaRPr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533400" y="9410700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pc="55">
                <a:latin typeface="Open Sans"/>
                <a:cs typeface="Open Sans"/>
              </a:rPr>
              <a:t>Company </a:t>
            </a:r>
            <a:r>
              <a:rPr lang="en-US" spc="30">
                <a:latin typeface="Open Sans"/>
                <a:cs typeface="Open Sans"/>
              </a:rPr>
              <a:t>Name </a:t>
            </a:r>
            <a:r>
              <a:rPr lang="en-US" spc="-25">
                <a:latin typeface="Open Sans"/>
                <a:cs typeface="Open Sans"/>
              </a:rPr>
              <a:t>| </a:t>
            </a:r>
            <a:r>
              <a:rPr lang="en-US" spc="80">
                <a:latin typeface="Open Sans"/>
                <a:cs typeface="Open Sans"/>
              </a:rPr>
              <a:t>Presentation</a:t>
            </a:r>
            <a:r>
              <a:rPr lang="en-US" spc="-204">
                <a:latin typeface="Open Sans"/>
                <a:cs typeface="Open Sans"/>
              </a:rPr>
              <a:t> </a:t>
            </a:r>
            <a:r>
              <a:rPr lang="en-US" spc="55">
                <a:latin typeface="Open Sans"/>
                <a:cs typeface="Open Sans"/>
              </a:rPr>
              <a:t>Title</a:t>
            </a:r>
            <a:endParaRPr lang="en-US" dirty="0">
              <a:latin typeface="Open Sans"/>
              <a:cs typeface="Open Sans"/>
            </a:endParaRPr>
          </a:p>
        </p:txBody>
      </p:sp>
      <p:sp>
        <p:nvSpPr>
          <p:cNvPr id="10" name="object 13"/>
          <p:cNvSpPr/>
          <p:nvPr userDrawn="1"/>
        </p:nvSpPr>
        <p:spPr>
          <a:xfrm>
            <a:off x="13563600" y="9391652"/>
            <a:ext cx="3619499" cy="76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531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 userDrawn="1"/>
        </p:nvSpPr>
        <p:spPr>
          <a:xfrm>
            <a:off x="0" y="12"/>
            <a:ext cx="11039475" cy="10287000"/>
          </a:xfrm>
          <a:custGeom>
            <a:avLst/>
            <a:gdLst/>
            <a:ahLst/>
            <a:cxnLst/>
            <a:rect l="l" t="t" r="r" b="b"/>
            <a:pathLst>
              <a:path w="11039475" h="10287000">
                <a:moveTo>
                  <a:pt x="0" y="0"/>
                </a:moveTo>
                <a:lnTo>
                  <a:pt x="11039474" y="0"/>
                </a:lnTo>
                <a:lnTo>
                  <a:pt x="11039474" y="10286987"/>
                </a:lnTo>
                <a:lnTo>
                  <a:pt x="0" y="10286987"/>
                </a:lnTo>
                <a:lnTo>
                  <a:pt x="0" y="0"/>
                </a:lnTo>
                <a:close/>
              </a:path>
            </a:pathLst>
          </a:custGeom>
          <a:solidFill>
            <a:srgbClr val="001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/>
          <p:cNvSpPr txBox="1">
            <a:spLocks noGrp="1"/>
          </p:cNvSpPr>
          <p:nvPr>
            <p:ph type="title"/>
          </p:nvPr>
        </p:nvSpPr>
        <p:spPr>
          <a:xfrm>
            <a:off x="15011400" y="4549786"/>
            <a:ext cx="237430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0" b="0" dirty="0">
                <a:solidFill>
                  <a:srgbClr val="2B2B2B"/>
                </a:solidFill>
                <a:latin typeface="Palatino Linotype" panose="02040502050505030304" pitchFamily="18" charset="0"/>
                <a:cs typeface="Open Sans"/>
              </a:rPr>
              <a:t>Title</a:t>
            </a:r>
            <a:endParaRPr sz="7500" dirty="0">
              <a:latin typeface="Palatino Linotype" panose="02040502050505030304" pitchFamily="18" charset="0"/>
              <a:cs typeface="Open Sans"/>
            </a:endParaRPr>
          </a:p>
        </p:txBody>
      </p:sp>
      <p:sp>
        <p:nvSpPr>
          <p:cNvPr id="18" name="object 4"/>
          <p:cNvSpPr/>
          <p:nvPr userDrawn="1"/>
        </p:nvSpPr>
        <p:spPr>
          <a:xfrm>
            <a:off x="13911169" y="9258311"/>
            <a:ext cx="3629024" cy="76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4"/>
          <p:cNvSpPr txBox="1"/>
          <p:nvPr userDrawn="1"/>
        </p:nvSpPr>
        <p:spPr>
          <a:xfrm>
            <a:off x="455643" y="9546345"/>
            <a:ext cx="5522595" cy="4406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400" spc="55" dirty="0">
                <a:solidFill>
                  <a:srgbClr val="001C37"/>
                </a:solidFill>
                <a:latin typeface="Open Sans"/>
                <a:cs typeface="Open Sans"/>
              </a:rPr>
              <a:t>Company </a:t>
            </a:r>
            <a:r>
              <a:rPr sz="2400" spc="30" dirty="0">
                <a:solidFill>
                  <a:srgbClr val="001C37"/>
                </a:solidFill>
                <a:latin typeface="Open Sans"/>
                <a:cs typeface="Open Sans"/>
              </a:rPr>
              <a:t>Name </a:t>
            </a:r>
            <a:r>
              <a:rPr sz="2400" spc="-25" dirty="0">
                <a:solidFill>
                  <a:srgbClr val="001C37"/>
                </a:solidFill>
                <a:latin typeface="Open Sans"/>
                <a:cs typeface="Open Sans"/>
              </a:rPr>
              <a:t>| </a:t>
            </a:r>
            <a:r>
              <a:rPr sz="2400" spc="80" dirty="0">
                <a:solidFill>
                  <a:srgbClr val="001C37"/>
                </a:solidFill>
                <a:latin typeface="Open Sans"/>
                <a:cs typeface="Open Sans"/>
              </a:rPr>
              <a:t>Presentation</a:t>
            </a:r>
            <a:r>
              <a:rPr sz="2400" spc="-204" dirty="0">
                <a:solidFill>
                  <a:srgbClr val="001C37"/>
                </a:solidFill>
                <a:latin typeface="Open Sans"/>
                <a:cs typeface="Open Sans"/>
              </a:rPr>
              <a:t> </a:t>
            </a:r>
            <a:r>
              <a:rPr sz="2400" spc="55" dirty="0">
                <a:solidFill>
                  <a:srgbClr val="001C37"/>
                </a:solidFill>
                <a:latin typeface="Open Sans"/>
                <a:cs typeface="Open Sans"/>
              </a:rPr>
              <a:t>Title</a:t>
            </a:r>
            <a:endParaRPr sz="2400">
              <a:latin typeface="Open Sans"/>
              <a:cs typeface="Open Sans"/>
            </a:endParaRPr>
          </a:p>
        </p:txBody>
      </p:sp>
      <p:sp>
        <p:nvSpPr>
          <p:cNvPr id="29" name="object 9"/>
          <p:cNvSpPr txBox="1"/>
          <p:nvPr userDrawn="1"/>
        </p:nvSpPr>
        <p:spPr>
          <a:xfrm>
            <a:off x="346572" y="9567336"/>
            <a:ext cx="5522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5" dirty="0">
                <a:solidFill>
                  <a:schemeClr val="bg1"/>
                </a:solidFill>
                <a:latin typeface="Open Sans"/>
                <a:cs typeface="Open Sans"/>
              </a:rPr>
              <a:t>Company </a:t>
            </a:r>
            <a:r>
              <a:rPr sz="2400" spc="30" dirty="0">
                <a:solidFill>
                  <a:schemeClr val="bg1"/>
                </a:solidFill>
                <a:latin typeface="Open Sans"/>
                <a:cs typeface="Open Sans"/>
              </a:rPr>
              <a:t>Name </a:t>
            </a:r>
            <a:r>
              <a:rPr sz="2400" spc="-25" dirty="0">
                <a:solidFill>
                  <a:schemeClr val="bg1"/>
                </a:solidFill>
                <a:latin typeface="Open Sans"/>
                <a:cs typeface="Open Sans"/>
              </a:rPr>
              <a:t>| </a:t>
            </a:r>
            <a:r>
              <a:rPr sz="2400" spc="80" dirty="0">
                <a:solidFill>
                  <a:schemeClr val="bg1"/>
                </a:solidFill>
                <a:latin typeface="Open Sans"/>
                <a:cs typeface="Open Sans"/>
              </a:rPr>
              <a:t>Presentation</a:t>
            </a:r>
            <a:r>
              <a:rPr sz="2400" spc="-204" dirty="0">
                <a:solidFill>
                  <a:schemeClr val="bg1"/>
                </a:solidFill>
                <a:latin typeface="Open Sans"/>
                <a:cs typeface="Open Sans"/>
              </a:rPr>
              <a:t> </a:t>
            </a:r>
            <a:r>
              <a:rPr sz="2400" spc="55" dirty="0">
                <a:solidFill>
                  <a:schemeClr val="bg1"/>
                </a:solidFill>
                <a:latin typeface="Open Sans"/>
                <a:cs typeface="Open Sans"/>
              </a:rPr>
              <a:t>Title</a:t>
            </a:r>
            <a:endParaRPr sz="24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30" name="object 13"/>
          <p:cNvSpPr txBox="1"/>
          <p:nvPr userDrawn="1"/>
        </p:nvSpPr>
        <p:spPr>
          <a:xfrm>
            <a:off x="2168941" y="3135211"/>
            <a:ext cx="6213059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Lorem 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ipsum </a:t>
            </a: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dolor sit </a:t>
            </a:r>
            <a:r>
              <a:rPr sz="2600" spc="-50" dirty="0" err="1">
                <a:solidFill>
                  <a:srgbClr val="F5F6F0"/>
                </a:solidFill>
                <a:latin typeface="Open Sans"/>
                <a:cs typeface="Open Sans"/>
              </a:rPr>
              <a:t>amet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  </a:t>
            </a:r>
            <a:endParaRPr lang="en-US" sz="2600" spc="-50" dirty="0">
              <a:solidFill>
                <a:srgbClr val="F5F6F0"/>
              </a:solidFill>
              <a:latin typeface="Open Sans"/>
              <a:cs typeface="Open Sans"/>
            </a:endParaRPr>
          </a:p>
          <a:p>
            <a:pPr marL="469900" marR="5080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Lorem 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ipsum </a:t>
            </a: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dolor sit </a:t>
            </a:r>
            <a:r>
              <a:rPr sz="2600" spc="-50" dirty="0" err="1">
                <a:solidFill>
                  <a:srgbClr val="F5F6F0"/>
                </a:solidFill>
                <a:latin typeface="Open Sans"/>
                <a:cs typeface="Open Sans"/>
              </a:rPr>
              <a:t>amet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  </a:t>
            </a:r>
            <a:endParaRPr lang="en-US" sz="2600" spc="-50" dirty="0">
              <a:solidFill>
                <a:srgbClr val="F5F6F0"/>
              </a:solidFill>
              <a:latin typeface="Open Sans"/>
              <a:cs typeface="Open Sans"/>
            </a:endParaRPr>
          </a:p>
          <a:p>
            <a:pPr marL="469900" marR="5080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Lorem 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ipsum </a:t>
            </a: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dolor sit </a:t>
            </a:r>
            <a:r>
              <a:rPr sz="2600" spc="-50" dirty="0" err="1">
                <a:solidFill>
                  <a:srgbClr val="F5F6F0"/>
                </a:solidFill>
                <a:latin typeface="Open Sans"/>
                <a:cs typeface="Open Sans"/>
              </a:rPr>
              <a:t>amet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  </a:t>
            </a:r>
            <a:endParaRPr lang="en-US" sz="2600" spc="-50" dirty="0">
              <a:solidFill>
                <a:srgbClr val="F5F6F0"/>
              </a:solidFill>
              <a:latin typeface="Open Sans"/>
              <a:cs typeface="Open Sans"/>
            </a:endParaRPr>
          </a:p>
          <a:p>
            <a:pPr marL="469900" marR="5080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Lorem 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ipsum </a:t>
            </a: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dolor sit </a:t>
            </a:r>
            <a:r>
              <a:rPr sz="2600" spc="-50" dirty="0" err="1">
                <a:solidFill>
                  <a:srgbClr val="F5F6F0"/>
                </a:solidFill>
                <a:latin typeface="Open Sans"/>
                <a:cs typeface="Open Sans"/>
              </a:rPr>
              <a:t>amet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  </a:t>
            </a:r>
            <a:endParaRPr lang="en-US" sz="2600" spc="-50" dirty="0">
              <a:solidFill>
                <a:srgbClr val="F5F6F0"/>
              </a:solidFill>
              <a:latin typeface="Open Sans"/>
              <a:cs typeface="Open Sans"/>
            </a:endParaRPr>
          </a:p>
          <a:p>
            <a:pPr marL="469900" marR="5080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Lorem 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ipsum </a:t>
            </a: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dolor sit </a:t>
            </a:r>
            <a:r>
              <a:rPr sz="2600" spc="-50" dirty="0" err="1">
                <a:solidFill>
                  <a:srgbClr val="F5F6F0"/>
                </a:solidFill>
                <a:latin typeface="Open Sans"/>
                <a:cs typeface="Open Sans"/>
              </a:rPr>
              <a:t>amet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  </a:t>
            </a:r>
            <a:endParaRPr lang="en-US" sz="2600" spc="-50" dirty="0">
              <a:solidFill>
                <a:srgbClr val="F5F6F0"/>
              </a:solidFill>
              <a:latin typeface="Open Sans"/>
              <a:cs typeface="Open Sans"/>
            </a:endParaRPr>
          </a:p>
          <a:p>
            <a:pPr marL="469900" marR="5080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Lorem 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ipsum </a:t>
            </a: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dolor sit </a:t>
            </a:r>
            <a:r>
              <a:rPr sz="2600" spc="-50" dirty="0" err="1">
                <a:solidFill>
                  <a:srgbClr val="F5F6F0"/>
                </a:solidFill>
                <a:latin typeface="Open Sans"/>
                <a:cs typeface="Open Sans"/>
              </a:rPr>
              <a:t>amet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  </a:t>
            </a:r>
            <a:endParaRPr lang="en-US" sz="2600" spc="-50" dirty="0">
              <a:solidFill>
                <a:srgbClr val="F5F6F0"/>
              </a:solidFill>
              <a:latin typeface="Open Sans"/>
              <a:cs typeface="Open Sans"/>
            </a:endParaRPr>
          </a:p>
          <a:p>
            <a:pPr marL="469900" marR="5080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Lorem 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ipsum </a:t>
            </a: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dolor sit </a:t>
            </a:r>
            <a:r>
              <a:rPr sz="2600" spc="-50" dirty="0" err="1">
                <a:solidFill>
                  <a:srgbClr val="F5F6F0"/>
                </a:solidFill>
                <a:latin typeface="Open Sans"/>
                <a:cs typeface="Open Sans"/>
              </a:rPr>
              <a:t>amet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  </a:t>
            </a:r>
            <a:endParaRPr lang="en-US" sz="2600" spc="-50" dirty="0">
              <a:solidFill>
                <a:srgbClr val="F5F6F0"/>
              </a:solidFill>
              <a:latin typeface="Open Sans"/>
              <a:cs typeface="Open Sans"/>
            </a:endParaRPr>
          </a:p>
          <a:p>
            <a:pPr marL="469900" marR="5080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Lorem 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ipsum </a:t>
            </a:r>
            <a:r>
              <a:rPr sz="2600" spc="-35" dirty="0">
                <a:solidFill>
                  <a:srgbClr val="F5F6F0"/>
                </a:solidFill>
                <a:latin typeface="Open Sans"/>
                <a:cs typeface="Open Sans"/>
              </a:rPr>
              <a:t>dolor sit</a:t>
            </a:r>
            <a:r>
              <a:rPr sz="2600" spc="275" dirty="0">
                <a:solidFill>
                  <a:srgbClr val="F5F6F0"/>
                </a:solidFill>
                <a:latin typeface="Open Sans"/>
                <a:cs typeface="Open Sans"/>
              </a:rPr>
              <a:t> </a:t>
            </a:r>
            <a:r>
              <a:rPr sz="2600" spc="-50" dirty="0">
                <a:solidFill>
                  <a:srgbClr val="F5F6F0"/>
                </a:solidFill>
                <a:latin typeface="Open Sans"/>
                <a:cs typeface="Open Sans"/>
              </a:rPr>
              <a:t>amet</a:t>
            </a:r>
            <a:endParaRPr sz="26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649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1021048" y="320639"/>
            <a:ext cx="224790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0" spc="-105" dirty="0">
                <a:solidFill>
                  <a:srgbClr val="2B2B2B"/>
                </a:solidFill>
                <a:latin typeface="Palatino Linotype"/>
                <a:cs typeface="Palatino Linotype"/>
              </a:rPr>
              <a:t>T</a:t>
            </a:r>
            <a:r>
              <a:rPr sz="7500" spc="140" dirty="0">
                <a:solidFill>
                  <a:srgbClr val="2B2B2B"/>
                </a:solidFill>
                <a:latin typeface="Palatino Linotype"/>
                <a:cs typeface="Palatino Linotype"/>
              </a:rPr>
              <a:t>i</a:t>
            </a:r>
            <a:r>
              <a:rPr sz="7500" spc="535" dirty="0">
                <a:solidFill>
                  <a:srgbClr val="2B2B2B"/>
                </a:solidFill>
                <a:latin typeface="Palatino Linotype"/>
                <a:cs typeface="Palatino Linotype"/>
              </a:rPr>
              <a:t>t</a:t>
            </a:r>
            <a:r>
              <a:rPr sz="7500" spc="140" dirty="0">
                <a:solidFill>
                  <a:srgbClr val="2B2B2B"/>
                </a:solidFill>
                <a:latin typeface="Palatino Linotype"/>
                <a:cs typeface="Palatino Linotype"/>
              </a:rPr>
              <a:t>l</a:t>
            </a:r>
            <a:r>
              <a:rPr sz="7500" spc="530" dirty="0">
                <a:solidFill>
                  <a:srgbClr val="2B2B2B"/>
                </a:solidFill>
                <a:latin typeface="Palatino Linotype"/>
                <a:cs typeface="Palatino Linotype"/>
              </a:rPr>
              <a:t>e</a:t>
            </a:r>
            <a:endParaRPr sz="7500" dirty="0">
              <a:latin typeface="Palatino Linotype"/>
              <a:cs typeface="Palatino Linotype"/>
            </a:endParaRPr>
          </a:p>
        </p:txBody>
      </p:sp>
      <p:sp>
        <p:nvSpPr>
          <p:cNvPr id="9" name="object 4"/>
          <p:cNvSpPr txBox="1"/>
          <p:nvPr userDrawn="1"/>
        </p:nvSpPr>
        <p:spPr>
          <a:xfrm>
            <a:off x="1016000" y="1743527"/>
            <a:ext cx="10071100" cy="681597"/>
          </a:xfrm>
          <a:prstGeom prst="rect">
            <a:avLst/>
          </a:prstGeom>
          <a:solidFill>
            <a:srgbClr val="00216E"/>
          </a:solidFill>
        </p:spPr>
        <p:txBody>
          <a:bodyPr vert="horz" wrap="square" lIns="0" tIns="141605" rIns="0" bIns="0" rtlCol="0">
            <a:spAutoFit/>
          </a:bodyPr>
          <a:lstStyle/>
          <a:p>
            <a:pPr marL="267335">
              <a:lnSpc>
                <a:spcPct val="100000"/>
              </a:lnSpc>
              <a:spcBef>
                <a:spcPts val="1115"/>
              </a:spcBef>
            </a:pPr>
            <a:r>
              <a:rPr sz="3500" b="1" spc="175" dirty="0">
                <a:solidFill>
                  <a:srgbClr val="F5F6F0"/>
                </a:solidFill>
                <a:latin typeface="Open Sans"/>
                <a:cs typeface="Open Sans"/>
              </a:rPr>
              <a:t>SUBTITLE</a:t>
            </a:r>
            <a:endParaRPr sz="3500" dirty="0">
              <a:latin typeface="Open Sans"/>
              <a:cs typeface="Open Sans"/>
            </a:endParaRPr>
          </a:p>
        </p:txBody>
      </p:sp>
      <p:sp>
        <p:nvSpPr>
          <p:cNvPr id="10" name="object 5"/>
          <p:cNvSpPr/>
          <p:nvPr userDrawn="1"/>
        </p:nvSpPr>
        <p:spPr>
          <a:xfrm>
            <a:off x="0" y="9002898"/>
            <a:ext cx="18288000" cy="1285875"/>
          </a:xfrm>
          <a:custGeom>
            <a:avLst/>
            <a:gdLst/>
            <a:ahLst/>
            <a:cxnLst/>
            <a:rect l="l" t="t" r="r" b="b"/>
            <a:pathLst>
              <a:path w="18288000" h="1285875">
                <a:moveTo>
                  <a:pt x="0" y="0"/>
                </a:moveTo>
                <a:lnTo>
                  <a:pt x="18287999" y="0"/>
                </a:lnTo>
                <a:lnTo>
                  <a:pt x="18287999" y="1285874"/>
                </a:lnTo>
                <a:lnTo>
                  <a:pt x="0" y="12858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 txBox="1"/>
          <p:nvPr userDrawn="1"/>
        </p:nvSpPr>
        <p:spPr>
          <a:xfrm>
            <a:off x="1021048" y="2690294"/>
            <a:ext cx="5303552" cy="2933065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3100" dirty="0">
                <a:solidFill>
                  <a:srgbClr val="00216E"/>
                </a:solidFill>
                <a:latin typeface="Open Sans"/>
                <a:cs typeface="Open Sans"/>
              </a:rPr>
              <a:t>T</a:t>
            </a:r>
            <a:r>
              <a:rPr sz="3100" spc="-395" dirty="0">
                <a:solidFill>
                  <a:srgbClr val="00216E"/>
                </a:solidFill>
                <a:latin typeface="Open Sans"/>
                <a:cs typeface="Open Sans"/>
              </a:rPr>
              <a:t> </a:t>
            </a:r>
            <a:r>
              <a:rPr sz="3100" dirty="0">
                <a:solidFill>
                  <a:srgbClr val="00216E"/>
                </a:solidFill>
                <a:latin typeface="Open Sans"/>
                <a:cs typeface="Open Sans"/>
              </a:rPr>
              <a:t>I</a:t>
            </a:r>
            <a:r>
              <a:rPr sz="3100" spc="-390" dirty="0">
                <a:solidFill>
                  <a:srgbClr val="00216E"/>
                </a:solidFill>
                <a:latin typeface="Open Sans"/>
                <a:cs typeface="Open Sans"/>
              </a:rPr>
              <a:t> </a:t>
            </a:r>
            <a:r>
              <a:rPr sz="3100" dirty="0">
                <a:solidFill>
                  <a:srgbClr val="00216E"/>
                </a:solidFill>
                <a:latin typeface="Open Sans"/>
                <a:cs typeface="Open Sans"/>
              </a:rPr>
              <a:t>T</a:t>
            </a:r>
            <a:r>
              <a:rPr sz="3100" spc="-390" dirty="0">
                <a:solidFill>
                  <a:srgbClr val="00216E"/>
                </a:solidFill>
                <a:latin typeface="Open Sans"/>
                <a:cs typeface="Open Sans"/>
              </a:rPr>
              <a:t> </a:t>
            </a:r>
            <a:r>
              <a:rPr sz="3100" dirty="0">
                <a:solidFill>
                  <a:srgbClr val="00216E"/>
                </a:solidFill>
                <a:latin typeface="Open Sans"/>
                <a:cs typeface="Open Sans"/>
              </a:rPr>
              <a:t>L</a:t>
            </a:r>
            <a:r>
              <a:rPr sz="3100" spc="-390" dirty="0">
                <a:solidFill>
                  <a:srgbClr val="00216E"/>
                </a:solidFill>
                <a:latin typeface="Open Sans"/>
                <a:cs typeface="Open Sans"/>
              </a:rPr>
              <a:t> </a:t>
            </a:r>
            <a:r>
              <a:rPr sz="3100" dirty="0">
                <a:solidFill>
                  <a:srgbClr val="00216E"/>
                </a:solidFill>
                <a:latin typeface="Open Sans"/>
                <a:cs typeface="Open Sans"/>
              </a:rPr>
              <a:t>E</a:t>
            </a:r>
            <a:endParaRPr sz="3100" dirty="0">
              <a:latin typeface="Open Sans"/>
              <a:cs typeface="Open Sans"/>
            </a:endParaRPr>
          </a:p>
          <a:p>
            <a:pPr marL="469900" indent="-457200">
              <a:lnSpc>
                <a:spcPct val="100000"/>
              </a:lnSpc>
              <a:spcBef>
                <a:spcPts val="1365"/>
              </a:spcBef>
              <a:buFont typeface="Arial" panose="020B0604020202020204" pitchFamily="34" charset="0"/>
              <a:buChar char="•"/>
            </a:pPr>
            <a:r>
              <a:rPr sz="3000" spc="30" dirty="0">
                <a:solidFill>
                  <a:srgbClr val="2B2B2B"/>
                </a:solidFill>
                <a:latin typeface="Open Sans"/>
                <a:cs typeface="Open Sans"/>
              </a:rPr>
              <a:t>Conten</a:t>
            </a:r>
            <a:r>
              <a:rPr sz="3000" dirty="0">
                <a:solidFill>
                  <a:srgbClr val="2B2B2B"/>
                </a:solidFill>
                <a:latin typeface="Open Sans"/>
                <a:cs typeface="Open Sans"/>
              </a:rPr>
              <a:t>t</a:t>
            </a:r>
            <a:endParaRPr sz="30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3100" dirty="0">
                <a:solidFill>
                  <a:srgbClr val="00216E"/>
                </a:solidFill>
                <a:latin typeface="Open Sans"/>
                <a:cs typeface="Open Sans"/>
              </a:rPr>
              <a:t>T</a:t>
            </a:r>
            <a:r>
              <a:rPr sz="3100" spc="-395" dirty="0">
                <a:solidFill>
                  <a:srgbClr val="00216E"/>
                </a:solidFill>
                <a:latin typeface="Open Sans"/>
                <a:cs typeface="Open Sans"/>
              </a:rPr>
              <a:t> </a:t>
            </a:r>
            <a:r>
              <a:rPr sz="3100" dirty="0">
                <a:solidFill>
                  <a:srgbClr val="00216E"/>
                </a:solidFill>
                <a:latin typeface="Open Sans"/>
                <a:cs typeface="Open Sans"/>
              </a:rPr>
              <a:t>I</a:t>
            </a:r>
            <a:r>
              <a:rPr sz="3100" spc="-390" dirty="0">
                <a:solidFill>
                  <a:srgbClr val="00216E"/>
                </a:solidFill>
                <a:latin typeface="Open Sans"/>
                <a:cs typeface="Open Sans"/>
              </a:rPr>
              <a:t> </a:t>
            </a:r>
            <a:r>
              <a:rPr sz="3100" dirty="0">
                <a:solidFill>
                  <a:srgbClr val="00216E"/>
                </a:solidFill>
                <a:latin typeface="Open Sans"/>
                <a:cs typeface="Open Sans"/>
              </a:rPr>
              <a:t>T</a:t>
            </a:r>
            <a:r>
              <a:rPr sz="3100" spc="-390" dirty="0">
                <a:solidFill>
                  <a:srgbClr val="00216E"/>
                </a:solidFill>
                <a:latin typeface="Open Sans"/>
                <a:cs typeface="Open Sans"/>
              </a:rPr>
              <a:t> </a:t>
            </a:r>
            <a:r>
              <a:rPr sz="3100" dirty="0">
                <a:solidFill>
                  <a:srgbClr val="00216E"/>
                </a:solidFill>
                <a:latin typeface="Open Sans"/>
                <a:cs typeface="Open Sans"/>
              </a:rPr>
              <a:t>L</a:t>
            </a:r>
            <a:r>
              <a:rPr sz="3100" spc="-390" dirty="0">
                <a:solidFill>
                  <a:srgbClr val="00216E"/>
                </a:solidFill>
                <a:latin typeface="Open Sans"/>
                <a:cs typeface="Open Sans"/>
              </a:rPr>
              <a:t> </a:t>
            </a:r>
            <a:r>
              <a:rPr sz="3100" dirty="0">
                <a:solidFill>
                  <a:srgbClr val="00216E"/>
                </a:solidFill>
                <a:latin typeface="Open Sans"/>
                <a:cs typeface="Open Sans"/>
              </a:rPr>
              <a:t>E</a:t>
            </a:r>
            <a:endParaRPr sz="3100" dirty="0">
              <a:latin typeface="Open Sans"/>
              <a:cs typeface="Open Sans"/>
            </a:endParaRPr>
          </a:p>
          <a:p>
            <a:pPr marL="469900" indent="-457200">
              <a:lnSpc>
                <a:spcPct val="100000"/>
              </a:lnSpc>
              <a:spcBef>
                <a:spcPts val="1365"/>
              </a:spcBef>
              <a:buFont typeface="Arial" panose="020B0604020202020204" pitchFamily="34" charset="0"/>
              <a:buChar char="•"/>
            </a:pPr>
            <a:r>
              <a:rPr sz="3000" spc="30" dirty="0">
                <a:solidFill>
                  <a:srgbClr val="2B2B2B"/>
                </a:solidFill>
                <a:latin typeface="Open Sans"/>
                <a:cs typeface="Open Sans"/>
              </a:rPr>
              <a:t>Conten</a:t>
            </a:r>
            <a:r>
              <a:rPr sz="3000" dirty="0">
                <a:solidFill>
                  <a:srgbClr val="2B2B2B"/>
                </a:solidFill>
                <a:latin typeface="Open Sans"/>
                <a:cs typeface="Open Sans"/>
              </a:rPr>
              <a:t>t</a:t>
            </a:r>
            <a:endParaRPr sz="3000" dirty="0">
              <a:latin typeface="Open Sans"/>
              <a:cs typeface="Open Sans"/>
            </a:endParaRP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1087100" y="0"/>
            <a:ext cx="7200900" cy="89898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533400" y="9410700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pc="55">
                <a:latin typeface="Open Sans"/>
                <a:cs typeface="Open Sans"/>
              </a:rPr>
              <a:t>Company </a:t>
            </a:r>
            <a:r>
              <a:rPr lang="en-US" spc="30">
                <a:latin typeface="Open Sans"/>
                <a:cs typeface="Open Sans"/>
              </a:rPr>
              <a:t>Name </a:t>
            </a:r>
            <a:r>
              <a:rPr lang="en-US" spc="-25">
                <a:latin typeface="Open Sans"/>
                <a:cs typeface="Open Sans"/>
              </a:rPr>
              <a:t>| </a:t>
            </a:r>
            <a:r>
              <a:rPr lang="en-US" spc="80">
                <a:latin typeface="Open Sans"/>
                <a:cs typeface="Open Sans"/>
              </a:rPr>
              <a:t>Presentation</a:t>
            </a:r>
            <a:r>
              <a:rPr lang="en-US" spc="-204">
                <a:latin typeface="Open Sans"/>
                <a:cs typeface="Open Sans"/>
              </a:rPr>
              <a:t> </a:t>
            </a:r>
            <a:r>
              <a:rPr lang="en-US" spc="55">
                <a:latin typeface="Open Sans"/>
                <a:cs typeface="Open Sans"/>
              </a:rPr>
              <a:t>Title</a:t>
            </a:r>
            <a:endParaRPr lang="en-US" dirty="0">
              <a:latin typeface="Open Sans"/>
              <a:cs typeface="Open Sans"/>
            </a:endParaRPr>
          </a:p>
        </p:txBody>
      </p:sp>
      <p:sp>
        <p:nvSpPr>
          <p:cNvPr id="16" name="object 3"/>
          <p:cNvSpPr/>
          <p:nvPr userDrawn="1"/>
        </p:nvSpPr>
        <p:spPr>
          <a:xfrm>
            <a:off x="13868400" y="9410700"/>
            <a:ext cx="3629024" cy="76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01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92760" y="548218"/>
            <a:ext cx="7902478" cy="939800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1" i="0">
                <a:solidFill>
                  <a:srgbClr val="F5F6F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object 13"/>
          <p:cNvSpPr/>
          <p:nvPr userDrawn="1"/>
        </p:nvSpPr>
        <p:spPr>
          <a:xfrm>
            <a:off x="13563600" y="9391652"/>
            <a:ext cx="3619499" cy="76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3"/>
          <p:cNvSpPr txBox="1">
            <a:spLocks/>
          </p:cNvSpPr>
          <p:nvPr userDrawn="1"/>
        </p:nvSpPr>
        <p:spPr>
          <a:xfrm>
            <a:off x="533400" y="9410700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55">
                <a:latin typeface="Open Sans"/>
                <a:cs typeface="Open Sans"/>
              </a:rPr>
              <a:t>Company </a:t>
            </a:r>
            <a:r>
              <a:rPr lang="en-US" spc="30">
                <a:latin typeface="Open Sans"/>
                <a:cs typeface="Open Sans"/>
              </a:rPr>
              <a:t>Name </a:t>
            </a:r>
            <a:r>
              <a:rPr lang="en-US" spc="-25">
                <a:latin typeface="Open Sans"/>
                <a:cs typeface="Open Sans"/>
              </a:rPr>
              <a:t>| </a:t>
            </a:r>
            <a:r>
              <a:rPr lang="en-US" spc="80">
                <a:latin typeface="Open Sans"/>
                <a:cs typeface="Open Sans"/>
              </a:rPr>
              <a:t>Presentation</a:t>
            </a:r>
            <a:r>
              <a:rPr lang="en-US" spc="-204">
                <a:latin typeface="Open Sans"/>
                <a:cs typeface="Open Sans"/>
              </a:rPr>
              <a:t> </a:t>
            </a:r>
            <a:r>
              <a:rPr lang="en-US" spc="55">
                <a:latin typeface="Open Sans"/>
                <a:cs typeface="Open Sans"/>
              </a:rPr>
              <a:t>Title</a:t>
            </a:r>
            <a:endParaRPr lang="en-US" dirty="0">
              <a:latin typeface="Open Sans"/>
              <a:cs typeface="Open San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pc="55" dirty="0">
                <a:latin typeface="Open Sans"/>
                <a:cs typeface="Open Sans"/>
              </a:rPr>
              <a:t>Company </a:t>
            </a:r>
            <a:r>
              <a:rPr lang="en-US" spc="30" dirty="0">
                <a:latin typeface="Open Sans"/>
                <a:cs typeface="Open Sans"/>
              </a:rPr>
              <a:t>Name </a:t>
            </a:r>
            <a:r>
              <a:rPr lang="en-US" spc="-25" dirty="0">
                <a:latin typeface="Open Sans"/>
                <a:cs typeface="Open Sans"/>
              </a:rPr>
              <a:t>| </a:t>
            </a:r>
            <a:r>
              <a:rPr lang="en-US" spc="80" dirty="0">
                <a:latin typeface="Open Sans"/>
                <a:cs typeface="Open Sans"/>
              </a:rPr>
              <a:t>Presentation</a:t>
            </a:r>
            <a:r>
              <a:rPr lang="en-US" spc="-204" dirty="0">
                <a:latin typeface="Open Sans"/>
                <a:cs typeface="Open Sans"/>
              </a:rPr>
              <a:t> </a:t>
            </a:r>
            <a:r>
              <a:rPr lang="en-US" spc="55" dirty="0">
                <a:latin typeface="Open Sans"/>
                <a:cs typeface="Open Sans"/>
              </a:rPr>
              <a:t>Title</a:t>
            </a:r>
            <a:endParaRPr lang="en-US" dirty="0">
              <a:latin typeface="Open Sans"/>
              <a:cs typeface="Open Sans"/>
            </a:endParaRPr>
          </a:p>
        </p:txBody>
      </p:sp>
      <p:sp>
        <p:nvSpPr>
          <p:cNvPr id="8" name="object 3"/>
          <p:cNvSpPr/>
          <p:nvPr userDrawn="1"/>
        </p:nvSpPr>
        <p:spPr>
          <a:xfrm>
            <a:off x="13868400" y="9410700"/>
            <a:ext cx="3629024" cy="76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3"/>
          <p:cNvSpPr txBox="1">
            <a:spLocks/>
          </p:cNvSpPr>
          <p:nvPr userDrawn="1"/>
        </p:nvSpPr>
        <p:spPr>
          <a:xfrm>
            <a:off x="533400" y="9410700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55" dirty="0">
                <a:latin typeface="Open Sans"/>
                <a:cs typeface="Open Sans"/>
              </a:rPr>
              <a:t>Company </a:t>
            </a:r>
            <a:r>
              <a:rPr lang="en-US" spc="30" dirty="0">
                <a:latin typeface="Open Sans"/>
                <a:cs typeface="Open Sans"/>
              </a:rPr>
              <a:t>Name </a:t>
            </a:r>
            <a:r>
              <a:rPr lang="en-US" spc="-25" dirty="0">
                <a:latin typeface="Open Sans"/>
                <a:cs typeface="Open Sans"/>
              </a:rPr>
              <a:t>| </a:t>
            </a:r>
            <a:r>
              <a:rPr lang="en-US" spc="80" dirty="0">
                <a:latin typeface="Open Sans"/>
                <a:cs typeface="Open Sans"/>
              </a:rPr>
              <a:t>Presentation</a:t>
            </a:r>
            <a:r>
              <a:rPr lang="en-US" spc="-204" dirty="0">
                <a:latin typeface="Open Sans"/>
                <a:cs typeface="Open Sans"/>
              </a:rPr>
              <a:t> </a:t>
            </a:r>
            <a:r>
              <a:rPr lang="en-US" spc="55" dirty="0">
                <a:latin typeface="Open Sans"/>
                <a:cs typeface="Open Sans"/>
              </a:rPr>
              <a:t>Title</a:t>
            </a:r>
            <a:endParaRPr lang="en-US" dirty="0">
              <a:latin typeface="Open Sans"/>
              <a:cs typeface="Open Sans"/>
            </a:endParaRPr>
          </a:p>
        </p:txBody>
      </p:sp>
      <p:sp>
        <p:nvSpPr>
          <p:cNvPr id="6" name="object 3"/>
          <p:cNvSpPr/>
          <p:nvPr userDrawn="1"/>
        </p:nvSpPr>
        <p:spPr>
          <a:xfrm>
            <a:off x="13868400" y="9410700"/>
            <a:ext cx="3629024" cy="76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98" y="11"/>
            <a:ext cx="18286730" cy="1266825"/>
          </a:xfrm>
          <a:custGeom>
            <a:avLst/>
            <a:gdLst/>
            <a:ahLst/>
            <a:cxnLst/>
            <a:rect l="l" t="t" r="r" b="b"/>
            <a:pathLst>
              <a:path w="18286730" h="1266825">
                <a:moveTo>
                  <a:pt x="0" y="0"/>
                </a:moveTo>
                <a:lnTo>
                  <a:pt x="18286401" y="0"/>
                </a:lnTo>
                <a:lnTo>
                  <a:pt x="18286401" y="1266824"/>
                </a:lnTo>
                <a:lnTo>
                  <a:pt x="0" y="1266824"/>
                </a:lnTo>
                <a:lnTo>
                  <a:pt x="0" y="0"/>
                </a:lnTo>
                <a:close/>
              </a:path>
            </a:pathLst>
          </a:custGeom>
          <a:solidFill>
            <a:srgbClr val="001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5F6F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323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533400" y="9410700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pc="55" dirty="0">
                <a:latin typeface="Open Sans"/>
                <a:cs typeface="Open Sans"/>
              </a:rPr>
              <a:t>Company </a:t>
            </a:r>
            <a:r>
              <a:rPr lang="en-US" spc="30" dirty="0">
                <a:latin typeface="Open Sans"/>
                <a:cs typeface="Open Sans"/>
              </a:rPr>
              <a:t>Name </a:t>
            </a:r>
            <a:r>
              <a:rPr lang="en-US" spc="-25" dirty="0">
                <a:latin typeface="Open Sans"/>
                <a:cs typeface="Open Sans"/>
              </a:rPr>
              <a:t>| </a:t>
            </a:r>
            <a:r>
              <a:rPr lang="en-US" spc="80" dirty="0">
                <a:latin typeface="Open Sans"/>
                <a:cs typeface="Open Sans"/>
              </a:rPr>
              <a:t>Presentation</a:t>
            </a:r>
            <a:r>
              <a:rPr lang="en-US" spc="-204" dirty="0">
                <a:latin typeface="Open Sans"/>
                <a:cs typeface="Open Sans"/>
              </a:rPr>
              <a:t> </a:t>
            </a:r>
            <a:r>
              <a:rPr lang="en-US" spc="55" dirty="0">
                <a:latin typeface="Open Sans"/>
                <a:cs typeface="Open Sans"/>
              </a:rPr>
              <a:t>Title</a:t>
            </a:r>
            <a:endParaRPr lang="en-US" dirty="0">
              <a:latin typeface="Open Sans"/>
              <a:cs typeface="Open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7" r:id="rId3"/>
    <p:sldLayoutId id="2147483666" r:id="rId4"/>
    <p:sldLayoutId id="2147483662" r:id="rId5"/>
    <p:sldLayoutId id="2147483663" r:id="rId6"/>
    <p:sldLayoutId id="2147483664" r:id="rId7"/>
    <p:sldLayoutId id="2147483665" r:id="rId8"/>
    <p:sldLayoutId id="2147483670" r:id="rId9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1954" y="8866760"/>
            <a:ext cx="4495799" cy="942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7999" cy="796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" y="4818381"/>
            <a:ext cx="18288000" cy="3677919"/>
          </a:xfrm>
          <a:custGeom>
            <a:avLst/>
            <a:gdLst/>
            <a:ahLst/>
            <a:cxnLst/>
            <a:rect l="l" t="t" r="r" b="b"/>
            <a:pathLst>
              <a:path w="18288000" h="3905250">
                <a:moveTo>
                  <a:pt x="0" y="0"/>
                </a:moveTo>
                <a:lnTo>
                  <a:pt x="18287753" y="0"/>
                </a:lnTo>
                <a:lnTo>
                  <a:pt x="18287753" y="3905249"/>
                </a:lnTo>
                <a:lnTo>
                  <a:pt x="0" y="3905249"/>
                </a:lnTo>
                <a:lnTo>
                  <a:pt x="0" y="0"/>
                </a:lnTo>
                <a:close/>
              </a:path>
            </a:pathLst>
          </a:custGeom>
          <a:solidFill>
            <a:srgbClr val="002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93182" y="5188841"/>
            <a:ext cx="1279334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8800" b="1" spc="720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Procurement</a:t>
            </a:r>
            <a:endParaRPr sz="8800" dirty="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53000" y="7159899"/>
            <a:ext cx="8191820" cy="45719"/>
          </a:xfrm>
          <a:custGeom>
            <a:avLst/>
            <a:gdLst/>
            <a:ahLst/>
            <a:cxnLst/>
            <a:rect l="l" t="t" r="r" b="b"/>
            <a:pathLst>
              <a:path w="6020434">
                <a:moveTo>
                  <a:pt x="0" y="0"/>
                </a:moveTo>
                <a:lnTo>
                  <a:pt x="6019829" y="0"/>
                </a:lnTo>
              </a:path>
            </a:pathLst>
          </a:custGeom>
          <a:ln w="47624">
            <a:solidFill>
              <a:srgbClr val="BA86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1039475" cy="10287000"/>
          </a:xfrm>
          <a:custGeom>
            <a:avLst/>
            <a:gdLst/>
            <a:ahLst/>
            <a:cxnLst/>
            <a:rect l="l" t="t" r="r" b="b"/>
            <a:pathLst>
              <a:path w="11039475" h="10287000">
                <a:moveTo>
                  <a:pt x="0" y="0"/>
                </a:moveTo>
                <a:lnTo>
                  <a:pt x="11039474" y="0"/>
                </a:lnTo>
                <a:lnTo>
                  <a:pt x="11039474" y="10286987"/>
                </a:lnTo>
                <a:lnTo>
                  <a:pt x="0" y="10286987"/>
                </a:lnTo>
                <a:lnTo>
                  <a:pt x="0" y="0"/>
                </a:lnTo>
                <a:close/>
              </a:path>
            </a:pathLst>
          </a:custGeom>
          <a:solidFill>
            <a:srgbClr val="001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1506200" y="2781300"/>
            <a:ext cx="5803300" cy="34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7500" b="0" dirty="0" smtClean="0">
                <a:solidFill>
                  <a:srgbClr val="001D38"/>
                </a:solidFill>
                <a:latin typeface="Palatino Linotype" panose="02040502050505030304" pitchFamily="18" charset="0"/>
                <a:cs typeface="Open Sans"/>
              </a:rPr>
              <a:t>Phantom or Fictitious Vendors</a:t>
            </a:r>
            <a:endParaRPr sz="7500" dirty="0">
              <a:solidFill>
                <a:srgbClr val="001D38"/>
              </a:solidFill>
              <a:latin typeface="Palatino Linotype" panose="02040502050505030304" pitchFamily="18" charset="0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2000" y="2072087"/>
            <a:ext cx="9296400" cy="52670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lvl="1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spc="-35" dirty="0">
                <a:solidFill>
                  <a:srgbClr val="F5F6F0"/>
                </a:solidFill>
                <a:latin typeface="Open Sans"/>
                <a:cs typeface="Open Sans"/>
              </a:rPr>
              <a:t>An employee or an outside entity creates a fake vendor</a:t>
            </a:r>
          </a:p>
          <a:p>
            <a:pPr marL="469900" marR="5080" lvl="1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spc="-35" dirty="0">
                <a:solidFill>
                  <a:srgbClr val="F5F6F0"/>
                </a:solidFill>
                <a:latin typeface="Open Sans"/>
                <a:cs typeface="Open Sans"/>
              </a:rPr>
              <a:t>Vendor is selected and gets paid while not providing services or providing low quality services.</a:t>
            </a:r>
          </a:p>
          <a:p>
            <a:pPr marL="469900" marR="5080" lvl="1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spc="-35" dirty="0">
                <a:solidFill>
                  <a:srgbClr val="F5F6F0"/>
                </a:solidFill>
                <a:latin typeface="Open Sans"/>
                <a:cs typeface="Open Sans"/>
              </a:rPr>
              <a:t>Example:  IT department employee sets up fake computer supplier.  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55643" y="9546345"/>
            <a:ext cx="5522595" cy="4406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400" spc="55" dirty="0">
                <a:solidFill>
                  <a:srgbClr val="001C37"/>
                </a:solidFill>
                <a:latin typeface="Open Sans"/>
                <a:cs typeface="Open Sans"/>
              </a:rPr>
              <a:t>Company </a:t>
            </a:r>
            <a:r>
              <a:rPr sz="2400" spc="30" dirty="0">
                <a:solidFill>
                  <a:srgbClr val="001C37"/>
                </a:solidFill>
                <a:latin typeface="Open Sans"/>
                <a:cs typeface="Open Sans"/>
              </a:rPr>
              <a:t>Name </a:t>
            </a:r>
            <a:r>
              <a:rPr sz="2400" spc="-25" dirty="0">
                <a:solidFill>
                  <a:srgbClr val="001C37"/>
                </a:solidFill>
                <a:latin typeface="Open Sans"/>
                <a:cs typeface="Open Sans"/>
              </a:rPr>
              <a:t>| </a:t>
            </a:r>
            <a:r>
              <a:rPr sz="2400" spc="80" dirty="0">
                <a:solidFill>
                  <a:srgbClr val="001C37"/>
                </a:solidFill>
                <a:latin typeface="Open Sans"/>
                <a:cs typeface="Open Sans"/>
              </a:rPr>
              <a:t>Presentation</a:t>
            </a:r>
            <a:r>
              <a:rPr sz="2400" spc="-204" dirty="0">
                <a:solidFill>
                  <a:srgbClr val="001C37"/>
                </a:solidFill>
                <a:latin typeface="Open Sans"/>
                <a:cs typeface="Open Sans"/>
              </a:rPr>
              <a:t> </a:t>
            </a:r>
            <a:r>
              <a:rPr sz="2400" spc="55" dirty="0">
                <a:solidFill>
                  <a:srgbClr val="001C37"/>
                </a:solidFill>
                <a:latin typeface="Open Sans"/>
                <a:cs typeface="Open Sans"/>
              </a:rPr>
              <a:t>Title</a:t>
            </a:r>
            <a:endParaRPr sz="2400">
              <a:latin typeface="Open Sans"/>
              <a:cs typeface="Open Sans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pc="55" dirty="0">
                <a:solidFill>
                  <a:schemeClr val="bg1"/>
                </a:solidFill>
                <a:latin typeface="Open Sans"/>
                <a:cs typeface="Open Sans"/>
              </a:rPr>
              <a:t>VASBO </a:t>
            </a:r>
            <a:r>
              <a:rPr lang="en-US" spc="-25" dirty="0">
                <a:solidFill>
                  <a:schemeClr val="bg1"/>
                </a:solidFill>
                <a:latin typeface="Open Sans"/>
                <a:cs typeface="Open Sans"/>
              </a:rPr>
              <a:t>| </a:t>
            </a:r>
            <a:r>
              <a:rPr lang="en-US" spc="80" dirty="0">
                <a:solidFill>
                  <a:schemeClr val="bg1"/>
                </a:solidFill>
                <a:latin typeface="Open Sans"/>
                <a:cs typeface="Open Sans"/>
              </a:rPr>
              <a:t>Procurement</a:t>
            </a:r>
            <a:endParaRPr lang="en-US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1" name="object 3"/>
          <p:cNvSpPr/>
          <p:nvPr/>
        </p:nvSpPr>
        <p:spPr>
          <a:xfrm>
            <a:off x="13868400" y="9303544"/>
            <a:ext cx="3629024" cy="76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1039475" cy="10287000"/>
          </a:xfrm>
          <a:custGeom>
            <a:avLst/>
            <a:gdLst/>
            <a:ahLst/>
            <a:cxnLst/>
            <a:rect l="l" t="t" r="r" b="b"/>
            <a:pathLst>
              <a:path w="11039475" h="10287000">
                <a:moveTo>
                  <a:pt x="0" y="0"/>
                </a:moveTo>
                <a:lnTo>
                  <a:pt x="11039474" y="0"/>
                </a:lnTo>
                <a:lnTo>
                  <a:pt x="11039474" y="10286987"/>
                </a:lnTo>
                <a:lnTo>
                  <a:pt x="0" y="10286987"/>
                </a:lnTo>
                <a:lnTo>
                  <a:pt x="0" y="0"/>
                </a:lnTo>
                <a:close/>
              </a:path>
            </a:pathLst>
          </a:custGeom>
          <a:solidFill>
            <a:srgbClr val="001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1658600" y="2400300"/>
            <a:ext cx="5803300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7500" b="0" dirty="0" smtClean="0">
                <a:solidFill>
                  <a:srgbClr val="001D38"/>
                </a:solidFill>
                <a:latin typeface="Palatino Linotype" panose="02040502050505030304" pitchFamily="18" charset="0"/>
                <a:cs typeface="Open Sans"/>
              </a:rPr>
              <a:t>Phantom or Fictitious Vendors (</a:t>
            </a:r>
            <a:r>
              <a:rPr lang="en-US" sz="7500" b="0" dirty="0" err="1" smtClean="0">
                <a:solidFill>
                  <a:srgbClr val="001D38"/>
                </a:solidFill>
                <a:latin typeface="Palatino Linotype" panose="02040502050505030304" pitchFamily="18" charset="0"/>
                <a:cs typeface="Open Sans"/>
              </a:rPr>
              <a:t>Cont</a:t>
            </a:r>
            <a:r>
              <a:rPr lang="en-US" sz="7500" b="0" dirty="0" smtClean="0">
                <a:solidFill>
                  <a:srgbClr val="001D38"/>
                </a:solidFill>
                <a:latin typeface="Palatino Linotype" panose="02040502050505030304" pitchFamily="18" charset="0"/>
                <a:cs typeface="Open Sans"/>
              </a:rPr>
              <a:t>)</a:t>
            </a:r>
            <a:endParaRPr sz="7500" dirty="0">
              <a:solidFill>
                <a:srgbClr val="001D38"/>
              </a:solidFill>
              <a:latin typeface="Palatino Linotype" panose="02040502050505030304" pitchFamily="18" charset="0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2000" y="933885"/>
            <a:ext cx="9296400" cy="6133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lvl="1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spc="-35" dirty="0">
                <a:solidFill>
                  <a:srgbClr val="F5F6F0"/>
                </a:solidFill>
                <a:latin typeface="Open Sans"/>
                <a:cs typeface="Open Sans"/>
              </a:rPr>
              <a:t>How to prevent or detect this?</a:t>
            </a:r>
          </a:p>
          <a:p>
            <a:pPr marL="927100" marR="5080" lvl="2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spc="-35" dirty="0">
                <a:solidFill>
                  <a:srgbClr val="F5F6F0"/>
                </a:solidFill>
                <a:latin typeface="Open Sans"/>
                <a:cs typeface="Open Sans"/>
              </a:rPr>
              <a:t>New vendor validity tests</a:t>
            </a:r>
          </a:p>
          <a:p>
            <a:pPr marL="1384300" marR="5080" lvl="3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spc="-35" dirty="0">
                <a:solidFill>
                  <a:srgbClr val="F5F6F0"/>
                </a:solidFill>
                <a:latin typeface="Open Sans"/>
                <a:cs typeface="Open Sans"/>
              </a:rPr>
              <a:t>Requirements for business license or other documents</a:t>
            </a:r>
          </a:p>
          <a:p>
            <a:pPr marL="1384300" marR="5080" lvl="3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spc="-35" dirty="0">
                <a:solidFill>
                  <a:srgbClr val="F5F6F0"/>
                </a:solidFill>
                <a:latin typeface="Open Sans"/>
                <a:cs typeface="Open Sans"/>
              </a:rPr>
              <a:t>Ask for references during proposal process</a:t>
            </a:r>
          </a:p>
          <a:p>
            <a:pPr marL="927100" marR="5080" lvl="2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spc="-35" dirty="0">
                <a:solidFill>
                  <a:srgbClr val="F5F6F0"/>
                </a:solidFill>
                <a:latin typeface="Open Sans"/>
                <a:cs typeface="Open Sans"/>
              </a:rPr>
              <a:t>Compare vendor address to employee addresses</a:t>
            </a:r>
          </a:p>
          <a:p>
            <a:pPr marL="927100" marR="5080" lvl="2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spc="-35" dirty="0">
                <a:solidFill>
                  <a:srgbClr val="F5F6F0"/>
                </a:solidFill>
                <a:latin typeface="Open Sans"/>
                <a:cs typeface="Open Sans"/>
              </a:rPr>
              <a:t>Segregate accounts payable and procurement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55643" y="9546345"/>
            <a:ext cx="5522595" cy="403316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r>
              <a:rPr lang="en-US" sz="2400" spc="55" dirty="0">
                <a:solidFill>
                  <a:schemeClr val="bg1"/>
                </a:solidFill>
                <a:latin typeface="Open Sans"/>
                <a:cs typeface="Open Sans"/>
              </a:rPr>
              <a:t>VASBO </a:t>
            </a:r>
            <a:r>
              <a:rPr lang="en-US" sz="2400" spc="-25" dirty="0">
                <a:solidFill>
                  <a:schemeClr val="bg1"/>
                </a:solidFill>
                <a:latin typeface="Open Sans"/>
                <a:cs typeface="Open Sans"/>
              </a:rPr>
              <a:t>| </a:t>
            </a:r>
            <a:r>
              <a:rPr lang="en-US" sz="2400" spc="80" dirty="0">
                <a:solidFill>
                  <a:schemeClr val="bg1"/>
                </a:solidFill>
                <a:latin typeface="Open Sans"/>
                <a:cs typeface="Open Sans"/>
              </a:rPr>
              <a:t>Procurement</a:t>
            </a:r>
            <a:endParaRPr lang="en-US" sz="24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64761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5981699" cy="10286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105900"/>
            <a:ext cx="18288000" cy="1181111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7998" y="0"/>
                </a:lnTo>
                <a:lnTo>
                  <a:pt x="1828799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001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42269" y="2019300"/>
            <a:ext cx="10712895" cy="52881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lvl="1" indent="-457200" algn="just">
              <a:lnSpc>
                <a:spcPct val="122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500" spc="20" dirty="0">
                <a:latin typeface="Open Sans"/>
                <a:cs typeface="Open Sans"/>
              </a:rPr>
              <a:t>An employee abuses role to award contracts to vendors in exchange for personal gain</a:t>
            </a:r>
          </a:p>
          <a:p>
            <a:pPr marL="469900" marR="5080" lvl="1" indent="-457200" algn="just">
              <a:lnSpc>
                <a:spcPct val="122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500" spc="20" dirty="0">
                <a:latin typeface="Open Sans"/>
                <a:cs typeface="Open Sans"/>
              </a:rPr>
              <a:t>Personal gain is obtained because vendor is related directly or indirectly to employee</a:t>
            </a:r>
          </a:p>
          <a:p>
            <a:pPr marL="469900" marR="5080" lvl="1" indent="-457200" algn="just">
              <a:lnSpc>
                <a:spcPct val="122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500" spc="20" dirty="0">
                <a:latin typeface="Open Sans"/>
                <a:cs typeface="Open Sans"/>
              </a:rPr>
              <a:t>Example:  Brother of employee is partner at CPA firm and is awarded audit contract.</a:t>
            </a:r>
          </a:p>
          <a:p>
            <a:pPr marL="469900" marR="5080" lvl="1" indent="-457200" algn="just">
              <a:lnSpc>
                <a:spcPct val="122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500" spc="20" dirty="0">
                <a:latin typeface="Open Sans"/>
                <a:cs typeface="Open Sans"/>
              </a:rPr>
              <a:t>Example 2:  Employee owns side business that bids on solicitation and is awarded contract</a:t>
            </a:r>
            <a:r>
              <a:rPr lang="en-US" sz="3500" spc="20" dirty="0" smtClean="0">
                <a:latin typeface="Open Sans"/>
                <a:cs typeface="Open Sans"/>
              </a:rPr>
              <a:t>.</a:t>
            </a:r>
            <a:endParaRPr lang="en-US" sz="3500" spc="20" dirty="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542270" y="571500"/>
            <a:ext cx="1144093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7500" spc="-5" dirty="0" smtClean="0">
                <a:solidFill>
                  <a:srgbClr val="001C37"/>
                </a:solidFill>
                <a:latin typeface="Palatino Linotype" panose="02040502050505030304" pitchFamily="18" charset="0"/>
                <a:cs typeface="Open Sans"/>
              </a:rPr>
              <a:t>Conflict of Interest</a:t>
            </a:r>
            <a:endParaRPr sz="7500" dirty="0">
              <a:latin typeface="Palatino Linotype" panose="02040502050505030304" pitchFamily="18" charset="0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5643" y="9546345"/>
            <a:ext cx="5522595" cy="4406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400" spc="55" dirty="0">
                <a:solidFill>
                  <a:srgbClr val="001C37"/>
                </a:solidFill>
                <a:latin typeface="Open Sans"/>
                <a:cs typeface="Open Sans"/>
              </a:rPr>
              <a:t>Company </a:t>
            </a:r>
            <a:r>
              <a:rPr sz="2400" spc="30" dirty="0">
                <a:solidFill>
                  <a:srgbClr val="001C37"/>
                </a:solidFill>
                <a:latin typeface="Open Sans"/>
                <a:cs typeface="Open Sans"/>
              </a:rPr>
              <a:t>Name </a:t>
            </a:r>
            <a:r>
              <a:rPr sz="2400" spc="-25" dirty="0">
                <a:solidFill>
                  <a:srgbClr val="001C37"/>
                </a:solidFill>
                <a:latin typeface="Open Sans"/>
                <a:cs typeface="Open Sans"/>
              </a:rPr>
              <a:t>| </a:t>
            </a:r>
            <a:r>
              <a:rPr sz="2400" spc="80" dirty="0">
                <a:solidFill>
                  <a:srgbClr val="001C37"/>
                </a:solidFill>
                <a:latin typeface="Open Sans"/>
                <a:cs typeface="Open Sans"/>
              </a:rPr>
              <a:t>Presentation</a:t>
            </a:r>
            <a:r>
              <a:rPr sz="2400" spc="-204" dirty="0">
                <a:solidFill>
                  <a:srgbClr val="001C37"/>
                </a:solidFill>
                <a:latin typeface="Open Sans"/>
                <a:cs typeface="Open Sans"/>
              </a:rPr>
              <a:t> </a:t>
            </a:r>
            <a:r>
              <a:rPr sz="2400" spc="55" dirty="0">
                <a:solidFill>
                  <a:srgbClr val="001C37"/>
                </a:solidFill>
                <a:latin typeface="Open Sans"/>
                <a:cs typeface="Open Sans"/>
              </a:rPr>
              <a:t>Title</a:t>
            </a:r>
            <a:endParaRPr sz="2400">
              <a:latin typeface="Open Sans"/>
              <a:cs typeface="Open San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pc="55" dirty="0">
                <a:solidFill>
                  <a:schemeClr val="bg1"/>
                </a:solidFill>
                <a:latin typeface="Open Sans"/>
                <a:cs typeface="Open Sans"/>
              </a:rPr>
              <a:t>VASBO </a:t>
            </a:r>
            <a:r>
              <a:rPr lang="en-US" spc="-25" dirty="0">
                <a:solidFill>
                  <a:schemeClr val="bg1"/>
                </a:solidFill>
                <a:latin typeface="Open Sans"/>
                <a:cs typeface="Open Sans"/>
              </a:rPr>
              <a:t>| </a:t>
            </a:r>
            <a:r>
              <a:rPr lang="en-US" spc="80" dirty="0">
                <a:solidFill>
                  <a:schemeClr val="bg1"/>
                </a:solidFill>
                <a:latin typeface="Open Sans"/>
                <a:cs typeface="Open Sans"/>
              </a:rPr>
              <a:t>Procurement</a:t>
            </a:r>
            <a:endParaRPr lang="en-US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9" name="object 13"/>
          <p:cNvSpPr/>
          <p:nvPr/>
        </p:nvSpPr>
        <p:spPr>
          <a:xfrm>
            <a:off x="13868400" y="9303544"/>
            <a:ext cx="3619499" cy="761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5981699" cy="10286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105900"/>
            <a:ext cx="18288000" cy="1181111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7998" y="0"/>
                </a:lnTo>
                <a:lnTo>
                  <a:pt x="1828799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001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00800" y="2740003"/>
            <a:ext cx="10712895" cy="40384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lvl="1" indent="-457200" algn="just">
              <a:lnSpc>
                <a:spcPct val="122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500" spc="20" dirty="0">
                <a:latin typeface="Open Sans"/>
                <a:cs typeface="Open Sans"/>
              </a:rPr>
              <a:t>How to prevent or detect this?</a:t>
            </a:r>
          </a:p>
          <a:p>
            <a:pPr marL="927100" marR="5080" lvl="2" indent="-457200" algn="just">
              <a:lnSpc>
                <a:spcPct val="122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500" spc="20" dirty="0">
                <a:latin typeface="Open Sans"/>
                <a:cs typeface="Open Sans"/>
              </a:rPr>
              <a:t>Require annual disclosure forms of businesses owned or related to key employees.</a:t>
            </a:r>
          </a:p>
          <a:p>
            <a:pPr marL="927100" marR="5080" lvl="2" indent="-457200" algn="just">
              <a:lnSpc>
                <a:spcPct val="122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500" spc="20" dirty="0">
                <a:latin typeface="Open Sans"/>
                <a:cs typeface="Open Sans"/>
              </a:rPr>
              <a:t>Create vendor database of related parties.</a:t>
            </a:r>
          </a:p>
          <a:p>
            <a:pPr marL="927100" marR="5080" lvl="2" indent="-457200" algn="just">
              <a:lnSpc>
                <a:spcPct val="122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500" spc="20" dirty="0">
                <a:latin typeface="Open Sans"/>
                <a:cs typeface="Open Sans"/>
              </a:rPr>
              <a:t>Compare vendor addresses to employee addresses.</a:t>
            </a:r>
          </a:p>
          <a:p>
            <a:pPr marL="927100" marR="5080" lvl="2" indent="-457200" algn="just">
              <a:lnSpc>
                <a:spcPct val="122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500" spc="20" dirty="0">
                <a:latin typeface="Open Sans"/>
                <a:cs typeface="Open Sans"/>
              </a:rPr>
              <a:t>Vet all vendors for legitimacy and ownership structure.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542270" y="571500"/>
            <a:ext cx="1144093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7500" spc="-5" dirty="0" smtClean="0">
                <a:solidFill>
                  <a:srgbClr val="001C37"/>
                </a:solidFill>
                <a:latin typeface="Palatino Linotype" panose="02040502050505030304" pitchFamily="18" charset="0"/>
                <a:cs typeface="Open Sans"/>
              </a:rPr>
              <a:t>Conflict of Interest (Cont.)</a:t>
            </a:r>
            <a:endParaRPr sz="7500" dirty="0">
              <a:latin typeface="Palatino Linotype" panose="02040502050505030304" pitchFamily="18" charset="0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5643" y="9546345"/>
            <a:ext cx="5522595" cy="4406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400" spc="55" dirty="0" smtClean="0">
                <a:solidFill>
                  <a:srgbClr val="001C37"/>
                </a:solidFill>
                <a:latin typeface="Open Sans"/>
                <a:cs typeface="Open Sans"/>
              </a:rPr>
              <a:t>Company </a:t>
            </a:r>
            <a:r>
              <a:rPr sz="2400" spc="30" dirty="0" smtClean="0">
                <a:solidFill>
                  <a:srgbClr val="001C37"/>
                </a:solidFill>
                <a:latin typeface="Open Sans"/>
                <a:cs typeface="Open Sans"/>
              </a:rPr>
              <a:t>Name </a:t>
            </a:r>
            <a:r>
              <a:rPr sz="2400" spc="-25" dirty="0" smtClean="0">
                <a:solidFill>
                  <a:srgbClr val="001C37"/>
                </a:solidFill>
                <a:latin typeface="Open Sans"/>
                <a:cs typeface="Open Sans"/>
              </a:rPr>
              <a:t>| </a:t>
            </a:r>
            <a:r>
              <a:rPr sz="2400" spc="80" dirty="0" smtClean="0">
                <a:solidFill>
                  <a:srgbClr val="001C37"/>
                </a:solidFill>
                <a:latin typeface="Open Sans"/>
                <a:cs typeface="Open Sans"/>
              </a:rPr>
              <a:t>Presentation</a:t>
            </a:r>
            <a:r>
              <a:rPr sz="2400" spc="-204" dirty="0" smtClean="0">
                <a:solidFill>
                  <a:srgbClr val="001C37"/>
                </a:solidFill>
                <a:latin typeface="Open Sans"/>
                <a:cs typeface="Open Sans"/>
              </a:rPr>
              <a:t> </a:t>
            </a:r>
            <a:r>
              <a:rPr sz="2400" spc="55" dirty="0" smtClean="0">
                <a:solidFill>
                  <a:srgbClr val="001C37"/>
                </a:solidFill>
                <a:latin typeface="Open Sans"/>
                <a:cs typeface="Open Sans"/>
              </a:rPr>
              <a:t>Title</a:t>
            </a:r>
            <a:endParaRPr sz="2400" dirty="0">
              <a:latin typeface="Open Sans"/>
              <a:cs typeface="Open San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pc="55" dirty="0">
                <a:solidFill>
                  <a:schemeClr val="bg1"/>
                </a:solidFill>
                <a:latin typeface="Open Sans"/>
                <a:cs typeface="Open Sans"/>
              </a:rPr>
              <a:t>VASBO </a:t>
            </a:r>
            <a:r>
              <a:rPr lang="en-US" spc="-25" dirty="0">
                <a:solidFill>
                  <a:schemeClr val="bg1"/>
                </a:solidFill>
                <a:latin typeface="Open Sans"/>
                <a:cs typeface="Open Sans"/>
              </a:rPr>
              <a:t>| </a:t>
            </a:r>
            <a:r>
              <a:rPr lang="en-US" spc="80" dirty="0">
                <a:solidFill>
                  <a:schemeClr val="bg1"/>
                </a:solidFill>
                <a:latin typeface="Open Sans"/>
                <a:cs typeface="Open Sans"/>
              </a:rPr>
              <a:t>Procurement</a:t>
            </a:r>
            <a:endParaRPr lang="en-US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9" name="object 13"/>
          <p:cNvSpPr/>
          <p:nvPr/>
        </p:nvSpPr>
        <p:spPr>
          <a:xfrm>
            <a:off x="13868400" y="9303544"/>
            <a:ext cx="3619499" cy="761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894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1039475" cy="10287000"/>
          </a:xfrm>
          <a:custGeom>
            <a:avLst/>
            <a:gdLst/>
            <a:ahLst/>
            <a:cxnLst/>
            <a:rect l="l" t="t" r="r" b="b"/>
            <a:pathLst>
              <a:path w="11039475" h="10287000">
                <a:moveTo>
                  <a:pt x="0" y="0"/>
                </a:moveTo>
                <a:lnTo>
                  <a:pt x="11039474" y="0"/>
                </a:lnTo>
                <a:lnTo>
                  <a:pt x="11039474" y="10286987"/>
                </a:lnTo>
                <a:lnTo>
                  <a:pt x="0" y="10286987"/>
                </a:lnTo>
                <a:lnTo>
                  <a:pt x="0" y="0"/>
                </a:lnTo>
                <a:close/>
              </a:path>
            </a:pathLst>
          </a:custGeom>
          <a:solidFill>
            <a:srgbClr val="001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1582400" y="4305300"/>
            <a:ext cx="580330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7500" b="0" dirty="0" smtClean="0">
                <a:solidFill>
                  <a:srgbClr val="001D38"/>
                </a:solidFill>
                <a:latin typeface="Palatino Linotype" panose="02040502050505030304" pitchFamily="18" charset="0"/>
                <a:cs typeface="Open Sans"/>
              </a:rPr>
              <a:t>Kickbacks</a:t>
            </a:r>
            <a:endParaRPr sz="7500" dirty="0">
              <a:solidFill>
                <a:srgbClr val="001D38"/>
              </a:solidFill>
              <a:latin typeface="Palatino Linotype" panose="02040502050505030304" pitchFamily="18" charset="0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5800" y="1395145"/>
            <a:ext cx="9296400" cy="6794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marR="5080" lvl="2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spc="-35" dirty="0">
                <a:solidFill>
                  <a:srgbClr val="F5F6F0"/>
                </a:solidFill>
                <a:latin typeface="Open Sans"/>
                <a:cs typeface="Open Sans"/>
              </a:rPr>
              <a:t>Vendor makes payments to employees who help the vendor get selected</a:t>
            </a:r>
          </a:p>
          <a:p>
            <a:pPr marL="927100" marR="5080" lvl="2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spc="-35" dirty="0">
                <a:solidFill>
                  <a:srgbClr val="F5F6F0"/>
                </a:solidFill>
                <a:latin typeface="Open Sans"/>
                <a:cs typeface="Open Sans"/>
              </a:rPr>
              <a:t>Example:  Contractor does personal work at home of procurement person as reward for selection as vendor.</a:t>
            </a:r>
          </a:p>
          <a:p>
            <a:pPr marL="927100" marR="5080" lvl="2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spc="-35" dirty="0">
                <a:solidFill>
                  <a:srgbClr val="F5F6F0"/>
                </a:solidFill>
                <a:latin typeface="Open Sans"/>
                <a:cs typeface="Open Sans"/>
              </a:rPr>
              <a:t>Example:  Contractor makes cash payment or gives other gifts to employee (Football tickets)</a:t>
            </a:r>
          </a:p>
          <a:p>
            <a:pPr marL="927100" marR="5080" lvl="2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spc="-35" dirty="0">
                <a:solidFill>
                  <a:srgbClr val="F5F6F0"/>
                </a:solidFill>
                <a:latin typeface="Open Sans"/>
                <a:cs typeface="Open Sans"/>
              </a:rPr>
              <a:t>Hard to detect because not affecting the financials of organization directly.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55643" y="9546345"/>
            <a:ext cx="5522595" cy="4406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400" spc="55" dirty="0">
                <a:solidFill>
                  <a:srgbClr val="001C37"/>
                </a:solidFill>
                <a:latin typeface="Open Sans"/>
                <a:cs typeface="Open Sans"/>
              </a:rPr>
              <a:t>Company </a:t>
            </a:r>
            <a:r>
              <a:rPr sz="2400" spc="30" dirty="0">
                <a:solidFill>
                  <a:srgbClr val="001C37"/>
                </a:solidFill>
                <a:latin typeface="Open Sans"/>
                <a:cs typeface="Open Sans"/>
              </a:rPr>
              <a:t>Name </a:t>
            </a:r>
            <a:r>
              <a:rPr sz="2400" spc="-25" dirty="0">
                <a:solidFill>
                  <a:srgbClr val="001C37"/>
                </a:solidFill>
                <a:latin typeface="Open Sans"/>
                <a:cs typeface="Open Sans"/>
              </a:rPr>
              <a:t>| </a:t>
            </a:r>
            <a:r>
              <a:rPr sz="2400" spc="80" dirty="0">
                <a:solidFill>
                  <a:srgbClr val="001C37"/>
                </a:solidFill>
                <a:latin typeface="Open Sans"/>
                <a:cs typeface="Open Sans"/>
              </a:rPr>
              <a:t>Presentation</a:t>
            </a:r>
            <a:r>
              <a:rPr sz="2400" spc="-204" dirty="0">
                <a:solidFill>
                  <a:srgbClr val="001C37"/>
                </a:solidFill>
                <a:latin typeface="Open Sans"/>
                <a:cs typeface="Open Sans"/>
              </a:rPr>
              <a:t> </a:t>
            </a:r>
            <a:r>
              <a:rPr sz="2400" spc="55" dirty="0">
                <a:solidFill>
                  <a:srgbClr val="001C37"/>
                </a:solidFill>
                <a:latin typeface="Open Sans"/>
                <a:cs typeface="Open Sans"/>
              </a:rPr>
              <a:t>Title</a:t>
            </a:r>
            <a:endParaRPr sz="2400">
              <a:latin typeface="Open Sans"/>
              <a:cs typeface="Open Sans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pc="55" dirty="0">
                <a:solidFill>
                  <a:schemeClr val="bg1"/>
                </a:solidFill>
                <a:latin typeface="Open Sans"/>
                <a:cs typeface="Open Sans"/>
              </a:rPr>
              <a:t>VASBO </a:t>
            </a:r>
            <a:r>
              <a:rPr lang="en-US" spc="-25" dirty="0">
                <a:solidFill>
                  <a:schemeClr val="bg1"/>
                </a:solidFill>
                <a:latin typeface="Open Sans"/>
                <a:cs typeface="Open Sans"/>
              </a:rPr>
              <a:t>| </a:t>
            </a:r>
            <a:r>
              <a:rPr lang="en-US" spc="80" dirty="0">
                <a:solidFill>
                  <a:schemeClr val="bg1"/>
                </a:solidFill>
                <a:latin typeface="Open Sans"/>
                <a:cs typeface="Open Sans"/>
              </a:rPr>
              <a:t>Procurement</a:t>
            </a:r>
            <a:endParaRPr lang="en-US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22776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1039475" cy="10287000"/>
          </a:xfrm>
          <a:custGeom>
            <a:avLst/>
            <a:gdLst/>
            <a:ahLst/>
            <a:cxnLst/>
            <a:rect l="l" t="t" r="r" b="b"/>
            <a:pathLst>
              <a:path w="11039475" h="10287000">
                <a:moveTo>
                  <a:pt x="0" y="0"/>
                </a:moveTo>
                <a:lnTo>
                  <a:pt x="11039474" y="0"/>
                </a:lnTo>
                <a:lnTo>
                  <a:pt x="11039474" y="10286987"/>
                </a:lnTo>
                <a:lnTo>
                  <a:pt x="0" y="10286987"/>
                </a:lnTo>
                <a:lnTo>
                  <a:pt x="0" y="0"/>
                </a:lnTo>
                <a:close/>
              </a:path>
            </a:pathLst>
          </a:custGeom>
          <a:solidFill>
            <a:srgbClr val="001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1506200" y="3467100"/>
            <a:ext cx="5803300" cy="2321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7500" b="0" dirty="0" smtClean="0">
                <a:solidFill>
                  <a:srgbClr val="001D38"/>
                </a:solidFill>
                <a:latin typeface="Palatino Linotype" panose="02040502050505030304" pitchFamily="18" charset="0"/>
                <a:cs typeface="Open Sans"/>
              </a:rPr>
              <a:t>Kickbacks (Cont.)</a:t>
            </a:r>
            <a:endParaRPr sz="7500" dirty="0">
              <a:solidFill>
                <a:srgbClr val="001D38"/>
              </a:solidFill>
              <a:latin typeface="Palatino Linotype" panose="02040502050505030304" pitchFamily="18" charset="0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0600" y="876300"/>
            <a:ext cx="9296400" cy="6783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spc="-35" dirty="0">
                <a:solidFill>
                  <a:srgbClr val="F5F6F0"/>
                </a:solidFill>
                <a:latin typeface="Open Sans"/>
                <a:cs typeface="Open Sans"/>
              </a:rPr>
              <a:t>How to prevent or detect this</a:t>
            </a:r>
            <a:r>
              <a:rPr lang="en-US" sz="4000" spc="-35" dirty="0" smtClean="0">
                <a:solidFill>
                  <a:srgbClr val="F5F6F0"/>
                </a:solidFill>
                <a:latin typeface="Open Sans"/>
                <a:cs typeface="Open Sans"/>
              </a:rPr>
              <a:t>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000" spc="-35" dirty="0">
              <a:solidFill>
                <a:srgbClr val="F5F6F0"/>
              </a:solidFill>
              <a:latin typeface="Open Sans"/>
              <a:cs typeface="Open Sans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spc="-35" dirty="0">
                <a:solidFill>
                  <a:srgbClr val="F5F6F0"/>
                </a:solidFill>
                <a:latin typeface="Open Sans"/>
                <a:cs typeface="Open Sans"/>
              </a:rPr>
              <a:t>Identify vendors that win contracts consistently with no apparent competitive advantage.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4000" spc="-35" dirty="0" smtClean="0">
              <a:solidFill>
                <a:srgbClr val="F5F6F0"/>
              </a:solidFill>
              <a:latin typeface="Open Sans"/>
              <a:cs typeface="Open Sans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spc="-35" dirty="0" smtClean="0">
                <a:solidFill>
                  <a:srgbClr val="F5F6F0"/>
                </a:solidFill>
                <a:latin typeface="Open Sans"/>
                <a:cs typeface="Open Sans"/>
              </a:rPr>
              <a:t>Be </a:t>
            </a:r>
            <a:r>
              <a:rPr lang="en-US" sz="4000" spc="-35" dirty="0">
                <a:solidFill>
                  <a:srgbClr val="F5F6F0"/>
                </a:solidFill>
                <a:latin typeface="Open Sans"/>
                <a:cs typeface="Open Sans"/>
              </a:rPr>
              <a:t>aware of overly friendly vendor and employee relationships.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4000" spc="-35" dirty="0" smtClean="0">
              <a:solidFill>
                <a:srgbClr val="F5F6F0"/>
              </a:solidFill>
              <a:latin typeface="Open Sans"/>
              <a:cs typeface="Open Sans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spc="-35" dirty="0" smtClean="0">
                <a:solidFill>
                  <a:srgbClr val="F5F6F0"/>
                </a:solidFill>
                <a:latin typeface="Open Sans"/>
                <a:cs typeface="Open Sans"/>
              </a:rPr>
              <a:t>Provide </a:t>
            </a:r>
            <a:r>
              <a:rPr lang="en-US" sz="4000" spc="-35" dirty="0">
                <a:solidFill>
                  <a:srgbClr val="F5F6F0"/>
                </a:solidFill>
                <a:latin typeface="Open Sans"/>
                <a:cs typeface="Open Sans"/>
              </a:rPr>
              <a:t>whistleblower hotline for other employees to report such matters.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55643" y="9546345"/>
            <a:ext cx="5522595" cy="4406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400" spc="55" dirty="0">
                <a:solidFill>
                  <a:srgbClr val="001C37"/>
                </a:solidFill>
                <a:latin typeface="Open Sans"/>
                <a:cs typeface="Open Sans"/>
              </a:rPr>
              <a:t>Company </a:t>
            </a:r>
            <a:r>
              <a:rPr sz="2400" spc="30" dirty="0">
                <a:solidFill>
                  <a:srgbClr val="001C37"/>
                </a:solidFill>
                <a:latin typeface="Open Sans"/>
                <a:cs typeface="Open Sans"/>
              </a:rPr>
              <a:t>Name </a:t>
            </a:r>
            <a:r>
              <a:rPr sz="2400" spc="-25" dirty="0">
                <a:solidFill>
                  <a:srgbClr val="001C37"/>
                </a:solidFill>
                <a:latin typeface="Open Sans"/>
                <a:cs typeface="Open Sans"/>
              </a:rPr>
              <a:t>| </a:t>
            </a:r>
            <a:r>
              <a:rPr sz="2400" spc="80" dirty="0">
                <a:solidFill>
                  <a:srgbClr val="001C37"/>
                </a:solidFill>
                <a:latin typeface="Open Sans"/>
                <a:cs typeface="Open Sans"/>
              </a:rPr>
              <a:t>Presentation</a:t>
            </a:r>
            <a:r>
              <a:rPr sz="2400" spc="-204" dirty="0">
                <a:solidFill>
                  <a:srgbClr val="001C37"/>
                </a:solidFill>
                <a:latin typeface="Open Sans"/>
                <a:cs typeface="Open Sans"/>
              </a:rPr>
              <a:t> </a:t>
            </a:r>
            <a:r>
              <a:rPr sz="2400" spc="55" dirty="0">
                <a:solidFill>
                  <a:srgbClr val="001C37"/>
                </a:solidFill>
                <a:latin typeface="Open Sans"/>
                <a:cs typeface="Open Sans"/>
              </a:rPr>
              <a:t>Title</a:t>
            </a:r>
            <a:endParaRPr sz="2400">
              <a:latin typeface="Open Sans"/>
              <a:cs typeface="Open Sans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pc="55" dirty="0">
                <a:solidFill>
                  <a:schemeClr val="bg1"/>
                </a:solidFill>
                <a:latin typeface="Open Sans"/>
                <a:cs typeface="Open Sans"/>
              </a:rPr>
              <a:t>VASBO </a:t>
            </a:r>
            <a:r>
              <a:rPr lang="en-US" spc="-25" dirty="0">
                <a:solidFill>
                  <a:schemeClr val="bg1"/>
                </a:solidFill>
                <a:latin typeface="Open Sans"/>
                <a:cs typeface="Open Sans"/>
              </a:rPr>
              <a:t>| </a:t>
            </a:r>
            <a:r>
              <a:rPr lang="en-US" spc="80" dirty="0">
                <a:solidFill>
                  <a:schemeClr val="bg1"/>
                </a:solidFill>
                <a:latin typeface="Open Sans"/>
                <a:cs typeface="Open Sans"/>
              </a:rPr>
              <a:t>Procurement</a:t>
            </a:r>
            <a:endParaRPr lang="en-US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20449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5981699" cy="10286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105900"/>
            <a:ext cx="18288000" cy="1181111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7998" y="0"/>
                </a:lnTo>
                <a:lnTo>
                  <a:pt x="1828799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001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69979" y="2485039"/>
            <a:ext cx="10712895" cy="62681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lvl="1" indent="-457200" algn="just">
              <a:lnSpc>
                <a:spcPct val="122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000" spc="20" dirty="0">
                <a:latin typeface="Open Sans"/>
                <a:cs typeface="Open Sans"/>
              </a:rPr>
              <a:t>Two or more vendors coordinate bids to eliminate competition, thus increasing price or forcing one vendor to win.</a:t>
            </a:r>
          </a:p>
          <a:p>
            <a:pPr marL="469900" marR="5080" lvl="1" indent="-457200" algn="just">
              <a:lnSpc>
                <a:spcPct val="122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000" spc="20" dirty="0">
                <a:latin typeface="Open Sans"/>
                <a:cs typeface="Open Sans"/>
              </a:rPr>
              <a:t>Examples:</a:t>
            </a:r>
          </a:p>
          <a:p>
            <a:pPr marL="927100" marR="5080" lvl="2" indent="-457200" algn="just">
              <a:lnSpc>
                <a:spcPct val="122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000" spc="20" dirty="0">
                <a:latin typeface="Open Sans"/>
                <a:cs typeface="Open Sans"/>
              </a:rPr>
              <a:t>Bid suppression – Certain vendors agree not to bid</a:t>
            </a:r>
          </a:p>
          <a:p>
            <a:pPr marL="927100" marR="5080" lvl="2" indent="-457200" algn="just">
              <a:lnSpc>
                <a:spcPct val="122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000" spc="20" dirty="0">
                <a:latin typeface="Open Sans"/>
                <a:cs typeface="Open Sans"/>
              </a:rPr>
              <a:t>Complementary bidding – Vendors agree to submit bid with unacceptable terms</a:t>
            </a:r>
          </a:p>
          <a:p>
            <a:pPr marL="927100" marR="5080" lvl="2" indent="-457200" algn="just">
              <a:lnSpc>
                <a:spcPct val="122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000" spc="20" dirty="0">
                <a:latin typeface="Open Sans"/>
                <a:cs typeface="Open Sans"/>
              </a:rPr>
              <a:t>Bid rotation – Vendors agree to take turns submitting lowest bid</a:t>
            </a:r>
          </a:p>
          <a:p>
            <a:pPr marL="927100" marR="5080" lvl="2" indent="-457200" algn="just">
              <a:lnSpc>
                <a:spcPct val="122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000" spc="20" dirty="0">
                <a:latin typeface="Open Sans"/>
                <a:cs typeface="Open Sans"/>
              </a:rPr>
              <a:t>Collusion – Insider information used to prepare winning bid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542270" y="571500"/>
            <a:ext cx="1144093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7500" spc="-5" dirty="0" smtClean="0">
                <a:solidFill>
                  <a:srgbClr val="001C37"/>
                </a:solidFill>
                <a:latin typeface="Palatino Linotype" panose="02040502050505030304" pitchFamily="18" charset="0"/>
                <a:cs typeface="Open Sans"/>
              </a:rPr>
              <a:t>Bid Rigging</a:t>
            </a:r>
            <a:endParaRPr sz="7500" dirty="0">
              <a:latin typeface="Palatino Linotype" panose="02040502050505030304" pitchFamily="18" charset="0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5643" y="9546345"/>
            <a:ext cx="5522595" cy="4406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400" spc="55" dirty="0" smtClean="0">
                <a:solidFill>
                  <a:srgbClr val="001C37"/>
                </a:solidFill>
                <a:latin typeface="Open Sans"/>
                <a:cs typeface="Open Sans"/>
              </a:rPr>
              <a:t>Company </a:t>
            </a:r>
            <a:r>
              <a:rPr sz="2400" spc="30" dirty="0" smtClean="0">
                <a:solidFill>
                  <a:srgbClr val="001C37"/>
                </a:solidFill>
                <a:latin typeface="Open Sans"/>
                <a:cs typeface="Open Sans"/>
              </a:rPr>
              <a:t>Name </a:t>
            </a:r>
            <a:r>
              <a:rPr sz="2400" spc="-25" dirty="0" smtClean="0">
                <a:solidFill>
                  <a:srgbClr val="001C37"/>
                </a:solidFill>
                <a:latin typeface="Open Sans"/>
                <a:cs typeface="Open Sans"/>
              </a:rPr>
              <a:t>| </a:t>
            </a:r>
            <a:r>
              <a:rPr sz="2400" spc="80" dirty="0" smtClean="0">
                <a:solidFill>
                  <a:srgbClr val="001C37"/>
                </a:solidFill>
                <a:latin typeface="Open Sans"/>
                <a:cs typeface="Open Sans"/>
              </a:rPr>
              <a:t>Presentation</a:t>
            </a:r>
            <a:r>
              <a:rPr sz="2400" spc="-204" dirty="0" smtClean="0">
                <a:solidFill>
                  <a:srgbClr val="001C37"/>
                </a:solidFill>
                <a:latin typeface="Open Sans"/>
                <a:cs typeface="Open Sans"/>
              </a:rPr>
              <a:t> </a:t>
            </a:r>
            <a:r>
              <a:rPr sz="2400" spc="55" dirty="0" smtClean="0">
                <a:solidFill>
                  <a:srgbClr val="001C37"/>
                </a:solidFill>
                <a:latin typeface="Open Sans"/>
                <a:cs typeface="Open Sans"/>
              </a:rPr>
              <a:t>Title</a:t>
            </a:r>
            <a:endParaRPr sz="2400" dirty="0">
              <a:latin typeface="Open Sans"/>
              <a:cs typeface="Open San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pc="55" dirty="0">
                <a:solidFill>
                  <a:schemeClr val="bg1"/>
                </a:solidFill>
                <a:latin typeface="Open Sans"/>
                <a:cs typeface="Open Sans"/>
              </a:rPr>
              <a:t>VASBO </a:t>
            </a:r>
            <a:r>
              <a:rPr lang="en-US" spc="-25" dirty="0">
                <a:solidFill>
                  <a:schemeClr val="bg1"/>
                </a:solidFill>
                <a:latin typeface="Open Sans"/>
                <a:cs typeface="Open Sans"/>
              </a:rPr>
              <a:t>| </a:t>
            </a:r>
            <a:r>
              <a:rPr lang="en-US" spc="80" dirty="0">
                <a:solidFill>
                  <a:schemeClr val="bg1"/>
                </a:solidFill>
                <a:latin typeface="Open Sans"/>
                <a:cs typeface="Open Sans"/>
              </a:rPr>
              <a:t>Procurement</a:t>
            </a:r>
            <a:endParaRPr lang="en-US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9" name="object 13"/>
          <p:cNvSpPr/>
          <p:nvPr/>
        </p:nvSpPr>
        <p:spPr>
          <a:xfrm>
            <a:off x="13868400" y="9303544"/>
            <a:ext cx="3619499" cy="761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2344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5981699" cy="10286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105900"/>
            <a:ext cx="18288000" cy="1181111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7998" y="0"/>
                </a:lnTo>
                <a:lnTo>
                  <a:pt x="1828799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001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69979" y="2485039"/>
            <a:ext cx="10712895" cy="40255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lvl="1" indent="-457200" algn="just">
              <a:lnSpc>
                <a:spcPct val="122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500" spc="20" dirty="0">
                <a:latin typeface="Open Sans"/>
                <a:cs typeface="Open Sans"/>
              </a:rPr>
              <a:t>How to prevent or detect this?</a:t>
            </a:r>
          </a:p>
          <a:p>
            <a:pPr marL="927100" marR="5080" lvl="2" indent="-457200" algn="just">
              <a:lnSpc>
                <a:spcPct val="122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500" spc="20" dirty="0">
                <a:latin typeface="Open Sans"/>
                <a:cs typeface="Open Sans"/>
              </a:rPr>
              <a:t>Procurement department needs to look for trends in vendor submissions.</a:t>
            </a:r>
          </a:p>
          <a:p>
            <a:pPr marL="1384300" marR="5080" lvl="3" indent="-457200" algn="just">
              <a:lnSpc>
                <a:spcPct val="122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500" spc="20" dirty="0">
                <a:latin typeface="Open Sans"/>
                <a:cs typeface="Open Sans"/>
              </a:rPr>
              <a:t>Are you seeing the same winning bids?</a:t>
            </a:r>
          </a:p>
          <a:p>
            <a:pPr marL="927100" marR="5080" lvl="2" indent="-457200" algn="just">
              <a:lnSpc>
                <a:spcPct val="122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500" spc="20" dirty="0">
                <a:latin typeface="Open Sans"/>
                <a:cs typeface="Open Sans"/>
              </a:rPr>
              <a:t>Look for subcontractor relationships where winning vendor subcontracts to losing vendor.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542270" y="571500"/>
            <a:ext cx="1144093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7500" spc="-5" dirty="0" smtClean="0">
                <a:solidFill>
                  <a:srgbClr val="001C37"/>
                </a:solidFill>
                <a:latin typeface="Palatino Linotype" panose="02040502050505030304" pitchFamily="18" charset="0"/>
                <a:cs typeface="Open Sans"/>
              </a:rPr>
              <a:t>Bid Rigging (Cont.)</a:t>
            </a:r>
            <a:endParaRPr sz="7500" dirty="0">
              <a:latin typeface="Palatino Linotype" panose="02040502050505030304" pitchFamily="18" charset="0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5643" y="9546345"/>
            <a:ext cx="5522595" cy="4406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400" spc="55" dirty="0">
                <a:solidFill>
                  <a:srgbClr val="001C37"/>
                </a:solidFill>
                <a:latin typeface="Open Sans"/>
                <a:cs typeface="Open Sans"/>
              </a:rPr>
              <a:t>Company </a:t>
            </a:r>
            <a:r>
              <a:rPr sz="2400" spc="30" dirty="0">
                <a:solidFill>
                  <a:srgbClr val="001C37"/>
                </a:solidFill>
                <a:latin typeface="Open Sans"/>
                <a:cs typeface="Open Sans"/>
              </a:rPr>
              <a:t>Name </a:t>
            </a:r>
            <a:r>
              <a:rPr sz="2400" spc="-25" dirty="0">
                <a:solidFill>
                  <a:srgbClr val="001C37"/>
                </a:solidFill>
                <a:latin typeface="Open Sans"/>
                <a:cs typeface="Open Sans"/>
              </a:rPr>
              <a:t>| </a:t>
            </a:r>
            <a:r>
              <a:rPr sz="2400" spc="80" dirty="0">
                <a:solidFill>
                  <a:srgbClr val="001C37"/>
                </a:solidFill>
                <a:latin typeface="Open Sans"/>
                <a:cs typeface="Open Sans"/>
              </a:rPr>
              <a:t>Presentation</a:t>
            </a:r>
            <a:r>
              <a:rPr sz="2400" spc="-204" dirty="0">
                <a:solidFill>
                  <a:srgbClr val="001C37"/>
                </a:solidFill>
                <a:latin typeface="Open Sans"/>
                <a:cs typeface="Open Sans"/>
              </a:rPr>
              <a:t> </a:t>
            </a:r>
            <a:r>
              <a:rPr sz="2400" spc="55" dirty="0">
                <a:solidFill>
                  <a:srgbClr val="001C37"/>
                </a:solidFill>
                <a:latin typeface="Open Sans"/>
                <a:cs typeface="Open Sans"/>
              </a:rPr>
              <a:t>Title</a:t>
            </a:r>
            <a:endParaRPr sz="2400">
              <a:latin typeface="Open Sans"/>
              <a:cs typeface="Open San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pc="55" dirty="0">
                <a:solidFill>
                  <a:schemeClr val="bg1"/>
                </a:solidFill>
                <a:latin typeface="Open Sans"/>
                <a:cs typeface="Open Sans"/>
              </a:rPr>
              <a:t>VASBO </a:t>
            </a:r>
            <a:r>
              <a:rPr lang="en-US" spc="-25" dirty="0">
                <a:solidFill>
                  <a:schemeClr val="bg1"/>
                </a:solidFill>
                <a:latin typeface="Open Sans"/>
                <a:cs typeface="Open Sans"/>
              </a:rPr>
              <a:t>| </a:t>
            </a:r>
            <a:r>
              <a:rPr lang="en-US" spc="80" dirty="0">
                <a:solidFill>
                  <a:schemeClr val="bg1"/>
                </a:solidFill>
                <a:latin typeface="Open Sans"/>
                <a:cs typeface="Open Sans"/>
              </a:rPr>
              <a:t>Procurement</a:t>
            </a:r>
            <a:endParaRPr lang="en-US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9" name="object 13"/>
          <p:cNvSpPr/>
          <p:nvPr/>
        </p:nvSpPr>
        <p:spPr>
          <a:xfrm>
            <a:off x="13868400" y="9303544"/>
            <a:ext cx="3619499" cy="761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8960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9816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105900"/>
            <a:ext cx="18288000" cy="11811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7998" y="0"/>
                </a:lnTo>
                <a:lnTo>
                  <a:pt x="1828799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001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84119" y="2781300"/>
            <a:ext cx="10775180" cy="25516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lvl="1" indent="-457200" algn="just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spc="20" dirty="0">
                <a:latin typeface="Open Sans"/>
                <a:cs typeface="Open Sans"/>
              </a:rPr>
              <a:t>Local </a:t>
            </a:r>
          </a:p>
          <a:p>
            <a:pPr marL="469900" marR="5080" lvl="1" indent="-457200" algn="just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spc="20" dirty="0">
                <a:latin typeface="Open Sans"/>
                <a:cs typeface="Open Sans"/>
              </a:rPr>
              <a:t>Virginia</a:t>
            </a:r>
          </a:p>
          <a:p>
            <a:pPr marL="469900" marR="5080" lvl="1" indent="-457200" algn="just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spc="20" dirty="0">
                <a:latin typeface="Open Sans"/>
                <a:cs typeface="Open Sans"/>
              </a:rPr>
              <a:t>Federal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674620" y="419100"/>
            <a:ext cx="1138478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0" spc="-5" dirty="0" smtClean="0">
                <a:solidFill>
                  <a:srgbClr val="001C37"/>
                </a:solidFill>
                <a:latin typeface="Palatino Linotype" panose="02040502050505030304" pitchFamily="18" charset="0"/>
                <a:cs typeface="Open Sans"/>
              </a:rPr>
              <a:t>Compliance is important as well!</a:t>
            </a:r>
            <a:endParaRPr sz="5000" dirty="0">
              <a:latin typeface="Palatino Linotype" panose="02040502050505030304" pitchFamily="18" charset="0"/>
              <a:cs typeface="Open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639800" y="9303544"/>
            <a:ext cx="3619499" cy="761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pc="55" dirty="0">
                <a:solidFill>
                  <a:schemeClr val="bg1"/>
                </a:solidFill>
                <a:latin typeface="Open Sans"/>
                <a:cs typeface="Open Sans"/>
              </a:rPr>
              <a:t>VASBO </a:t>
            </a:r>
            <a:r>
              <a:rPr lang="en-US" spc="-25" dirty="0">
                <a:solidFill>
                  <a:schemeClr val="bg1"/>
                </a:solidFill>
                <a:latin typeface="Open Sans"/>
                <a:cs typeface="Open Sans"/>
              </a:rPr>
              <a:t>| </a:t>
            </a:r>
            <a:r>
              <a:rPr lang="en-US" spc="80" dirty="0">
                <a:solidFill>
                  <a:schemeClr val="bg1"/>
                </a:solidFill>
                <a:latin typeface="Open Sans"/>
                <a:cs typeface="Open Sans"/>
              </a:rPr>
              <a:t>Procurement</a:t>
            </a:r>
            <a:endParaRPr lang="en-US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56751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114300"/>
            <a:ext cx="140208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600" b="1" spc="-5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What are “local” procurement rules?</a:t>
            </a:r>
            <a:endParaRPr sz="6600" dirty="0">
              <a:latin typeface="Palatino Linotype" panose="02040502050505030304" pitchFamily="18" charset="0"/>
            </a:endParaRPr>
          </a:p>
        </p:txBody>
      </p:sp>
      <p:sp>
        <p:nvSpPr>
          <p:cNvPr id="3" name="Footer Placeholder 17"/>
          <p:cNvSpPr>
            <a:spLocks noGrp="1"/>
          </p:cNvSpPr>
          <p:nvPr>
            <p:ph type="ftr" sz="quarter" idx="4294967295"/>
          </p:nvPr>
        </p:nvSpPr>
        <p:spPr>
          <a:xfrm>
            <a:off x="533400" y="9410700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US" spc="55" dirty="0">
                <a:latin typeface="Open Sans"/>
                <a:cs typeface="Open Sans"/>
              </a:rPr>
              <a:t>VASBO </a:t>
            </a:r>
            <a:r>
              <a:rPr lang="en-US" spc="-25" dirty="0">
                <a:latin typeface="Open Sans"/>
                <a:cs typeface="Open Sans"/>
              </a:rPr>
              <a:t>| </a:t>
            </a:r>
            <a:r>
              <a:rPr lang="en-US" spc="80" dirty="0">
                <a:latin typeface="Open Sans"/>
                <a:cs typeface="Open Sans"/>
              </a:rPr>
              <a:t>Procurement</a:t>
            </a:r>
            <a:endParaRPr lang="en-US" dirty="0">
              <a:latin typeface="Open Sans"/>
              <a:cs typeface="Open Sans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13868400" y="9303544"/>
            <a:ext cx="3629024" cy="76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362200" y="2247900"/>
            <a:ext cx="14782800" cy="4090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1" indent="-457200">
              <a:lnSpc>
                <a:spcPct val="107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500" spc="20" dirty="0">
                <a:latin typeface="Open Sans"/>
                <a:cs typeface="Open Sans"/>
              </a:rPr>
              <a:t>Internal policies and procedures </a:t>
            </a:r>
          </a:p>
          <a:p>
            <a:pPr marL="469900" lvl="1" indent="-457200">
              <a:lnSpc>
                <a:spcPct val="107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500" spc="20" dirty="0">
                <a:latin typeface="Open Sans"/>
                <a:cs typeface="Open Sans"/>
              </a:rPr>
              <a:t>Intended to prevent fraud and ensure appropriate selection of vendors</a:t>
            </a:r>
          </a:p>
          <a:p>
            <a:pPr marL="469900" lvl="1" indent="-457200">
              <a:lnSpc>
                <a:spcPct val="107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500" spc="20" dirty="0">
                <a:latin typeface="Open Sans"/>
                <a:cs typeface="Open Sans"/>
              </a:rPr>
              <a:t>Governed by local Code or written policies</a:t>
            </a:r>
          </a:p>
          <a:p>
            <a:pPr marL="469900" lvl="1" indent="-457200">
              <a:lnSpc>
                <a:spcPct val="107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500" spc="20" dirty="0">
                <a:latin typeface="Open Sans"/>
                <a:cs typeface="Open Sans"/>
              </a:rPr>
              <a:t>Commonly more stringent than Virginia and </a:t>
            </a:r>
            <a:r>
              <a:rPr lang="en-US" sz="4500" spc="20" dirty="0" smtClean="0">
                <a:latin typeface="Open Sans"/>
                <a:cs typeface="Open Sans"/>
              </a:rPr>
              <a:t>Federal</a:t>
            </a:r>
            <a:endParaRPr lang="en-US" sz="4500" spc="2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3787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01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8381999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76561" y="1438031"/>
            <a:ext cx="364426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0" spc="-190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7500" spc="30" dirty="0">
                <a:solidFill>
                  <a:srgbClr val="FFFFFF"/>
                </a:solidFill>
                <a:latin typeface="Palatino Linotype"/>
                <a:cs typeface="Palatino Linotype"/>
              </a:rPr>
              <a:t>g</a:t>
            </a:r>
            <a:r>
              <a:rPr sz="7500" spc="530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7500" spc="420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7500" spc="285" dirty="0">
                <a:solidFill>
                  <a:srgbClr val="FFFFFF"/>
                </a:solidFill>
                <a:latin typeface="Palatino Linotype"/>
                <a:cs typeface="Palatino Linotype"/>
              </a:rPr>
              <a:t>d</a:t>
            </a:r>
            <a:r>
              <a:rPr sz="7500" spc="740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endParaRPr sz="7500" dirty="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16969" y="4508024"/>
            <a:ext cx="7477991" cy="33525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500" spc="-55" dirty="0" smtClean="0">
                <a:solidFill>
                  <a:schemeClr val="bg1"/>
                </a:solidFill>
                <a:latin typeface="Open Sans"/>
                <a:cs typeface="Open Sans"/>
              </a:rPr>
              <a:t>The procurement process</a:t>
            </a:r>
          </a:p>
          <a:p>
            <a:pPr marL="469900" marR="5080" lvl="1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500" spc="-55" dirty="0" smtClean="0">
                <a:solidFill>
                  <a:schemeClr val="bg1"/>
                </a:solidFill>
                <a:latin typeface="Open Sans"/>
                <a:cs typeface="Open Sans"/>
              </a:rPr>
              <a:t>What </a:t>
            </a:r>
            <a:r>
              <a:rPr lang="en-US" sz="3500" spc="-55" dirty="0">
                <a:solidFill>
                  <a:schemeClr val="bg1"/>
                </a:solidFill>
                <a:latin typeface="Open Sans"/>
                <a:cs typeface="Open Sans"/>
              </a:rPr>
              <a:t>can go wrong</a:t>
            </a:r>
          </a:p>
          <a:p>
            <a:pPr marL="469900" marR="5080" lvl="1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500" spc="-55" dirty="0">
                <a:solidFill>
                  <a:schemeClr val="bg1"/>
                </a:solidFill>
                <a:latin typeface="Open Sans"/>
                <a:cs typeface="Open Sans"/>
              </a:rPr>
              <a:t>How to prevent fraud </a:t>
            </a:r>
          </a:p>
          <a:p>
            <a:pPr marL="469900" marR="5080" lvl="1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500" spc="-55" dirty="0">
                <a:solidFill>
                  <a:schemeClr val="bg1"/>
                </a:solidFill>
                <a:latin typeface="Open Sans"/>
                <a:cs typeface="Open Sans"/>
              </a:rPr>
              <a:t>What compliance regulations govern procurement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589261" y="3306776"/>
            <a:ext cx="7505700" cy="68159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41605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1115"/>
              </a:spcBef>
            </a:pPr>
            <a:r>
              <a:rPr lang="en-US" sz="3500" b="1" spc="210" dirty="0" smtClean="0">
                <a:solidFill>
                  <a:srgbClr val="00216E"/>
                </a:solidFill>
                <a:latin typeface="Open Sans"/>
                <a:cs typeface="Open Sans"/>
              </a:rPr>
              <a:t>GOALS TODAY</a:t>
            </a:r>
            <a:endParaRPr sz="3500" dirty="0">
              <a:latin typeface="Open Sans"/>
              <a:cs typeface="Open Sans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13475461" y="9182100"/>
            <a:ext cx="3619499" cy="761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139426"/>
            <a:ext cx="174498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600" b="1" spc="-5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What are “Virginia” procurement rules?</a:t>
            </a:r>
            <a:endParaRPr sz="6600" dirty="0">
              <a:latin typeface="Palatino Linotype" panose="02040502050505030304" pitchFamily="18" charset="0"/>
            </a:endParaRPr>
          </a:p>
        </p:txBody>
      </p:sp>
      <p:sp>
        <p:nvSpPr>
          <p:cNvPr id="3" name="Footer Placeholder 17"/>
          <p:cNvSpPr>
            <a:spLocks noGrp="1"/>
          </p:cNvSpPr>
          <p:nvPr>
            <p:ph type="ftr" sz="quarter" idx="4294967295"/>
          </p:nvPr>
        </p:nvSpPr>
        <p:spPr>
          <a:xfrm>
            <a:off x="533400" y="9410700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US" spc="55" dirty="0">
                <a:latin typeface="Open Sans"/>
                <a:cs typeface="Open Sans"/>
              </a:rPr>
              <a:t>VASBO </a:t>
            </a:r>
            <a:r>
              <a:rPr lang="en-US" spc="-25" dirty="0">
                <a:latin typeface="Open Sans"/>
                <a:cs typeface="Open Sans"/>
              </a:rPr>
              <a:t>| </a:t>
            </a:r>
            <a:r>
              <a:rPr lang="en-US" spc="80" dirty="0">
                <a:latin typeface="Open Sans"/>
                <a:cs typeface="Open Sans"/>
              </a:rPr>
              <a:t>Procurement</a:t>
            </a:r>
            <a:endParaRPr lang="en-US" dirty="0">
              <a:latin typeface="Open Sans"/>
              <a:cs typeface="Open Sans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13868400" y="9303544"/>
            <a:ext cx="3629024" cy="76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209800" y="1562100"/>
            <a:ext cx="14782800" cy="7454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1" indent="-457200">
              <a:lnSpc>
                <a:spcPct val="107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000" spc="20" dirty="0">
                <a:latin typeface="Open Sans"/>
                <a:cs typeface="Open Sans"/>
              </a:rPr>
              <a:t>Virginia Public Procurement Act (VPPA)</a:t>
            </a:r>
          </a:p>
          <a:p>
            <a:pPr marL="469900" lvl="1" indent="-457200">
              <a:lnSpc>
                <a:spcPct val="107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000" spc="20" dirty="0">
                <a:latin typeface="Open Sans"/>
                <a:cs typeface="Open Sans"/>
              </a:rPr>
              <a:t>Everyone involved in procurement should be knowledgeable</a:t>
            </a:r>
          </a:p>
          <a:p>
            <a:pPr marL="469900" lvl="1" indent="-457200">
              <a:lnSpc>
                <a:spcPct val="107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000" spc="20" dirty="0">
                <a:latin typeface="Open Sans"/>
                <a:cs typeface="Open Sans"/>
              </a:rPr>
              <a:t>Governs rules and regulations related to competitive procurement</a:t>
            </a:r>
          </a:p>
          <a:p>
            <a:pPr marL="469900" lvl="1" indent="-457200">
              <a:lnSpc>
                <a:spcPct val="107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000" spc="20" dirty="0">
                <a:latin typeface="Open Sans"/>
                <a:cs typeface="Open Sans"/>
              </a:rPr>
              <a:t>Thresholds provided </a:t>
            </a:r>
          </a:p>
          <a:p>
            <a:pPr marL="469900" lvl="1" indent="-457200">
              <a:lnSpc>
                <a:spcPct val="107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000" spc="20" dirty="0">
                <a:latin typeface="Open Sans"/>
                <a:cs typeface="Open Sans"/>
              </a:rPr>
              <a:t>Prompt payment requirements</a:t>
            </a:r>
          </a:p>
          <a:p>
            <a:pPr marL="469900" lvl="1" indent="-457200">
              <a:lnSpc>
                <a:spcPct val="107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000" spc="20" dirty="0">
                <a:latin typeface="Open Sans"/>
                <a:cs typeface="Open Sans"/>
              </a:rPr>
              <a:t>Retainage rules</a:t>
            </a:r>
          </a:p>
          <a:p>
            <a:pPr marL="469900" lvl="1" indent="-457200">
              <a:lnSpc>
                <a:spcPct val="107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000" spc="20" dirty="0">
                <a:latin typeface="Open Sans"/>
                <a:cs typeface="Open Sans"/>
              </a:rPr>
              <a:t>Performance bond rules</a:t>
            </a:r>
          </a:p>
          <a:p>
            <a:pPr marL="469900" lvl="1" indent="-457200">
              <a:lnSpc>
                <a:spcPct val="107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000" spc="20" dirty="0">
                <a:latin typeface="Open Sans"/>
                <a:cs typeface="Open Sans"/>
              </a:rPr>
              <a:t>Auditors test this during your </a:t>
            </a:r>
            <a:r>
              <a:rPr lang="en-US" sz="4000" spc="20" dirty="0" smtClean="0">
                <a:latin typeface="Open Sans"/>
                <a:cs typeface="Open Sans"/>
              </a:rPr>
              <a:t>audit</a:t>
            </a:r>
            <a:endParaRPr lang="en-US" sz="4000" spc="2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23821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875" y="114300"/>
            <a:ext cx="174498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600" b="1" spc="-5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What are “Federal” procurement rules?</a:t>
            </a:r>
            <a:endParaRPr sz="6600" dirty="0">
              <a:latin typeface="Palatino Linotype" panose="02040502050505030304" pitchFamily="18" charset="0"/>
            </a:endParaRPr>
          </a:p>
        </p:txBody>
      </p:sp>
      <p:sp>
        <p:nvSpPr>
          <p:cNvPr id="3" name="Footer Placeholder 17"/>
          <p:cNvSpPr>
            <a:spLocks noGrp="1"/>
          </p:cNvSpPr>
          <p:nvPr>
            <p:ph type="ftr" sz="quarter" idx="4294967295"/>
          </p:nvPr>
        </p:nvSpPr>
        <p:spPr>
          <a:xfrm>
            <a:off x="533400" y="9410700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US" spc="55" dirty="0">
                <a:latin typeface="Open Sans"/>
                <a:cs typeface="Open Sans"/>
              </a:rPr>
              <a:t>VASBO </a:t>
            </a:r>
            <a:r>
              <a:rPr lang="en-US" spc="-25" dirty="0">
                <a:latin typeface="Open Sans"/>
                <a:cs typeface="Open Sans"/>
              </a:rPr>
              <a:t>| </a:t>
            </a:r>
            <a:r>
              <a:rPr lang="en-US" spc="80" dirty="0">
                <a:latin typeface="Open Sans"/>
                <a:cs typeface="Open Sans"/>
              </a:rPr>
              <a:t>Procurement</a:t>
            </a:r>
            <a:endParaRPr lang="en-US" dirty="0">
              <a:latin typeface="Open Sans"/>
              <a:cs typeface="Open Sans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13868400" y="9303544"/>
            <a:ext cx="3629024" cy="76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362200" y="2247900"/>
            <a:ext cx="14782800" cy="425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1" indent="-457200">
              <a:lnSpc>
                <a:spcPct val="107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500" spc="20" dirty="0">
                <a:latin typeface="Open Sans"/>
                <a:cs typeface="Open Sans"/>
              </a:rPr>
              <a:t>Policies in accordance with Uniform Guidance.</a:t>
            </a:r>
          </a:p>
          <a:p>
            <a:pPr marL="469900" lvl="1" indent="-457200">
              <a:lnSpc>
                <a:spcPct val="107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500" spc="20" dirty="0">
                <a:latin typeface="Open Sans"/>
                <a:cs typeface="Open Sans"/>
              </a:rPr>
              <a:t>Uniform Guidance is federal framework for grant management.</a:t>
            </a:r>
          </a:p>
          <a:p>
            <a:pPr marL="469900" lvl="1" indent="-457200">
              <a:lnSpc>
                <a:spcPct val="107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500" spc="20" dirty="0">
                <a:latin typeface="Open Sans"/>
                <a:cs typeface="Open Sans"/>
              </a:rPr>
              <a:t>Includes many similar matters as VPPA</a:t>
            </a:r>
          </a:p>
          <a:p>
            <a:pPr marL="469900" lvl="1" indent="-457200">
              <a:lnSpc>
                <a:spcPct val="107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500" spc="20" dirty="0">
                <a:latin typeface="Open Sans"/>
                <a:cs typeface="Open Sans"/>
              </a:rPr>
              <a:t>Must follow if using federal funds.</a:t>
            </a:r>
          </a:p>
          <a:p>
            <a:pPr marL="469900" lvl="1" indent="-457200">
              <a:lnSpc>
                <a:spcPct val="107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500" spc="20" dirty="0" smtClean="0">
                <a:latin typeface="Open Sans"/>
                <a:cs typeface="Open Sans"/>
              </a:rPr>
              <a:t>Auditors </a:t>
            </a:r>
            <a:r>
              <a:rPr lang="en-US" sz="4500" spc="20" dirty="0">
                <a:latin typeface="Open Sans"/>
                <a:cs typeface="Open Sans"/>
              </a:rPr>
              <a:t>test this during your </a:t>
            </a:r>
            <a:r>
              <a:rPr lang="en-US" sz="4500" spc="20" dirty="0" smtClean="0">
                <a:latin typeface="Open Sans"/>
                <a:cs typeface="Open Sans"/>
              </a:rPr>
              <a:t>audit</a:t>
            </a:r>
            <a:endParaRPr lang="en-US" sz="4500" spc="2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72200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0515" y="0"/>
            <a:ext cx="10777855" cy="10287000"/>
          </a:xfrm>
          <a:custGeom>
            <a:avLst/>
            <a:gdLst/>
            <a:ahLst/>
            <a:cxnLst/>
            <a:rect l="l" t="t" r="r" b="b"/>
            <a:pathLst>
              <a:path w="10777855" h="10287000">
                <a:moveTo>
                  <a:pt x="0" y="0"/>
                </a:moveTo>
                <a:lnTo>
                  <a:pt x="10777484" y="0"/>
                </a:lnTo>
                <a:lnTo>
                  <a:pt x="10777484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01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016000" y="4549775"/>
            <a:ext cx="622300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7500" b="0" dirty="0" smtClean="0">
                <a:solidFill>
                  <a:srgbClr val="001D38"/>
                </a:solidFill>
                <a:latin typeface="Palatino Linotype" panose="02040502050505030304" pitchFamily="18" charset="0"/>
                <a:cs typeface="Open Sans"/>
              </a:rPr>
              <a:t>In conclusion</a:t>
            </a:r>
            <a:endParaRPr sz="7500" dirty="0">
              <a:solidFill>
                <a:srgbClr val="001D38"/>
              </a:solidFill>
              <a:latin typeface="Palatino Linotype" panose="02040502050505030304" pitchFamily="18" charset="0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89342" y="2461958"/>
            <a:ext cx="9220200" cy="51619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lvl="1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spc="-35" dirty="0">
                <a:solidFill>
                  <a:srgbClr val="F5F6F0"/>
                </a:solidFill>
                <a:latin typeface="Open Sans"/>
                <a:cs typeface="Open Sans"/>
              </a:rPr>
              <a:t>Procurement should help you pick the best vendor at best price</a:t>
            </a:r>
          </a:p>
          <a:p>
            <a:pPr marL="469900" marR="5080" lvl="1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spc="-35" dirty="0">
                <a:solidFill>
                  <a:srgbClr val="F5F6F0"/>
                </a:solidFill>
                <a:latin typeface="Open Sans"/>
                <a:cs typeface="Open Sans"/>
              </a:rPr>
              <a:t>Know the compliance rules that apply to you</a:t>
            </a:r>
          </a:p>
          <a:p>
            <a:pPr marL="469900" marR="5080" lvl="1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spc="-35" dirty="0">
                <a:solidFill>
                  <a:srgbClr val="F5F6F0"/>
                </a:solidFill>
                <a:latin typeface="Open Sans"/>
                <a:cs typeface="Open Sans"/>
              </a:rPr>
              <a:t>Adopt formal written policies</a:t>
            </a:r>
          </a:p>
          <a:p>
            <a:pPr marL="469900" marR="5080" lvl="1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spc="-35" dirty="0">
                <a:solidFill>
                  <a:srgbClr val="F5F6F0"/>
                </a:solidFill>
                <a:latin typeface="Open Sans"/>
                <a:cs typeface="Open Sans"/>
              </a:rPr>
              <a:t>Follow those </a:t>
            </a:r>
            <a:r>
              <a:rPr lang="en-US" sz="4500" spc="-35" dirty="0" smtClean="0">
                <a:solidFill>
                  <a:srgbClr val="F5F6F0"/>
                </a:solidFill>
                <a:latin typeface="Open Sans"/>
                <a:cs typeface="Open Sans"/>
              </a:rPr>
              <a:t>policies!!!!</a:t>
            </a:r>
            <a:endParaRPr lang="en-US" sz="4500" spc="-35" dirty="0">
              <a:solidFill>
                <a:srgbClr val="F5F6F0"/>
              </a:solidFill>
              <a:latin typeface="Open Sans"/>
              <a:cs typeface="Open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639800" y="9303544"/>
            <a:ext cx="3619499" cy="76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533400" y="9182100"/>
            <a:ext cx="4876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0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7999" cy="9429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812059"/>
            <a:ext cx="18288000" cy="2475230"/>
          </a:xfrm>
          <a:custGeom>
            <a:avLst/>
            <a:gdLst/>
            <a:ahLst/>
            <a:cxnLst/>
            <a:rect l="l" t="t" r="r" b="b"/>
            <a:pathLst>
              <a:path w="18288000" h="2475229">
                <a:moveTo>
                  <a:pt x="0" y="2474940"/>
                </a:moveTo>
                <a:lnTo>
                  <a:pt x="18287999" y="2474940"/>
                </a:lnTo>
                <a:lnTo>
                  <a:pt x="18287999" y="0"/>
                </a:lnTo>
                <a:lnTo>
                  <a:pt x="0" y="0"/>
                </a:lnTo>
                <a:lnTo>
                  <a:pt x="0" y="24749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5460999" y="8465474"/>
            <a:ext cx="736600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084705" algn="l"/>
              </a:tabLst>
            </a:pPr>
            <a:r>
              <a:rPr sz="7500" dirty="0">
                <a:solidFill>
                  <a:srgbClr val="001C37"/>
                </a:solidFill>
                <a:latin typeface="Palatino Linotype" panose="02040502050505030304" pitchFamily="18" charset="0"/>
                <a:cs typeface="Open Sans"/>
              </a:rPr>
              <a:t>Any	Questions?</a:t>
            </a:r>
            <a:endParaRPr sz="7500" dirty="0">
              <a:latin typeface="Palatino Linotype" panose="02040502050505030304" pitchFamily="18" charset="0"/>
              <a:cs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7999" cy="281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4643" y="323531"/>
            <a:ext cx="14706600" cy="2143125"/>
          </a:xfrm>
          <a:custGeom>
            <a:avLst/>
            <a:gdLst/>
            <a:ahLst/>
            <a:cxnLst/>
            <a:rect l="l" t="t" r="r" b="b"/>
            <a:pathLst>
              <a:path w="14706600" h="2143125">
                <a:moveTo>
                  <a:pt x="0" y="0"/>
                </a:moveTo>
                <a:lnTo>
                  <a:pt x="14706599" y="0"/>
                </a:lnTo>
                <a:lnTo>
                  <a:pt x="14706599" y="2143124"/>
                </a:lnTo>
                <a:lnTo>
                  <a:pt x="0" y="21431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54643" y="798211"/>
            <a:ext cx="1470660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en-US" sz="7500" spc="509" dirty="0">
                <a:solidFill>
                  <a:srgbClr val="001D38"/>
                </a:solidFill>
                <a:latin typeface="Palatino Linotype"/>
                <a:cs typeface="Palatino Linotype"/>
              </a:rPr>
              <a:t>A little about me</a:t>
            </a:r>
            <a:endParaRPr sz="7500" dirty="0">
              <a:solidFill>
                <a:srgbClr val="001D38"/>
              </a:solidFill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34159" y="2206513"/>
            <a:ext cx="6020435" cy="0"/>
          </a:xfrm>
          <a:custGeom>
            <a:avLst/>
            <a:gdLst/>
            <a:ahLst/>
            <a:cxnLst/>
            <a:rect l="l" t="t" r="r" b="b"/>
            <a:pathLst>
              <a:path w="6020434">
                <a:moveTo>
                  <a:pt x="0" y="0"/>
                </a:moveTo>
                <a:lnTo>
                  <a:pt x="6019829" y="0"/>
                </a:lnTo>
              </a:path>
            </a:pathLst>
          </a:custGeom>
          <a:ln w="47624">
            <a:solidFill>
              <a:srgbClr val="BA86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148740"/>
            <a:ext cx="18288000" cy="1138262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7998" y="0"/>
                </a:lnTo>
                <a:lnTo>
                  <a:pt x="1828799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001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pc="55" dirty="0" smtClean="0">
                <a:solidFill>
                  <a:schemeClr val="bg1"/>
                </a:solidFill>
                <a:latin typeface="Open Sans"/>
                <a:cs typeface="Open Sans"/>
              </a:rPr>
              <a:t>VASBO </a:t>
            </a:r>
            <a:r>
              <a:rPr lang="en-US" spc="-25" dirty="0" smtClean="0">
                <a:solidFill>
                  <a:schemeClr val="bg1"/>
                </a:solidFill>
                <a:latin typeface="Open Sans"/>
                <a:cs typeface="Open Sans"/>
              </a:rPr>
              <a:t>| </a:t>
            </a:r>
            <a:r>
              <a:rPr lang="en-US" spc="80" dirty="0" smtClean="0">
                <a:solidFill>
                  <a:schemeClr val="bg1"/>
                </a:solidFill>
                <a:latin typeface="Open Sans"/>
                <a:cs typeface="Open Sans"/>
              </a:rPr>
              <a:t>Procurement</a:t>
            </a:r>
            <a:endParaRPr lang="en-US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9" name="object 13"/>
          <p:cNvSpPr/>
          <p:nvPr/>
        </p:nvSpPr>
        <p:spPr>
          <a:xfrm>
            <a:off x="13563600" y="9303544"/>
            <a:ext cx="3619499" cy="761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654643" y="3390900"/>
            <a:ext cx="15337957" cy="460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57200"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3200" spc="20" dirty="0" smtClean="0">
                <a:latin typeface="Open Sans"/>
                <a:cs typeface="Open Sans"/>
              </a:rPr>
              <a:t>Audit partner</a:t>
            </a:r>
          </a:p>
          <a:p>
            <a:pPr marL="469900" indent="-457200"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3200" spc="20" dirty="0" smtClean="0">
                <a:latin typeface="Open Sans"/>
                <a:cs typeface="Open Sans"/>
              </a:rPr>
              <a:t>23 years of experience</a:t>
            </a:r>
          </a:p>
          <a:p>
            <a:pPr marL="469900" indent="-457200"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3200" spc="20" dirty="0" smtClean="0">
                <a:latin typeface="Open Sans"/>
                <a:cs typeface="Open Sans"/>
              </a:rPr>
              <a:t>State and local government practice leader</a:t>
            </a:r>
          </a:p>
          <a:p>
            <a:pPr marL="469900" indent="-457200"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2900" spc="20" dirty="0" smtClean="0">
                <a:latin typeface="Open Sans"/>
                <a:cs typeface="Open Sans"/>
              </a:rPr>
              <a:t>Certified Public Accountant</a:t>
            </a:r>
          </a:p>
          <a:p>
            <a:pPr marL="469900" indent="-457200"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2900" spc="20" dirty="0" smtClean="0">
                <a:latin typeface="Open Sans"/>
                <a:cs typeface="Open Sans"/>
              </a:rPr>
              <a:t>Certified Fraud Examiner</a:t>
            </a:r>
          </a:p>
          <a:p>
            <a:pPr marL="469900" indent="-457200"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2900" spc="20" dirty="0" smtClean="0">
                <a:latin typeface="Open Sans"/>
                <a:cs typeface="Open Sans"/>
              </a:rPr>
              <a:t>Based in Richmond Office</a:t>
            </a:r>
          </a:p>
          <a:p>
            <a:pPr marL="469900" indent="-457200"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2900" spc="20" dirty="0" smtClean="0">
                <a:latin typeface="Open Sans"/>
                <a:cs typeface="Open Sans"/>
              </a:rPr>
              <a:t>Peer Reviewer </a:t>
            </a:r>
          </a:p>
          <a:p>
            <a:pPr marL="469900" indent="-457200"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2900" spc="20" dirty="0" smtClean="0">
                <a:latin typeface="Open Sans"/>
                <a:cs typeface="Open Sans"/>
              </a:rPr>
              <a:t>Partner on over 30 Cities, Counties, Towns, Authorities, Boards, Commissions and SCHOOLS!</a:t>
            </a:r>
            <a:endParaRPr lang="en-US" sz="2900" spc="20" dirty="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288000" cy="3009900"/>
          </a:xfrm>
          <a:prstGeom prst="rect">
            <a:avLst/>
          </a:prstGeom>
          <a:solidFill>
            <a:srgbClr val="001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ject 10"/>
          <p:cNvSpPr txBox="1"/>
          <p:nvPr/>
        </p:nvSpPr>
        <p:spPr>
          <a:xfrm>
            <a:off x="2438400" y="3120782"/>
            <a:ext cx="12801600" cy="4885311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469900" lvl="1" indent="-457200"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000" spc="20" dirty="0" smtClean="0">
                <a:latin typeface="Open Sans"/>
                <a:cs typeface="Open Sans"/>
              </a:rPr>
              <a:t>Identification </a:t>
            </a:r>
            <a:r>
              <a:rPr lang="en-US" sz="4000" spc="20" dirty="0">
                <a:latin typeface="Open Sans"/>
                <a:cs typeface="Open Sans"/>
              </a:rPr>
              <a:t>of a need to purchase goods or services</a:t>
            </a:r>
          </a:p>
          <a:p>
            <a:pPr marL="469900" lvl="1" indent="-457200"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000" spc="20" dirty="0">
                <a:latin typeface="Open Sans"/>
                <a:cs typeface="Open Sans"/>
              </a:rPr>
              <a:t>The process for identifying who will provide those goods or services</a:t>
            </a:r>
          </a:p>
          <a:p>
            <a:pPr marL="469900" lvl="1" indent="-457200"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000" spc="20" dirty="0">
                <a:latin typeface="Open Sans"/>
                <a:cs typeface="Open Sans"/>
              </a:rPr>
              <a:t>Selecting who will provide those goods or services</a:t>
            </a:r>
          </a:p>
          <a:p>
            <a:pPr marL="469900" lvl="1" indent="-457200"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000" spc="20" dirty="0">
                <a:latin typeface="Open Sans"/>
                <a:cs typeface="Open Sans"/>
              </a:rPr>
              <a:t>Entering contractual arrangement for purchase.</a:t>
            </a:r>
          </a:p>
          <a:p>
            <a:pPr marL="469900" lvl="1" indent="-457200"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000" u="sng" spc="20" dirty="0">
                <a:latin typeface="Open Sans"/>
                <a:cs typeface="Open Sans"/>
              </a:rPr>
              <a:t>For purposes of our discussion today, we will stop at the contract phase.  </a:t>
            </a:r>
          </a:p>
        </p:txBody>
      </p:sp>
      <p:sp>
        <p:nvSpPr>
          <p:cNvPr id="13" name="object 13"/>
          <p:cNvSpPr/>
          <p:nvPr/>
        </p:nvSpPr>
        <p:spPr>
          <a:xfrm>
            <a:off x="1676400" y="433387"/>
            <a:ext cx="14706600" cy="2143125"/>
          </a:xfrm>
          <a:custGeom>
            <a:avLst/>
            <a:gdLst/>
            <a:ahLst/>
            <a:cxnLst/>
            <a:rect l="l" t="t" r="r" b="b"/>
            <a:pathLst>
              <a:path w="14706600" h="2143125">
                <a:moveTo>
                  <a:pt x="0" y="0"/>
                </a:moveTo>
                <a:lnTo>
                  <a:pt x="14706599" y="0"/>
                </a:lnTo>
                <a:lnTo>
                  <a:pt x="14706599" y="2143124"/>
                </a:lnTo>
                <a:lnTo>
                  <a:pt x="0" y="21431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7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76400" y="908069"/>
            <a:ext cx="14706600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en-US" sz="5500" b="1" spc="250" dirty="0" smtClean="0">
                <a:solidFill>
                  <a:srgbClr val="001D38"/>
                </a:solidFill>
                <a:latin typeface="Palatino Linotype"/>
                <a:cs typeface="Palatino Linotype"/>
              </a:rPr>
              <a:t>What does “procurement” include?</a:t>
            </a:r>
            <a:endParaRPr sz="5500" b="1" dirty="0">
              <a:solidFill>
                <a:srgbClr val="001D38"/>
              </a:solidFill>
              <a:latin typeface="Palatino Linotype"/>
              <a:cs typeface="Palatino Linotyp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55916" y="2316372"/>
            <a:ext cx="6020435" cy="0"/>
          </a:xfrm>
          <a:custGeom>
            <a:avLst/>
            <a:gdLst/>
            <a:ahLst/>
            <a:cxnLst/>
            <a:rect l="l" t="t" r="r" b="b"/>
            <a:pathLst>
              <a:path w="6020434">
                <a:moveTo>
                  <a:pt x="0" y="0"/>
                </a:moveTo>
                <a:lnTo>
                  <a:pt x="6019829" y="0"/>
                </a:lnTo>
              </a:path>
            </a:pathLst>
          </a:custGeom>
          <a:ln w="47624">
            <a:solidFill>
              <a:srgbClr val="BA86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pc="55" dirty="0">
                <a:latin typeface="Open Sans"/>
                <a:cs typeface="Open Sans"/>
              </a:rPr>
              <a:t>VASBO </a:t>
            </a:r>
            <a:r>
              <a:rPr lang="en-US" spc="-25" dirty="0">
                <a:latin typeface="Open Sans"/>
                <a:cs typeface="Open Sans"/>
              </a:rPr>
              <a:t>| </a:t>
            </a:r>
            <a:r>
              <a:rPr lang="en-US" spc="80" dirty="0">
                <a:latin typeface="Open Sans"/>
                <a:cs typeface="Open Sans"/>
              </a:rPr>
              <a:t>Procurement</a:t>
            </a:r>
            <a:endParaRPr lang="en-US" dirty="0">
              <a:latin typeface="Open Sans"/>
              <a:cs typeface="Open Sans"/>
            </a:endParaRPr>
          </a:p>
        </p:txBody>
      </p:sp>
      <p:sp>
        <p:nvSpPr>
          <p:cNvPr id="19" name="object 3"/>
          <p:cNvSpPr/>
          <p:nvPr/>
        </p:nvSpPr>
        <p:spPr>
          <a:xfrm>
            <a:off x="13868400" y="9303544"/>
            <a:ext cx="3629024" cy="76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288000" cy="3009900"/>
          </a:xfrm>
          <a:prstGeom prst="rect">
            <a:avLst/>
          </a:prstGeom>
          <a:solidFill>
            <a:srgbClr val="BA8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ject 10"/>
          <p:cNvSpPr txBox="1"/>
          <p:nvPr/>
        </p:nvSpPr>
        <p:spPr>
          <a:xfrm>
            <a:off x="2438400" y="3120782"/>
            <a:ext cx="12801600" cy="2807819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469900" lvl="1" indent="-457200"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000" spc="20" dirty="0" smtClean="0">
                <a:latin typeface="Open Sans"/>
                <a:cs typeface="Open Sans"/>
              </a:rPr>
              <a:t>Find </a:t>
            </a:r>
            <a:r>
              <a:rPr lang="en-US" sz="4000" spc="20" dirty="0">
                <a:latin typeface="Open Sans"/>
                <a:cs typeface="Open Sans"/>
              </a:rPr>
              <a:t>the highest qualified service provider.</a:t>
            </a:r>
          </a:p>
          <a:p>
            <a:pPr marL="469900" lvl="1" indent="-457200"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000" spc="20" dirty="0">
                <a:latin typeface="Open Sans"/>
                <a:cs typeface="Open Sans"/>
              </a:rPr>
              <a:t>Best price.</a:t>
            </a:r>
          </a:p>
          <a:p>
            <a:pPr marL="469900" lvl="1" indent="-457200"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000" b="1" u="sng" spc="20" dirty="0">
                <a:latin typeface="Open Sans"/>
                <a:cs typeface="Open Sans"/>
              </a:rPr>
              <a:t>Note: </a:t>
            </a:r>
            <a:r>
              <a:rPr lang="en-US" sz="4000" spc="20" dirty="0">
                <a:latin typeface="Open Sans"/>
                <a:cs typeface="Open Sans"/>
              </a:rPr>
              <a:t>I said “best price” because lowest price does NOT always mean highest quality</a:t>
            </a:r>
            <a:r>
              <a:rPr lang="en-US" sz="4000" spc="20" dirty="0" smtClean="0">
                <a:latin typeface="Open Sans"/>
                <a:cs typeface="Open Sans"/>
              </a:rPr>
              <a:t>.</a:t>
            </a:r>
            <a:endParaRPr lang="en-US" sz="4000" spc="20" dirty="0">
              <a:latin typeface="Open Sans"/>
              <a:cs typeface="Open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76400" y="433387"/>
            <a:ext cx="14706600" cy="2143125"/>
          </a:xfrm>
          <a:custGeom>
            <a:avLst/>
            <a:gdLst/>
            <a:ahLst/>
            <a:cxnLst/>
            <a:rect l="l" t="t" r="r" b="b"/>
            <a:pathLst>
              <a:path w="14706600" h="2143125">
                <a:moveTo>
                  <a:pt x="0" y="0"/>
                </a:moveTo>
                <a:lnTo>
                  <a:pt x="14706599" y="0"/>
                </a:lnTo>
                <a:lnTo>
                  <a:pt x="14706599" y="2143124"/>
                </a:lnTo>
                <a:lnTo>
                  <a:pt x="0" y="21431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76400" y="908069"/>
            <a:ext cx="14706600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en-US" sz="5500" spc="250" dirty="0" smtClean="0">
                <a:solidFill>
                  <a:srgbClr val="001D38"/>
                </a:solidFill>
                <a:latin typeface="Palatino Linotype"/>
                <a:cs typeface="Palatino Linotype"/>
              </a:rPr>
              <a:t>What is your goal in procurement?</a:t>
            </a:r>
            <a:endParaRPr sz="5500" dirty="0">
              <a:solidFill>
                <a:srgbClr val="001D38"/>
              </a:solidFill>
              <a:latin typeface="Palatino Linotype"/>
              <a:cs typeface="Palatino Linotyp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55916" y="2316372"/>
            <a:ext cx="6020435" cy="0"/>
          </a:xfrm>
          <a:custGeom>
            <a:avLst/>
            <a:gdLst/>
            <a:ahLst/>
            <a:cxnLst/>
            <a:rect l="l" t="t" r="r" b="b"/>
            <a:pathLst>
              <a:path w="6020434">
                <a:moveTo>
                  <a:pt x="0" y="0"/>
                </a:moveTo>
                <a:lnTo>
                  <a:pt x="6019829" y="0"/>
                </a:lnTo>
              </a:path>
            </a:pathLst>
          </a:custGeom>
          <a:ln w="47624">
            <a:solidFill>
              <a:srgbClr val="BA86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pc="55" dirty="0">
                <a:latin typeface="Open Sans"/>
                <a:cs typeface="Open Sans"/>
              </a:rPr>
              <a:t>VASBO </a:t>
            </a:r>
            <a:r>
              <a:rPr lang="en-US" spc="-25" dirty="0">
                <a:latin typeface="Open Sans"/>
                <a:cs typeface="Open Sans"/>
              </a:rPr>
              <a:t>| </a:t>
            </a:r>
            <a:r>
              <a:rPr lang="en-US" spc="80" dirty="0">
                <a:latin typeface="Open Sans"/>
                <a:cs typeface="Open Sans"/>
              </a:rPr>
              <a:t>Procurement</a:t>
            </a:r>
            <a:endParaRPr lang="en-US" dirty="0">
              <a:latin typeface="Open Sans"/>
              <a:cs typeface="Open Sans"/>
            </a:endParaRPr>
          </a:p>
        </p:txBody>
      </p:sp>
      <p:sp>
        <p:nvSpPr>
          <p:cNvPr id="19" name="object 3"/>
          <p:cNvSpPr/>
          <p:nvPr/>
        </p:nvSpPr>
        <p:spPr>
          <a:xfrm>
            <a:off x="13868400" y="9303544"/>
            <a:ext cx="3629024" cy="76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11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288000" cy="3009900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ject 10"/>
          <p:cNvSpPr txBox="1"/>
          <p:nvPr/>
        </p:nvSpPr>
        <p:spPr>
          <a:xfrm>
            <a:off x="2438400" y="3120782"/>
            <a:ext cx="12801600" cy="4069703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endParaRPr lang="en-US" sz="3800" dirty="0">
              <a:latin typeface="Open Sans"/>
              <a:cs typeface="Open Sans"/>
            </a:endParaRPr>
          </a:p>
          <a:p>
            <a:pPr marL="469900" lvl="1" indent="-457200"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000" spc="20" dirty="0">
                <a:latin typeface="Open Sans"/>
                <a:cs typeface="Open Sans"/>
              </a:rPr>
              <a:t>Selection of an unqualified provider by letting price outweigh qualifications.</a:t>
            </a:r>
          </a:p>
          <a:p>
            <a:pPr marL="469900" lvl="1" indent="-457200"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000" spc="20" dirty="0">
                <a:latin typeface="Open Sans"/>
                <a:cs typeface="Open Sans"/>
              </a:rPr>
              <a:t>Fraudulent procurement schemes.</a:t>
            </a:r>
          </a:p>
          <a:p>
            <a:pPr marL="469900" lvl="1" indent="-457200"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000" spc="20" dirty="0">
                <a:latin typeface="Open Sans"/>
                <a:cs typeface="Open Sans"/>
              </a:rPr>
              <a:t>Noncompliance with procurement rules</a:t>
            </a: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endParaRPr lang="en-US" sz="2900" spc="15" dirty="0">
              <a:latin typeface="Open Sans"/>
              <a:cs typeface="Open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76400" y="433387"/>
            <a:ext cx="14706600" cy="2143125"/>
          </a:xfrm>
          <a:custGeom>
            <a:avLst/>
            <a:gdLst/>
            <a:ahLst/>
            <a:cxnLst/>
            <a:rect l="l" t="t" r="r" b="b"/>
            <a:pathLst>
              <a:path w="14706600" h="2143125">
                <a:moveTo>
                  <a:pt x="0" y="0"/>
                </a:moveTo>
                <a:lnTo>
                  <a:pt x="14706599" y="0"/>
                </a:lnTo>
                <a:lnTo>
                  <a:pt x="14706599" y="2143124"/>
                </a:lnTo>
                <a:lnTo>
                  <a:pt x="0" y="21431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76400" y="908069"/>
            <a:ext cx="1470660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en-US" sz="7500" spc="250" dirty="0" smtClean="0">
                <a:solidFill>
                  <a:srgbClr val="001D38"/>
                </a:solidFill>
                <a:latin typeface="Palatino Linotype"/>
                <a:cs typeface="Palatino Linotype"/>
              </a:rPr>
              <a:t>What can go wrong?</a:t>
            </a:r>
            <a:endParaRPr sz="7500" dirty="0">
              <a:solidFill>
                <a:srgbClr val="001D38"/>
              </a:solidFill>
              <a:latin typeface="Palatino Linotype"/>
              <a:cs typeface="Palatino Linotyp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55916" y="2316372"/>
            <a:ext cx="6020435" cy="0"/>
          </a:xfrm>
          <a:custGeom>
            <a:avLst/>
            <a:gdLst/>
            <a:ahLst/>
            <a:cxnLst/>
            <a:rect l="l" t="t" r="r" b="b"/>
            <a:pathLst>
              <a:path w="6020434">
                <a:moveTo>
                  <a:pt x="0" y="0"/>
                </a:moveTo>
                <a:lnTo>
                  <a:pt x="6019829" y="0"/>
                </a:lnTo>
              </a:path>
            </a:pathLst>
          </a:custGeom>
          <a:ln w="47624">
            <a:solidFill>
              <a:srgbClr val="BA86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pc="55" dirty="0">
                <a:latin typeface="Open Sans"/>
                <a:cs typeface="Open Sans"/>
              </a:rPr>
              <a:t>VASBO </a:t>
            </a:r>
            <a:r>
              <a:rPr lang="en-US" spc="-25" dirty="0">
                <a:latin typeface="Open Sans"/>
                <a:cs typeface="Open Sans"/>
              </a:rPr>
              <a:t>| </a:t>
            </a:r>
            <a:r>
              <a:rPr lang="en-US" spc="80" dirty="0">
                <a:latin typeface="Open Sans"/>
                <a:cs typeface="Open Sans"/>
              </a:rPr>
              <a:t>Procurement</a:t>
            </a:r>
            <a:endParaRPr lang="en-US" dirty="0">
              <a:latin typeface="Open Sans"/>
              <a:cs typeface="Open Sans"/>
            </a:endParaRPr>
          </a:p>
        </p:txBody>
      </p:sp>
      <p:sp>
        <p:nvSpPr>
          <p:cNvPr id="19" name="object 3"/>
          <p:cNvSpPr/>
          <p:nvPr/>
        </p:nvSpPr>
        <p:spPr>
          <a:xfrm>
            <a:off x="13868400" y="9303544"/>
            <a:ext cx="3629024" cy="76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251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62569"/>
            <a:ext cx="135661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600" b="1" spc="-5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Why are qualifications important? </a:t>
            </a:r>
            <a:endParaRPr sz="6600" dirty="0">
              <a:latin typeface="Palatino Linotype" panose="02040502050505030304" pitchFamily="18" charset="0"/>
            </a:endParaRPr>
          </a:p>
        </p:txBody>
      </p:sp>
      <p:sp>
        <p:nvSpPr>
          <p:cNvPr id="3" name="Footer Placeholder 17"/>
          <p:cNvSpPr>
            <a:spLocks noGrp="1"/>
          </p:cNvSpPr>
          <p:nvPr>
            <p:ph type="ftr" sz="quarter" idx="4294967295"/>
          </p:nvPr>
        </p:nvSpPr>
        <p:spPr>
          <a:xfrm>
            <a:off x="533400" y="9410700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US" spc="55" dirty="0">
                <a:latin typeface="Open Sans"/>
                <a:cs typeface="Open Sans"/>
              </a:rPr>
              <a:t>VASBO </a:t>
            </a:r>
            <a:r>
              <a:rPr lang="en-US" spc="-25" dirty="0">
                <a:latin typeface="Open Sans"/>
                <a:cs typeface="Open Sans"/>
              </a:rPr>
              <a:t>| </a:t>
            </a:r>
            <a:r>
              <a:rPr lang="en-US" spc="80" dirty="0">
                <a:latin typeface="Open Sans"/>
                <a:cs typeface="Open Sans"/>
              </a:rPr>
              <a:t>Procurement</a:t>
            </a:r>
            <a:endParaRPr lang="en-US" dirty="0">
              <a:latin typeface="Open Sans"/>
              <a:cs typeface="Open Sans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13868400" y="9303544"/>
            <a:ext cx="3629024" cy="76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209800" y="1790700"/>
            <a:ext cx="14782800" cy="589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0" lvl="1" indent="-457200">
              <a:lnSpc>
                <a:spcPct val="107000"/>
              </a:lnSpc>
              <a:spcBef>
                <a:spcPts val="89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spc="20" dirty="0">
                <a:latin typeface="Open Sans"/>
                <a:cs typeface="Open Sans"/>
              </a:rPr>
              <a:t>Why not start with price?</a:t>
            </a:r>
          </a:p>
          <a:p>
            <a:pPr marL="469900" marR="0" lvl="1" indent="-457200">
              <a:lnSpc>
                <a:spcPct val="107000"/>
              </a:lnSpc>
              <a:spcBef>
                <a:spcPts val="89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spc="20" dirty="0">
                <a:latin typeface="Open Sans"/>
                <a:cs typeface="Open Sans"/>
              </a:rPr>
              <a:t>Think about what you are procuring.</a:t>
            </a:r>
          </a:p>
          <a:p>
            <a:pPr marL="927100" lvl="2" indent="-457200">
              <a:lnSpc>
                <a:spcPct val="107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000" spc="20" dirty="0">
                <a:latin typeface="Open Sans"/>
                <a:cs typeface="Open Sans"/>
              </a:rPr>
              <a:t>Construction – Risk a subpar product by going with the lowest cost.</a:t>
            </a:r>
          </a:p>
          <a:p>
            <a:pPr marL="927100" lvl="2" indent="-457200">
              <a:lnSpc>
                <a:spcPct val="107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en-US" sz="4000" spc="20" dirty="0">
                <a:latin typeface="Open Sans"/>
                <a:cs typeface="Open Sans"/>
              </a:rPr>
              <a:t>Professional services – Auditors, attorneys, architects, engineers all require extensive education, training, and certifications.  All of that comes at a cost to those professionals.</a:t>
            </a:r>
          </a:p>
          <a:p>
            <a:pPr marL="469900" marR="0" lvl="1" indent="-457200">
              <a:lnSpc>
                <a:spcPct val="107000"/>
              </a:lnSpc>
              <a:spcBef>
                <a:spcPts val="89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spc="20" dirty="0">
                <a:latin typeface="Open Sans"/>
                <a:cs typeface="Open Sans"/>
              </a:rPr>
              <a:t>Sometimes, best choice CAN also be lower cost.</a:t>
            </a:r>
          </a:p>
          <a:p>
            <a:pPr marL="469900" marR="0" lvl="1" indent="-457200">
              <a:lnSpc>
                <a:spcPct val="107000"/>
              </a:lnSpc>
              <a:spcBef>
                <a:spcPts val="894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spc="20" dirty="0">
                <a:latin typeface="Open Sans"/>
                <a:cs typeface="Open Sans"/>
              </a:rPr>
              <a:t>Qualifications should drive selection.</a:t>
            </a:r>
          </a:p>
        </p:txBody>
      </p:sp>
    </p:spTree>
    <p:extLst>
      <p:ext uri="{BB962C8B-B14F-4D97-AF65-F5344CB8AC3E}">
        <p14:creationId xmlns:p14="http://schemas.microsoft.com/office/powerpoint/2010/main" val="7547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9816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105900"/>
            <a:ext cx="18288000" cy="11811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7998" y="0"/>
                </a:lnTo>
                <a:lnTo>
                  <a:pt x="1828799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001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74620" y="1866900"/>
            <a:ext cx="10775180" cy="25516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lvl="1" indent="-457200" algn="just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spc="20" dirty="0">
                <a:latin typeface="Open Sans"/>
                <a:cs typeface="Open Sans"/>
              </a:rPr>
              <a:t>Prevent fraud</a:t>
            </a:r>
          </a:p>
          <a:p>
            <a:pPr marL="469900" marR="5080" lvl="1" indent="-457200" algn="just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spc="20" dirty="0">
                <a:latin typeface="Open Sans"/>
                <a:cs typeface="Open Sans"/>
              </a:rPr>
              <a:t>Prevent errors</a:t>
            </a:r>
          </a:p>
          <a:p>
            <a:pPr marL="469900" marR="5080" lvl="1" indent="-457200" algn="just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spc="20" dirty="0">
                <a:latin typeface="Open Sans"/>
                <a:cs typeface="Open Sans"/>
              </a:rPr>
              <a:t>Prevent </a:t>
            </a:r>
            <a:r>
              <a:rPr lang="en-US" sz="4500" spc="20" dirty="0" smtClean="0">
                <a:latin typeface="Open Sans"/>
                <a:cs typeface="Open Sans"/>
              </a:rPr>
              <a:t>non-compliance</a:t>
            </a:r>
            <a:endParaRPr lang="en-US" sz="4500" spc="20" dirty="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674620" y="419100"/>
            <a:ext cx="1138478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0" b="1" spc="-5" dirty="0" smtClean="0">
                <a:solidFill>
                  <a:srgbClr val="001C37"/>
                </a:solidFill>
                <a:latin typeface="Palatino Linotype" panose="02040502050505030304" pitchFamily="18" charset="0"/>
                <a:cs typeface="Open Sans"/>
              </a:rPr>
              <a:t>Why are internal controls important?</a:t>
            </a:r>
            <a:endParaRPr sz="5000" b="1" dirty="0">
              <a:latin typeface="Palatino Linotype" panose="02040502050505030304" pitchFamily="18" charset="0"/>
              <a:cs typeface="Open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639800" y="9303544"/>
            <a:ext cx="3619499" cy="761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pc="55" dirty="0">
                <a:solidFill>
                  <a:schemeClr val="bg1"/>
                </a:solidFill>
                <a:latin typeface="Open Sans"/>
                <a:cs typeface="Open Sans"/>
              </a:rPr>
              <a:t>VASBO </a:t>
            </a:r>
            <a:r>
              <a:rPr lang="en-US" spc="-25" dirty="0">
                <a:solidFill>
                  <a:schemeClr val="bg1"/>
                </a:solidFill>
                <a:latin typeface="Open Sans"/>
                <a:cs typeface="Open Sans"/>
              </a:rPr>
              <a:t>| </a:t>
            </a:r>
            <a:r>
              <a:rPr lang="en-US" spc="80" dirty="0">
                <a:solidFill>
                  <a:schemeClr val="bg1"/>
                </a:solidFill>
                <a:latin typeface="Open Sans"/>
                <a:cs typeface="Open Sans"/>
              </a:rPr>
              <a:t>Procurement</a:t>
            </a:r>
            <a:endParaRPr lang="en-US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0515" y="0"/>
            <a:ext cx="10777855" cy="10287000"/>
          </a:xfrm>
          <a:custGeom>
            <a:avLst/>
            <a:gdLst/>
            <a:ahLst/>
            <a:cxnLst/>
            <a:rect l="l" t="t" r="r" b="b"/>
            <a:pathLst>
              <a:path w="10777855" h="10287000">
                <a:moveTo>
                  <a:pt x="0" y="0"/>
                </a:moveTo>
                <a:lnTo>
                  <a:pt x="10777484" y="0"/>
                </a:lnTo>
                <a:lnTo>
                  <a:pt x="10777484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01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762000" y="3405845"/>
            <a:ext cx="6223000" cy="34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7500" b="0" dirty="0" smtClean="0">
                <a:solidFill>
                  <a:srgbClr val="001D38"/>
                </a:solidFill>
                <a:latin typeface="Palatino Linotype" panose="02040502050505030304" pitchFamily="18" charset="0"/>
                <a:cs typeface="Open Sans"/>
              </a:rPr>
              <a:t>Procurement Fraud Schemes</a:t>
            </a:r>
            <a:endParaRPr sz="7500" dirty="0">
              <a:solidFill>
                <a:srgbClr val="001D38"/>
              </a:solidFill>
              <a:latin typeface="Palatino Linotype" panose="02040502050505030304" pitchFamily="18" charset="0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89342" y="3415370"/>
            <a:ext cx="9220200" cy="3378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lvl="1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spc="-35" dirty="0">
                <a:solidFill>
                  <a:srgbClr val="F5F6F0"/>
                </a:solidFill>
                <a:latin typeface="Open Sans"/>
                <a:cs typeface="Open Sans"/>
              </a:rPr>
              <a:t>Phantom or Fictitious Vendors</a:t>
            </a:r>
          </a:p>
          <a:p>
            <a:pPr marL="469900" marR="5080" lvl="1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spc="-35" dirty="0">
                <a:solidFill>
                  <a:srgbClr val="F5F6F0"/>
                </a:solidFill>
                <a:latin typeface="Open Sans"/>
                <a:cs typeface="Open Sans"/>
              </a:rPr>
              <a:t>Conflict of Interest </a:t>
            </a:r>
          </a:p>
          <a:p>
            <a:pPr marL="469900" marR="5080" lvl="1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spc="-35" dirty="0">
                <a:solidFill>
                  <a:srgbClr val="F5F6F0"/>
                </a:solidFill>
                <a:latin typeface="Open Sans"/>
                <a:cs typeface="Open Sans"/>
              </a:rPr>
              <a:t>Kickbacks</a:t>
            </a:r>
          </a:p>
          <a:p>
            <a:pPr marL="469900" marR="5080" lvl="1" indent="-457200" algn="just">
              <a:lnSpc>
                <a:spcPct val="122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spc="-35" dirty="0">
                <a:solidFill>
                  <a:srgbClr val="F5F6F0"/>
                </a:solidFill>
                <a:latin typeface="Open Sans"/>
                <a:cs typeface="Open Sans"/>
              </a:rPr>
              <a:t>Bid </a:t>
            </a:r>
            <a:r>
              <a:rPr lang="en-US" sz="4500" spc="-35" dirty="0" smtClean="0">
                <a:solidFill>
                  <a:srgbClr val="F5F6F0"/>
                </a:solidFill>
                <a:latin typeface="Open Sans"/>
                <a:cs typeface="Open Sans"/>
              </a:rPr>
              <a:t>Rigging</a:t>
            </a:r>
            <a:endParaRPr lang="en-US" sz="4500" spc="-35" dirty="0">
              <a:solidFill>
                <a:srgbClr val="F5F6F0"/>
              </a:solidFill>
              <a:latin typeface="Open Sans"/>
              <a:cs typeface="Open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639800" y="9303544"/>
            <a:ext cx="3619499" cy="76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pc="55" dirty="0">
                <a:latin typeface="Open Sans"/>
                <a:cs typeface="Open Sans"/>
              </a:rPr>
              <a:t>VASBO </a:t>
            </a:r>
            <a:r>
              <a:rPr lang="en-US" spc="-25" dirty="0">
                <a:latin typeface="Open Sans"/>
                <a:cs typeface="Open Sans"/>
              </a:rPr>
              <a:t>| </a:t>
            </a:r>
            <a:r>
              <a:rPr lang="en-US" spc="80" dirty="0">
                <a:latin typeface="Open Sans"/>
                <a:cs typeface="Open Sans"/>
              </a:rPr>
              <a:t>Procurement</a:t>
            </a:r>
            <a:endParaRPr lang="en-US" dirty="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B2B2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af4119-06cc-4e78-8f1f-d75ceb17430f">
      <Terms xmlns="http://schemas.microsoft.com/office/infopath/2007/PartnerControls"/>
    </lcf76f155ced4ddcb4097134ff3c332f>
    <TaxCatchAll xmlns="7d2bcba1-a0c5-469c-a7f8-63c86f4fe5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F0F5F84B6F844CA8956105C0A28687" ma:contentTypeVersion="8" ma:contentTypeDescription="Create a new document." ma:contentTypeScope="" ma:versionID="a25294c1d67e52b60686bb54561d8017">
  <xsd:schema xmlns:xsd="http://www.w3.org/2001/XMLSchema" xmlns:xs="http://www.w3.org/2001/XMLSchema" xmlns:p="http://schemas.microsoft.com/office/2006/metadata/properties" xmlns:ns2="f0af4119-06cc-4e78-8f1f-d75ceb17430f" xmlns:ns3="7d2bcba1-a0c5-469c-a7f8-63c86f4fe534" targetNamespace="http://schemas.microsoft.com/office/2006/metadata/properties" ma:root="true" ma:fieldsID="300013a52c819511ec2c954d3af6aacd" ns2:_="" ns3:_="">
    <xsd:import namespace="f0af4119-06cc-4e78-8f1f-d75ceb17430f"/>
    <xsd:import namespace="7d2bcba1-a0c5-469c-a7f8-63c86f4fe53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f4119-06cc-4e78-8f1f-d75ceb17430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d6d850ce-e7c2-4da1-8053-899fcda31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2bcba1-a0c5-469c-a7f8-63c86f4fe53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905af31-fd24-489b-b805-6482b75ac499}" ma:internalName="TaxCatchAll" ma:showField="CatchAllData" ma:web="7d2bcba1-a0c5-469c-a7f8-63c86f4fe5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8310C0-7EB8-4C2F-9A36-E0E7ED17EB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1E3E3-F3E1-4D4B-9167-88752E3FA4AC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f0af4119-06cc-4e78-8f1f-d75ceb17430f"/>
    <ds:schemaRef ds:uri="http://schemas.microsoft.com/office/infopath/2007/PartnerControls"/>
    <ds:schemaRef ds:uri="7d2bcba1-a0c5-469c-a7f8-63c86f4fe53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9C8BADD-F7E6-4426-BED0-722B636B4E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af4119-06cc-4e78-8f1f-d75ceb17430f"/>
    <ds:schemaRef ds:uri="7d2bcba1-a0c5-469c-a7f8-63c86f4fe5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945</Words>
  <Application>Microsoft Office PowerPoint</Application>
  <PresentationFormat>Custom</PresentationFormat>
  <Paragraphs>150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Open Sans</vt:lpstr>
      <vt:lpstr>Palatino Linotype</vt:lpstr>
      <vt:lpstr>Office Theme</vt:lpstr>
      <vt:lpstr>PowerPoint Presentation</vt:lpstr>
      <vt:lpstr>Agenda</vt:lpstr>
      <vt:lpstr>A little about me</vt:lpstr>
      <vt:lpstr>What does “procurement” include?</vt:lpstr>
      <vt:lpstr>What is your goal in procurement?</vt:lpstr>
      <vt:lpstr>What can go wrong?</vt:lpstr>
      <vt:lpstr>Why are qualifications important? </vt:lpstr>
      <vt:lpstr>Why are internal controls important?</vt:lpstr>
      <vt:lpstr>Procurement Fraud Schemes</vt:lpstr>
      <vt:lpstr>Phantom or Fictitious Vendors</vt:lpstr>
      <vt:lpstr>Phantom or Fictitious Vendors (Cont)</vt:lpstr>
      <vt:lpstr>Conflict of Interest</vt:lpstr>
      <vt:lpstr>Conflict of Interest (Cont.)</vt:lpstr>
      <vt:lpstr>Kickbacks</vt:lpstr>
      <vt:lpstr>Kickbacks (Cont.)</vt:lpstr>
      <vt:lpstr>Bid Rigging</vt:lpstr>
      <vt:lpstr>Bid Rigging (Cont.)</vt:lpstr>
      <vt:lpstr>Compliance is important as well!</vt:lpstr>
      <vt:lpstr>What are “local” procurement rules?</vt:lpstr>
      <vt:lpstr>What are “Virginia” procurement rules?</vt:lpstr>
      <vt:lpstr>What are “Federal” procurement rules?</vt:lpstr>
      <vt:lpstr>In conclusion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Branded PowerPoint Template</dc:title>
  <dc:creator>Alexa Keeler</dc:creator>
  <cp:keywords>DAEo9Jw6vdk,BAEU7MpWn2E</cp:keywords>
  <cp:lastModifiedBy>Chris Banta</cp:lastModifiedBy>
  <cp:revision>45</cp:revision>
  <dcterms:created xsi:type="dcterms:W3CDTF">2021-09-21T14:46:51Z</dcterms:created>
  <dcterms:modified xsi:type="dcterms:W3CDTF">2023-05-10T21:01:57Z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2021-09-21T00:00:00Z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2021-09-21T00:00:00Z</vt:filetime>
  </property>
  <property fmtid="{D5CDD505-2E9C-101B-9397-08002B2CF9AE}" pid="5" name="ContentTypeId">
    <vt:lpwstr>0x01010066F0F5F84B6F844CA8956105C0A28687</vt:lpwstr>
  </property>
</Properties>
</file>