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 id="2147483691" r:id="rId2"/>
    <p:sldMasterId id="2147483692" r:id="rId3"/>
  </p:sldMasterIdLst>
  <p:notesMasterIdLst>
    <p:notesMasterId r:id="rId4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Lst>
  <p:sldSz cx="9144000" cy="5143500" type="screen16x9"/>
  <p:notesSz cx="6858000" cy="9144000"/>
  <p:embeddedFontLst>
    <p:embeddedFont>
      <p:font typeface="Trebuchet MS" panose="020B0603020202020204" pitchFamily="34" charset="0"/>
      <p:regular r:id="rId50"/>
      <p:bold r:id="rId51"/>
      <p:italic r:id="rId52"/>
      <p:boldItalic r:id="rId53"/>
    </p:embeddedFont>
    <p:embeddedFont>
      <p:font typeface="Josefin Sans"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8DBCA1-D83E-4759-AD01-6B6A38ACF356}">
  <a:tblStyle styleId="{148DBCA1-D83E-4759-AD01-6B6A38ACF35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C5D69E8-84DC-4059-878C-AB9F09C8DD2F}" styleName="Table_1">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EEE"/>
          </a:solidFill>
        </a:fill>
      </a:tcStyle>
    </a:wholeTbl>
    <a:band1H>
      <a:tcTxStyle/>
      <a:tcStyle>
        <a:tcBdr/>
        <a:fill>
          <a:solidFill>
            <a:srgbClr val="CBDCDB"/>
          </a:solidFill>
        </a:fill>
      </a:tcStyle>
    </a:band1H>
    <a:band2H>
      <a:tcTxStyle/>
      <a:tcStyle>
        <a:tcBdr/>
      </a:tcStyle>
    </a:band2H>
    <a:band1V>
      <a:tcTxStyle/>
      <a:tcStyle>
        <a:tcBdr/>
        <a:fill>
          <a:solidFill>
            <a:srgbClr val="CBDCDB"/>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3"/>
          </a:solidFill>
        </a:fill>
      </a:tcStyle>
    </a:lastCol>
    <a:firstCol>
      <a:tcTxStyle b="on" i="off">
        <a:font>
          <a:latin typeface="Times New Roman"/>
          <a:ea typeface="Times New Roman"/>
          <a:cs typeface="Times New Roman"/>
        </a:font>
        <a:schemeClr val="lt1"/>
      </a:tcTxStyle>
      <a:tcStyle>
        <a:tcBdr/>
        <a:fill>
          <a:solidFill>
            <a:schemeClr val="accent3"/>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7.fntdata"/><Relationship Id="rId8" Type="http://schemas.openxmlformats.org/officeDocument/2006/relationships/slide" Target="slides/slide5.xml"/><Relationship Id="rId51" Type="http://schemas.openxmlformats.org/officeDocument/2006/relationships/font" Target="fonts/font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3.fntdata"/><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d8e3c12a3f_2_9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gd8e3c12a3f_2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d8e3c12a3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d8e3c12a3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da08404234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da08404234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7 were competitive application process . Total for all 16.1M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da08404234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da08404234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da08404234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da0840423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d8e3c12a3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d8e3c12a3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State set aside - 5% to address learning loss, 1% summer enrichment, 1% afterschool programs, remainder for other allowable activities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da08404234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da08404234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f9afbe3cb2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f9afbe3cb2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d8e3c12a3f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d8e3c12a3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d8e3c12a3f_0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d8e3c12a3f_0_1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gd8e3c12a3f_0_169:notes"/>
          <p:cNvSpPr txBox="1">
            <a:spLocks noGrp="1"/>
          </p:cNvSpPr>
          <p:nvPr>
            <p:ph type="sldNum" idx="12"/>
          </p:nvPr>
        </p:nvSpPr>
        <p:spPr>
          <a:xfrm>
            <a:off x="3884613" y="8685213"/>
            <a:ext cx="15075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d8e3c12a3f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d8e3c12a3f_0_1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gd8e3c12a3f_0_176:notes"/>
          <p:cNvSpPr txBox="1">
            <a:spLocks noGrp="1"/>
          </p:cNvSpPr>
          <p:nvPr>
            <p:ph type="sldNum" idx="12"/>
          </p:nvPr>
        </p:nvSpPr>
        <p:spPr>
          <a:xfrm>
            <a:off x="3884613" y="8685213"/>
            <a:ext cx="15075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d8e3c12a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d8e3c12a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d8e3c12a3f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d8e3c12a3f_0_18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gd8e3c12a3f_0_183:notes"/>
          <p:cNvSpPr txBox="1">
            <a:spLocks noGrp="1"/>
          </p:cNvSpPr>
          <p:nvPr>
            <p:ph type="sldNum" idx="12"/>
          </p:nvPr>
        </p:nvSpPr>
        <p:spPr>
          <a:xfrm>
            <a:off x="3884613" y="8685213"/>
            <a:ext cx="15075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d8e3c12a3f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d8e3c12a3f_0_19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gd8e3c12a3f_0_190:notes"/>
          <p:cNvSpPr txBox="1">
            <a:spLocks noGrp="1"/>
          </p:cNvSpPr>
          <p:nvPr>
            <p:ph type="sldNum" idx="12"/>
          </p:nvPr>
        </p:nvSpPr>
        <p:spPr>
          <a:xfrm>
            <a:off x="3884613" y="8685213"/>
            <a:ext cx="15075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d8e3c12a3f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d8e3c12a3f_0_1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gd8e3c12a3f_0_197:notes"/>
          <p:cNvSpPr txBox="1">
            <a:spLocks noGrp="1"/>
          </p:cNvSpPr>
          <p:nvPr>
            <p:ph type="sldNum" idx="12"/>
          </p:nvPr>
        </p:nvSpPr>
        <p:spPr>
          <a:xfrm>
            <a:off x="3884613" y="8685213"/>
            <a:ext cx="15075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f628984f09_0_5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gf628984f09_0_5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f628984f09_0_54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0" name="Google Shape;460;gf628984f09_0_5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f628984f09_0_5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gf628984f09_0_5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f628984f09_0_7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gf628984f09_0_7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f628984f09_0_8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gf628984f09_0_8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f9afbe3cb2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f9afbe3cb2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da08404234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da08404234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two were a competitive application process - 29.9M</a:t>
            </a:r>
            <a:endParaRPr/>
          </a:p>
          <a:p>
            <a:pPr marL="0" lvl="0" indent="0" algn="l" rtl="0">
              <a:spcBef>
                <a:spcPts val="0"/>
              </a:spcBef>
              <a:spcAft>
                <a:spcPts val="0"/>
              </a:spcAft>
              <a:buNone/>
            </a:pPr>
            <a:r>
              <a:rPr lang="en"/>
              <a:t>EC - 10M</a:t>
            </a:r>
            <a:endParaRPr/>
          </a:p>
          <a:p>
            <a:pPr marL="0" lvl="0" indent="0" algn="l" rtl="0">
              <a:spcBef>
                <a:spcPts val="0"/>
              </a:spcBef>
              <a:spcAft>
                <a:spcPts val="0"/>
              </a:spcAft>
              <a:buNone/>
            </a:pPr>
            <a:r>
              <a:rPr lang="en"/>
              <a:t>VVA expansion - 3.5M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da0840423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da0840423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described by USED</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f9afbe3cb2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f9afbe3cb2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da1761d4d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da1761d4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f9afbe3cb2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f9afbe3cb2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f9afbe3cb2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f9afbe3cb2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f9afbe3cb2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f9afbe3cb2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State set aside - 5% to address learning loss, 1% summer enrichment, 1% afterschool programs, remainder for other allowable activities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f9afbe3cb2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f9afbe3cb2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d8e3c12a3f_0_3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d8e3c12a3f_0_3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gd8e3c12a3f_0_329:notes"/>
          <p:cNvSpPr txBox="1">
            <a:spLocks noGrp="1"/>
          </p:cNvSpPr>
          <p:nvPr>
            <p:ph type="sldNum" idx="12"/>
          </p:nvPr>
        </p:nvSpPr>
        <p:spPr>
          <a:xfrm>
            <a:off x="3884613" y="8685213"/>
            <a:ext cx="15075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f628984f09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gf628984f09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f628984f09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1" name="Google Shape;551;gf628984f09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f628984f09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gf628984f09_0_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f9afbe3cb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f9afbe3cb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f628984f09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4" name="Google Shape;564;gf628984f09_0_3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f628984f09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0" name="Google Shape;570;gf628984f09_0_4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f628984f09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6" name="Google Shape;576;gf628984f09_0_4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f628984f0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f628984f0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f628984f09_0_0:notes"/>
          <p:cNvSpPr txBox="1">
            <a:spLocks noGrp="1"/>
          </p:cNvSpPr>
          <p:nvPr>
            <p:ph type="sldNum" idx="12"/>
          </p:nvPr>
        </p:nvSpPr>
        <p:spPr>
          <a:xfrm>
            <a:off x="3884613" y="8685213"/>
            <a:ext cx="15075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d8e3c12a3f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d8e3c12a3f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d8e3c12a3f_0_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d8e3c12a3f_0_34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7" name="Google Shape;597;gd8e3c12a3f_0_345:notes"/>
          <p:cNvSpPr txBox="1">
            <a:spLocks noGrp="1"/>
          </p:cNvSpPr>
          <p:nvPr>
            <p:ph type="sldNum" idx="12"/>
          </p:nvPr>
        </p:nvSpPr>
        <p:spPr>
          <a:xfrm>
            <a:off x="3884613" y="8685213"/>
            <a:ext cx="15075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f9afbe3c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f9afbe3c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described by USED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da0840423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da0840423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 to webpage and open one of the attachments to go through allowable uses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f9afbe3cb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f9afbe3cb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f9afbe3cb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f9afbe3cb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da08404234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da08404234_0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da08404234_0_13:notes"/>
          <p:cNvSpPr txBox="1">
            <a:spLocks noGrp="1"/>
          </p:cNvSpPr>
          <p:nvPr>
            <p:ph type="sldNum" idx="12"/>
          </p:nvPr>
        </p:nvSpPr>
        <p:spPr>
          <a:xfrm>
            <a:off x="3884613" y="8685213"/>
            <a:ext cx="15075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 name="Google Shape;13;p2"/>
          <p:cNvSpPr txBox="1">
            <a:spLocks noGrp="1"/>
          </p:cNvSpPr>
          <p:nvPr>
            <p:ph type="ftr" idx="11"/>
          </p:nvPr>
        </p:nvSpPr>
        <p:spPr>
          <a:xfrm>
            <a:off x="3028950" y="4525434"/>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 name="Google Shape;14;p2"/>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dk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dk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dk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dk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dk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dk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dk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dk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dk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
        <p:nvSpPr>
          <p:cNvPr id="15" name="Google Shape;15;p2"/>
          <p:cNvSpPr txBox="1">
            <a:spLocks noGrp="1"/>
          </p:cNvSpPr>
          <p:nvPr>
            <p:ph type="ctrTitle"/>
          </p:nvPr>
        </p:nvSpPr>
        <p:spPr>
          <a:xfrm>
            <a:off x="1143000" y="1676399"/>
            <a:ext cx="6858000" cy="1790700"/>
          </a:xfrm>
          <a:prstGeom prst="rect">
            <a:avLst/>
          </a:prstGeom>
          <a:solidFill>
            <a:schemeClr val="lt1">
              <a:alpha val="62745"/>
            </a:schemeClr>
          </a:solidFill>
          <a:ln w="79375" cap="rnd" cmpd="sng">
            <a:solidFill>
              <a:srgbClr val="C00000">
                <a:alpha val="78823"/>
              </a:srgbClr>
            </a:solidFill>
            <a:prstDash val="solid"/>
            <a:round/>
            <a:headEnd type="none" w="sm" len="sm"/>
            <a:tailEnd type="none" w="sm" len="sm"/>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1"/>
              </a:buClr>
              <a:buSzPts val="4500"/>
              <a:buFont typeface="Trebuchet MS"/>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 name="Google Shape;16;p2"/>
          <p:cNvSpPr txBox="1">
            <a:spLocks noGrp="1"/>
          </p:cNvSpPr>
          <p:nvPr>
            <p:ph type="subTitle" idx="1"/>
          </p:nvPr>
        </p:nvSpPr>
        <p:spPr>
          <a:xfrm>
            <a:off x="1084006" y="3536156"/>
            <a:ext cx="6858000" cy="77146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accent1"/>
              </a:buClr>
              <a:buSzPts val="1200"/>
              <a:buNone/>
              <a:defRPr sz="1200"/>
            </a:lvl4pPr>
            <a:lvl5pPr lvl="4" algn="ctr">
              <a:lnSpc>
                <a:spcPct val="90000"/>
              </a:lnSpc>
              <a:spcBef>
                <a:spcPts val="400"/>
              </a:spcBef>
              <a:spcAft>
                <a:spcPts val="0"/>
              </a:spcAft>
              <a:buClr>
                <a:schemeClr val="accent5"/>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627459" y="834887"/>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Trebuchet M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 name="Google Shape;69;p11"/>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400"/>
              </a:spcBef>
              <a:spcAft>
                <a:spcPts val="0"/>
              </a:spcAft>
              <a:buClr>
                <a:srgbClr val="C22536"/>
              </a:buClr>
              <a:buSzPts val="2100"/>
              <a:buFont typeface="Arial"/>
              <a:buNone/>
              <a:defRPr sz="2100" b="1" i="0" u="none" strike="noStrike" cap="none">
                <a:solidFill>
                  <a:srgbClr val="C22536"/>
                </a:solidFill>
                <a:latin typeface="Trebuchet MS"/>
                <a:ea typeface="Trebuchet MS"/>
                <a:cs typeface="Trebuchet MS"/>
                <a:sym typeface="Trebuchet MS"/>
              </a:defRPr>
            </a:lvl2pPr>
            <a:lvl3pPr marR="0" lvl="2" algn="l" rtl="0">
              <a:lnSpc>
                <a:spcPct val="90000"/>
              </a:lnSpc>
              <a:spcBef>
                <a:spcPts val="400"/>
              </a:spcBef>
              <a:spcAft>
                <a:spcPts val="0"/>
              </a:spcAft>
              <a:buClr>
                <a:schemeClr val="dk1"/>
              </a:buClr>
              <a:buSzPts val="1800"/>
              <a:buFont typeface="Arial"/>
              <a:buNone/>
              <a:defRPr sz="1800" b="1" i="0" u="none" strike="noStrike" cap="none">
                <a:solidFill>
                  <a:schemeClr val="dk1"/>
                </a:solidFill>
                <a:latin typeface="Trebuchet MS"/>
                <a:ea typeface="Trebuchet MS"/>
                <a:cs typeface="Trebuchet MS"/>
                <a:sym typeface="Trebuchet MS"/>
              </a:defRPr>
            </a:lvl3pPr>
            <a:lvl4pPr marR="0" lvl="3" algn="l" rtl="0">
              <a:lnSpc>
                <a:spcPct val="90000"/>
              </a:lnSpc>
              <a:spcBef>
                <a:spcPts val="400"/>
              </a:spcBef>
              <a:spcAft>
                <a:spcPts val="0"/>
              </a:spcAft>
              <a:buClr>
                <a:schemeClr val="accent1"/>
              </a:buClr>
              <a:buSzPts val="1500"/>
              <a:buFont typeface="Arial"/>
              <a:buNone/>
              <a:defRPr sz="1500" b="1" i="0" u="none" strike="noStrike" cap="none">
                <a:solidFill>
                  <a:schemeClr val="accent1"/>
                </a:solidFill>
                <a:latin typeface="Trebuchet MS"/>
                <a:ea typeface="Trebuchet MS"/>
                <a:cs typeface="Trebuchet MS"/>
                <a:sym typeface="Trebuchet MS"/>
              </a:defRPr>
            </a:lvl4pPr>
            <a:lvl5pPr marR="0" lvl="4" algn="l" rtl="0">
              <a:lnSpc>
                <a:spcPct val="90000"/>
              </a:lnSpc>
              <a:spcBef>
                <a:spcPts val="400"/>
              </a:spcBef>
              <a:spcAft>
                <a:spcPts val="0"/>
              </a:spcAft>
              <a:buClr>
                <a:schemeClr val="accent5"/>
              </a:buClr>
              <a:buSzPts val="1500"/>
              <a:buFont typeface="Arial"/>
              <a:buNone/>
              <a:defRPr sz="1500" b="1" i="1" u="none" strike="noStrike" cap="none">
                <a:solidFill>
                  <a:schemeClr val="accent5"/>
                </a:solidFill>
                <a:latin typeface="Trebuchet MS"/>
                <a:ea typeface="Trebuchet MS"/>
                <a:cs typeface="Trebuchet MS"/>
                <a:sym typeface="Trebuchet M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9pPr>
          </a:lstStyle>
          <a:p>
            <a:endParaRPr/>
          </a:p>
        </p:txBody>
      </p:sp>
      <p:sp>
        <p:nvSpPr>
          <p:cNvPr id="70" name="Google Shape;70;p11"/>
          <p:cNvSpPr txBox="1">
            <a:spLocks noGrp="1"/>
          </p:cNvSpPr>
          <p:nvPr>
            <p:ph type="body" idx="1"/>
          </p:nvPr>
        </p:nvSpPr>
        <p:spPr>
          <a:xfrm>
            <a:off x="629841" y="2117035"/>
            <a:ext cx="2949178" cy="228470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accent1"/>
              </a:buClr>
              <a:buSzPts val="800"/>
              <a:buNone/>
              <a:defRPr sz="800"/>
            </a:lvl4pPr>
            <a:lvl5pPr marL="2286000" lvl="4" indent="-228600" algn="l">
              <a:lnSpc>
                <a:spcPct val="90000"/>
              </a:lnSpc>
              <a:spcBef>
                <a:spcPts val="400"/>
              </a:spcBef>
              <a:spcAft>
                <a:spcPts val="0"/>
              </a:spcAft>
              <a:buClr>
                <a:schemeClr val="accent5"/>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1" name="Google Shape;71;p11"/>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1"/>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accent2"/>
        </a:solidFill>
        <a:effectLst/>
      </p:bgPr>
    </p:bg>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3800"/>
              <a:buFont typeface="Trebuchet MS"/>
              <a:buNone/>
              <a:defRPr sz="38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2"/>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77" name="Google Shape;77;p12"/>
          <p:cNvSpPr txBox="1">
            <a:spLocks noGrp="1"/>
          </p:cNvSpPr>
          <p:nvPr>
            <p:ph type="dt" idx="10"/>
          </p:nvPr>
        </p:nvSpPr>
        <p:spPr>
          <a:xfrm>
            <a:off x="6249301" y="4767263"/>
            <a:ext cx="1105265"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Google Shape;78;p1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79" name="Google Shape;79;p12" descr="VDOE LOGO"/>
          <p:cNvPicPr preferRelativeResize="0"/>
          <p:nvPr/>
        </p:nvPicPr>
        <p:blipFill rotWithShape="1">
          <a:blip r:embed="rId2">
            <a:alphaModFix/>
          </a:blip>
          <a:srcRect/>
          <a:stretch/>
        </p:blipFill>
        <p:spPr>
          <a:xfrm>
            <a:off x="7297031" y="4587478"/>
            <a:ext cx="1846969" cy="615656"/>
          </a:xfrm>
          <a:prstGeom prst="rect">
            <a:avLst/>
          </a:prstGeom>
          <a:noFill/>
          <a:ln>
            <a:noFill/>
          </a:ln>
        </p:spPr>
      </p:pic>
      <p:sp>
        <p:nvSpPr>
          <p:cNvPr id="80" name="Google Shape;80;p12"/>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chemeClr val="accent1"/>
        </a:solidFill>
        <a:effectLst/>
      </p:bgPr>
    </p:bg>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3800"/>
              <a:buFont typeface="Trebuchet MS"/>
              <a:buNone/>
              <a:defRPr sz="38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3"/>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800"/>
              <a:buNone/>
              <a:defRPr sz="1800">
                <a:solidFill>
                  <a:schemeClr val="dk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84" name="Google Shape;84;p13"/>
          <p:cNvSpPr txBox="1">
            <a:spLocks noGrp="1"/>
          </p:cNvSpPr>
          <p:nvPr>
            <p:ph type="dt" idx="10"/>
          </p:nvPr>
        </p:nvSpPr>
        <p:spPr>
          <a:xfrm>
            <a:off x="6200606" y="4767263"/>
            <a:ext cx="1029815"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5" name="Google Shape;85;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86" name="Google Shape;86;p13" descr="VDOE LOGO"/>
          <p:cNvPicPr preferRelativeResize="0"/>
          <p:nvPr/>
        </p:nvPicPr>
        <p:blipFill rotWithShape="1">
          <a:blip r:embed="rId2">
            <a:alphaModFix/>
          </a:blip>
          <a:srcRect/>
          <a:stretch/>
        </p:blipFill>
        <p:spPr>
          <a:xfrm>
            <a:off x="7216755" y="4567238"/>
            <a:ext cx="1898854" cy="632951"/>
          </a:xfrm>
          <a:prstGeom prst="rect">
            <a:avLst/>
          </a:prstGeom>
          <a:noFill/>
          <a:ln>
            <a:noFill/>
          </a:ln>
        </p:spPr>
      </p:pic>
      <p:sp>
        <p:nvSpPr>
          <p:cNvPr id="87" name="Google Shape;87;p13"/>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14" descr="Background pattern&#10;&#10;Description automatically generated"/>
          <p:cNvSpPr/>
          <p:nvPr/>
        </p:nvSpPr>
        <p:spPr>
          <a:xfrm rot="5400000">
            <a:off x="2000250" y="-2000249"/>
            <a:ext cx="5143500" cy="9144000"/>
          </a:xfrm>
          <a:prstGeom prst="rect">
            <a:avLst/>
          </a:prstGeom>
          <a:solidFill>
            <a:srgbClr val="FFFFFF"/>
          </a:solidFill>
          <a:ln>
            <a:noFill/>
          </a:ln>
        </p:spPr>
      </p:sp>
      <p:sp>
        <p:nvSpPr>
          <p:cNvPr id="90" name="Google Shape;90;p14"/>
          <p:cNvSpPr txBox="1">
            <a:spLocks noGrp="1"/>
          </p:cNvSpPr>
          <p:nvPr>
            <p:ph type="title"/>
          </p:nvPr>
        </p:nvSpPr>
        <p:spPr>
          <a:xfrm>
            <a:off x="628650" y="910620"/>
            <a:ext cx="7886700" cy="6622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1" name="Google Shape;91;p14"/>
          <p:cNvSpPr txBox="1">
            <a:spLocks noGrp="1"/>
          </p:cNvSpPr>
          <p:nvPr>
            <p:ph type="body" idx="1"/>
          </p:nvPr>
        </p:nvSpPr>
        <p:spPr>
          <a:xfrm rot="5400000">
            <a:off x="3097980" y="-784648"/>
            <a:ext cx="2948039"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a:lvl4pPr>
            <a:lvl5pPr marL="2286000" lvl="4" indent="-317500" algn="l">
              <a:lnSpc>
                <a:spcPct val="90000"/>
              </a:lnSpc>
              <a:spcBef>
                <a:spcPts val="400"/>
              </a:spcBef>
              <a:spcAft>
                <a:spcPts val="0"/>
              </a:spcAft>
              <a:buClr>
                <a:schemeClr val="accent5"/>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2" name="Google Shape;92;p14"/>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4"/>
          <p:cNvSpPr txBox="1">
            <a:spLocks noGrp="1"/>
          </p:cNvSpPr>
          <p:nvPr>
            <p:ph type="sldNum" idx="12"/>
          </p:nvPr>
        </p:nvSpPr>
        <p:spPr>
          <a:xfrm>
            <a:off x="6457950" y="4767263"/>
            <a:ext cx="758805"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15" descr="Background pattern&#10;&#10;Description automatically generated"/>
          <p:cNvSpPr/>
          <p:nvPr/>
        </p:nvSpPr>
        <p:spPr>
          <a:xfrm rot="5400000">
            <a:off x="2000250" y="-2000249"/>
            <a:ext cx="5143501" cy="9144001"/>
          </a:xfrm>
          <a:prstGeom prst="rect">
            <a:avLst/>
          </a:prstGeom>
          <a:solidFill>
            <a:srgbClr val="FFFFFF"/>
          </a:solidFill>
          <a:ln>
            <a:noFill/>
          </a:ln>
        </p:spPr>
      </p:sp>
      <p:sp>
        <p:nvSpPr>
          <p:cNvPr id="97" name="Google Shape;97;p15"/>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8" name="Google Shape;98;p15"/>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a:lvl4pPr>
            <a:lvl5pPr marL="2286000" lvl="4" indent="-317500" algn="l">
              <a:lnSpc>
                <a:spcPct val="90000"/>
              </a:lnSpc>
              <a:spcBef>
                <a:spcPts val="400"/>
              </a:spcBef>
              <a:spcAft>
                <a:spcPts val="0"/>
              </a:spcAft>
              <a:buClr>
                <a:schemeClr val="accent5"/>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 name="Google Shape;99;p15"/>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0" name="Google Shape;100;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15"/>
          <p:cNvSpPr txBox="1">
            <a:spLocks noGrp="1"/>
          </p:cNvSpPr>
          <p:nvPr>
            <p:ph type="sldNum" idx="12"/>
          </p:nvPr>
        </p:nvSpPr>
        <p:spPr>
          <a:xfrm>
            <a:off x="6457950" y="4767263"/>
            <a:ext cx="758805"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08"/>
        <p:cNvGrpSpPr/>
        <p:nvPr/>
      </p:nvGrpSpPr>
      <p:grpSpPr>
        <a:xfrm>
          <a:off x="0" y="0"/>
          <a:ext cx="0" cy="0"/>
          <a:chOff x="0" y="0"/>
          <a:chExt cx="0" cy="0"/>
        </a:xfrm>
      </p:grpSpPr>
      <p:sp>
        <p:nvSpPr>
          <p:cNvPr id="109" name="Google Shape;109;p17"/>
          <p:cNvSpPr txBox="1">
            <a:spLocks noGrp="1"/>
          </p:cNvSpPr>
          <p:nvPr>
            <p:ph type="ctrTitle"/>
          </p:nvPr>
        </p:nvSpPr>
        <p:spPr>
          <a:xfrm>
            <a:off x="1143000" y="1169759"/>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500"/>
              <a:buFont typeface="Trebuchet MS"/>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0" name="Google Shape;110;p17"/>
          <p:cNvSpPr txBox="1">
            <a:spLocks noGrp="1"/>
          </p:cNvSpPr>
          <p:nvPr>
            <p:ph type="subTitle" idx="1"/>
          </p:nvPr>
        </p:nvSpPr>
        <p:spPr>
          <a:xfrm>
            <a:off x="1143000" y="3029515"/>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accent1"/>
              </a:buClr>
              <a:buSzPts val="1200"/>
              <a:buNone/>
              <a:defRPr sz="1200"/>
            </a:lvl4pPr>
            <a:lvl5pPr lvl="4" algn="ctr" rtl="0">
              <a:lnSpc>
                <a:spcPct val="90000"/>
              </a:lnSpc>
              <a:spcBef>
                <a:spcPts val="400"/>
              </a:spcBef>
              <a:spcAft>
                <a:spcPts val="0"/>
              </a:spcAft>
              <a:buClr>
                <a:schemeClr val="accent5"/>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11" name="Google Shape;111;p17"/>
          <p:cNvSpPr txBox="1">
            <a:spLocks noGrp="1"/>
          </p:cNvSpPr>
          <p:nvPr>
            <p:ph type="dt" idx="10"/>
          </p:nvPr>
        </p:nvSpPr>
        <p:spPr>
          <a:xfrm>
            <a:off x="6725579" y="4525435"/>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2" name="Google Shape;112;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3" name="Google Shape;113;p17"/>
          <p:cNvSpPr txBox="1">
            <a:spLocks noGrp="1"/>
          </p:cNvSpPr>
          <p:nvPr>
            <p:ph type="sldNum" idx="12"/>
          </p:nvPr>
        </p:nvSpPr>
        <p:spPr>
          <a:xfrm>
            <a:off x="361021" y="4691992"/>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628650" y="858440"/>
            <a:ext cx="7886700" cy="6621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6" name="Google Shape;116;p18"/>
          <p:cNvSpPr txBox="1">
            <a:spLocks noGrp="1"/>
          </p:cNvSpPr>
          <p:nvPr>
            <p:ph type="body" idx="1"/>
          </p:nvPr>
        </p:nvSpPr>
        <p:spPr>
          <a:xfrm>
            <a:off x="628650" y="1684682"/>
            <a:ext cx="7886700" cy="2948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accent1"/>
              </a:buClr>
              <a:buSzPts val="1400"/>
              <a:buChar char="•"/>
              <a:defRPr b="1"/>
            </a:lvl4pPr>
            <a:lvl5pPr marL="2286000" lvl="4" indent="-317500" algn="l" rtl="0">
              <a:lnSpc>
                <a:spcPct val="90000"/>
              </a:lnSpc>
              <a:spcBef>
                <a:spcPts val="400"/>
              </a:spcBef>
              <a:spcAft>
                <a:spcPts val="0"/>
              </a:spcAft>
              <a:buClr>
                <a:schemeClr val="accent5"/>
              </a:buClr>
              <a:buSzPts val="1400"/>
              <a:buChar char="•"/>
              <a:defRPr b="1"/>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7" name="Google Shape;117;p18"/>
          <p:cNvSpPr txBox="1">
            <a:spLocks noGrp="1"/>
          </p:cNvSpPr>
          <p:nvPr>
            <p:ph type="dt" idx="10"/>
          </p:nvPr>
        </p:nvSpPr>
        <p:spPr>
          <a:xfrm>
            <a:off x="6725579" y="4525435"/>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8" name="Google Shape;11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9" name="Google Shape;119;p18"/>
          <p:cNvSpPr txBox="1">
            <a:spLocks noGrp="1"/>
          </p:cNvSpPr>
          <p:nvPr>
            <p:ph type="sldNum" idx="12"/>
          </p:nvPr>
        </p:nvSpPr>
        <p:spPr>
          <a:xfrm>
            <a:off x="361021" y="4691992"/>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623888" y="82759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3800"/>
              <a:buFont typeface="Trebuchet MS"/>
              <a:buNone/>
              <a:defRPr sz="38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2" name="Google Shape;122;p19"/>
          <p:cNvSpPr txBox="1">
            <a:spLocks noGrp="1"/>
          </p:cNvSpPr>
          <p:nvPr>
            <p:ph type="body" idx="1"/>
          </p:nvPr>
        </p:nvSpPr>
        <p:spPr>
          <a:xfrm>
            <a:off x="623888" y="3084293"/>
            <a:ext cx="7886700" cy="1125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23" name="Google Shape;123;p19"/>
          <p:cNvSpPr txBox="1">
            <a:spLocks noGrp="1"/>
          </p:cNvSpPr>
          <p:nvPr>
            <p:ph type="dt" idx="10"/>
          </p:nvPr>
        </p:nvSpPr>
        <p:spPr>
          <a:xfrm>
            <a:off x="6725579" y="4525435"/>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4" name="Google Shape;124;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5" name="Google Shape;125;p19"/>
          <p:cNvSpPr txBox="1">
            <a:spLocks noGrp="1"/>
          </p:cNvSpPr>
          <p:nvPr>
            <p:ph type="sldNum" idx="12"/>
          </p:nvPr>
        </p:nvSpPr>
        <p:spPr>
          <a:xfrm>
            <a:off x="361021" y="4691992"/>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26"/>
        <p:cNvGrpSpPr/>
        <p:nvPr/>
      </p:nvGrpSpPr>
      <p:grpSpPr>
        <a:xfrm>
          <a:off x="0" y="0"/>
          <a:ext cx="0" cy="0"/>
          <a:chOff x="0" y="0"/>
          <a:chExt cx="0" cy="0"/>
        </a:xfrm>
      </p:grpSpPr>
      <p:sp>
        <p:nvSpPr>
          <p:cNvPr id="127" name="Google Shape;127;p20"/>
          <p:cNvSpPr txBox="1">
            <a:spLocks noGrp="1"/>
          </p:cNvSpPr>
          <p:nvPr>
            <p:ph type="dt" idx="10"/>
          </p:nvPr>
        </p:nvSpPr>
        <p:spPr>
          <a:xfrm>
            <a:off x="6725579" y="4525435"/>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8" name="Google Shape;128;p20"/>
          <p:cNvSpPr txBox="1">
            <a:spLocks noGrp="1"/>
          </p:cNvSpPr>
          <p:nvPr>
            <p:ph type="ftr" idx="11"/>
          </p:nvPr>
        </p:nvSpPr>
        <p:spPr>
          <a:xfrm>
            <a:off x="3028950" y="4525434"/>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9" name="Google Shape;129;p20"/>
          <p:cNvSpPr txBox="1">
            <a:spLocks noGrp="1"/>
          </p:cNvSpPr>
          <p:nvPr>
            <p:ph type="sldNum" idx="12"/>
          </p:nvPr>
        </p:nvSpPr>
        <p:spPr>
          <a:xfrm>
            <a:off x="361021" y="4691992"/>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
        <p:nvSpPr>
          <p:cNvPr id="130" name="Google Shape;130;p20"/>
          <p:cNvSpPr txBox="1">
            <a:spLocks noGrp="1"/>
          </p:cNvSpPr>
          <p:nvPr>
            <p:ph type="ctrTitle"/>
          </p:nvPr>
        </p:nvSpPr>
        <p:spPr>
          <a:xfrm>
            <a:off x="1143000" y="1676399"/>
            <a:ext cx="6858000" cy="1790700"/>
          </a:xfrm>
          <a:prstGeom prst="rect">
            <a:avLst/>
          </a:prstGeom>
          <a:solidFill>
            <a:schemeClr val="lt1">
              <a:alpha val="62350"/>
            </a:schemeClr>
          </a:solidFill>
          <a:ln w="79375" cap="rnd" cmpd="sng">
            <a:solidFill>
              <a:srgbClr val="C00000">
                <a:alpha val="78430"/>
              </a:srgbClr>
            </a:solidFill>
            <a:prstDash val="solid"/>
            <a:round/>
            <a:headEnd type="none" w="sm" len="sm"/>
            <a:tailEnd type="none" w="sm" len="sm"/>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accent1"/>
              </a:buClr>
              <a:buSzPts val="4500"/>
              <a:buFont typeface="Trebuchet MS"/>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1" name="Google Shape;131;p20"/>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accent1"/>
              </a:buClr>
              <a:buSzPts val="1200"/>
              <a:buNone/>
              <a:defRPr sz="1200"/>
            </a:lvl4pPr>
            <a:lvl5pPr lvl="4" algn="ctr" rtl="0">
              <a:lnSpc>
                <a:spcPct val="90000"/>
              </a:lnSpc>
              <a:spcBef>
                <a:spcPts val="400"/>
              </a:spcBef>
              <a:spcAft>
                <a:spcPts val="0"/>
              </a:spcAft>
              <a:buClr>
                <a:schemeClr val="accent5"/>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628650" y="858440"/>
            <a:ext cx="7886700" cy="6621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4" name="Google Shape;134;p21"/>
          <p:cNvSpPr txBox="1">
            <a:spLocks noGrp="1"/>
          </p:cNvSpPr>
          <p:nvPr>
            <p:ph type="body" idx="1"/>
          </p:nvPr>
        </p:nvSpPr>
        <p:spPr>
          <a:xfrm>
            <a:off x="628650" y="1520686"/>
            <a:ext cx="3886200" cy="311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accent1"/>
              </a:buClr>
              <a:buSzPts val="1400"/>
              <a:buChar char="•"/>
              <a:defRPr/>
            </a:lvl4pPr>
            <a:lvl5pPr marL="2286000" lvl="4" indent="-317500" algn="l" rtl="0">
              <a:lnSpc>
                <a:spcPct val="90000"/>
              </a:lnSpc>
              <a:spcBef>
                <a:spcPts val="400"/>
              </a:spcBef>
              <a:spcAft>
                <a:spcPts val="0"/>
              </a:spcAft>
              <a:buClr>
                <a:schemeClr val="accent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5" name="Google Shape;135;p21"/>
          <p:cNvSpPr txBox="1">
            <a:spLocks noGrp="1"/>
          </p:cNvSpPr>
          <p:nvPr>
            <p:ph type="body" idx="2"/>
          </p:nvPr>
        </p:nvSpPr>
        <p:spPr>
          <a:xfrm>
            <a:off x="4629150" y="1520686"/>
            <a:ext cx="3886200" cy="311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accent1"/>
              </a:buClr>
              <a:buSzPts val="1400"/>
              <a:buChar char="•"/>
              <a:defRPr/>
            </a:lvl4pPr>
            <a:lvl5pPr marL="2286000" lvl="4" indent="-317500" algn="l" rtl="0">
              <a:lnSpc>
                <a:spcPct val="90000"/>
              </a:lnSpc>
              <a:spcBef>
                <a:spcPts val="400"/>
              </a:spcBef>
              <a:spcAft>
                <a:spcPts val="0"/>
              </a:spcAft>
              <a:buClr>
                <a:schemeClr val="accent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6" name="Google Shape;136;p21"/>
          <p:cNvSpPr txBox="1">
            <a:spLocks noGrp="1"/>
          </p:cNvSpPr>
          <p:nvPr>
            <p:ph type="dt" idx="10"/>
          </p:nvPr>
        </p:nvSpPr>
        <p:spPr>
          <a:xfrm>
            <a:off x="6725579" y="4525435"/>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7" name="Google Shape;137;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8" name="Google Shape;138;p21"/>
          <p:cNvSpPr txBox="1">
            <a:spLocks noGrp="1"/>
          </p:cNvSpPr>
          <p:nvPr>
            <p:ph type="sldNum" idx="12"/>
          </p:nvPr>
        </p:nvSpPr>
        <p:spPr>
          <a:xfrm>
            <a:off x="361021" y="4691992"/>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143000" y="1169759"/>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500"/>
              <a:buFont typeface="Trebuchet MS"/>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 name="Google Shape;19;p3"/>
          <p:cNvSpPr txBox="1">
            <a:spLocks noGrp="1"/>
          </p:cNvSpPr>
          <p:nvPr>
            <p:ph type="subTitle" idx="1"/>
          </p:nvPr>
        </p:nvSpPr>
        <p:spPr>
          <a:xfrm>
            <a:off x="1143000" y="3029515"/>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accent1"/>
              </a:buClr>
              <a:buSzPts val="1200"/>
              <a:buNone/>
              <a:defRPr sz="1200"/>
            </a:lvl4pPr>
            <a:lvl5pPr lvl="4" algn="ctr">
              <a:lnSpc>
                <a:spcPct val="90000"/>
              </a:lnSpc>
              <a:spcBef>
                <a:spcPts val="400"/>
              </a:spcBef>
              <a:spcAft>
                <a:spcPts val="0"/>
              </a:spcAft>
              <a:buClr>
                <a:schemeClr val="accent5"/>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 name="Google Shape;20;p3"/>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 name="Google Shape;21;p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 name="Google Shape;22;p3"/>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629841" y="994172"/>
            <a:ext cx="7886700" cy="2739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1" name="Google Shape;141;p22"/>
          <p:cNvSpPr txBox="1">
            <a:spLocks noGrp="1"/>
          </p:cNvSpPr>
          <p:nvPr>
            <p:ph type="body" idx="1"/>
          </p:nvPr>
        </p:nvSpPr>
        <p:spPr>
          <a:xfrm>
            <a:off x="629841" y="1393031"/>
            <a:ext cx="3868200" cy="6717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solidFill>
                  <a:schemeClr val="dk1"/>
                </a:solidFill>
              </a:defRPr>
            </a:lvl1pPr>
            <a:lvl2pPr marL="914400" lvl="1" indent="-228600" algn="l" rtl="0">
              <a:lnSpc>
                <a:spcPct val="90000"/>
              </a:lnSpc>
              <a:spcBef>
                <a:spcPts val="400"/>
              </a:spcBef>
              <a:spcAft>
                <a:spcPts val="0"/>
              </a:spcAft>
              <a:buClr>
                <a:srgbClr val="C22536"/>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accent1"/>
              </a:buClr>
              <a:buSzPts val="1200"/>
              <a:buNone/>
              <a:defRPr sz="1200" b="1"/>
            </a:lvl4pPr>
            <a:lvl5pPr marL="2286000" lvl="4" indent="-228600" algn="l" rtl="0">
              <a:lnSpc>
                <a:spcPct val="90000"/>
              </a:lnSpc>
              <a:spcBef>
                <a:spcPts val="400"/>
              </a:spcBef>
              <a:spcAft>
                <a:spcPts val="0"/>
              </a:spcAft>
              <a:buClr>
                <a:schemeClr val="accent5"/>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42" name="Google Shape;142;p22"/>
          <p:cNvSpPr txBox="1">
            <a:spLocks noGrp="1"/>
          </p:cNvSpPr>
          <p:nvPr>
            <p:ph type="body" idx="2"/>
          </p:nvPr>
        </p:nvSpPr>
        <p:spPr>
          <a:xfrm>
            <a:off x="629841" y="2124488"/>
            <a:ext cx="3868200" cy="2517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accent1"/>
              </a:buClr>
              <a:buSzPts val="1400"/>
              <a:buChar char="•"/>
              <a:defRPr/>
            </a:lvl4pPr>
            <a:lvl5pPr marL="2286000" lvl="4" indent="-317500" algn="l" rtl="0">
              <a:lnSpc>
                <a:spcPct val="90000"/>
              </a:lnSpc>
              <a:spcBef>
                <a:spcPts val="400"/>
              </a:spcBef>
              <a:spcAft>
                <a:spcPts val="0"/>
              </a:spcAft>
              <a:buClr>
                <a:schemeClr val="accent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3" name="Google Shape;143;p22"/>
          <p:cNvSpPr txBox="1">
            <a:spLocks noGrp="1"/>
          </p:cNvSpPr>
          <p:nvPr>
            <p:ph type="body" idx="3"/>
          </p:nvPr>
        </p:nvSpPr>
        <p:spPr>
          <a:xfrm>
            <a:off x="4629150" y="1393030"/>
            <a:ext cx="3887400" cy="6717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solidFill>
                  <a:schemeClr val="dk1"/>
                </a:solidFill>
              </a:defRPr>
            </a:lvl1pPr>
            <a:lvl2pPr marL="914400" lvl="1" indent="-228600" algn="l" rtl="0">
              <a:lnSpc>
                <a:spcPct val="90000"/>
              </a:lnSpc>
              <a:spcBef>
                <a:spcPts val="400"/>
              </a:spcBef>
              <a:spcAft>
                <a:spcPts val="0"/>
              </a:spcAft>
              <a:buClr>
                <a:srgbClr val="C22536"/>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accent1"/>
              </a:buClr>
              <a:buSzPts val="1200"/>
              <a:buNone/>
              <a:defRPr sz="1200" b="1"/>
            </a:lvl4pPr>
            <a:lvl5pPr marL="2286000" lvl="4" indent="-228600" algn="l" rtl="0">
              <a:lnSpc>
                <a:spcPct val="90000"/>
              </a:lnSpc>
              <a:spcBef>
                <a:spcPts val="400"/>
              </a:spcBef>
              <a:spcAft>
                <a:spcPts val="0"/>
              </a:spcAft>
              <a:buClr>
                <a:schemeClr val="accent5"/>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44" name="Google Shape;144;p22"/>
          <p:cNvSpPr txBox="1">
            <a:spLocks noGrp="1"/>
          </p:cNvSpPr>
          <p:nvPr>
            <p:ph type="body" idx="4"/>
          </p:nvPr>
        </p:nvSpPr>
        <p:spPr>
          <a:xfrm>
            <a:off x="4629150" y="2124488"/>
            <a:ext cx="3887400" cy="2517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accent1"/>
              </a:buClr>
              <a:buSzPts val="1400"/>
              <a:buChar char="•"/>
              <a:defRPr/>
            </a:lvl4pPr>
            <a:lvl5pPr marL="2286000" lvl="4" indent="-317500" algn="l" rtl="0">
              <a:lnSpc>
                <a:spcPct val="90000"/>
              </a:lnSpc>
              <a:spcBef>
                <a:spcPts val="400"/>
              </a:spcBef>
              <a:spcAft>
                <a:spcPts val="0"/>
              </a:spcAft>
              <a:buClr>
                <a:schemeClr val="accent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5" name="Google Shape;145;p22"/>
          <p:cNvSpPr txBox="1">
            <a:spLocks noGrp="1"/>
          </p:cNvSpPr>
          <p:nvPr>
            <p:ph type="dt" idx="10"/>
          </p:nvPr>
        </p:nvSpPr>
        <p:spPr>
          <a:xfrm>
            <a:off x="6725579" y="4525435"/>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6" name="Google Shape;146;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7" name="Google Shape;147;p22"/>
          <p:cNvSpPr txBox="1">
            <a:spLocks noGrp="1"/>
          </p:cNvSpPr>
          <p:nvPr>
            <p:ph type="sldNum" idx="12"/>
          </p:nvPr>
        </p:nvSpPr>
        <p:spPr>
          <a:xfrm>
            <a:off x="361021" y="4691992"/>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628650" y="858440"/>
            <a:ext cx="7886700" cy="6621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0" name="Google Shape;150;p23"/>
          <p:cNvSpPr txBox="1">
            <a:spLocks noGrp="1"/>
          </p:cNvSpPr>
          <p:nvPr>
            <p:ph type="dt" idx="10"/>
          </p:nvPr>
        </p:nvSpPr>
        <p:spPr>
          <a:xfrm>
            <a:off x="6725579" y="4525435"/>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1" name="Google Shape;151;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2" name="Google Shape;152;p23"/>
          <p:cNvSpPr txBox="1">
            <a:spLocks noGrp="1"/>
          </p:cNvSpPr>
          <p:nvPr>
            <p:ph type="sldNum" idx="12"/>
          </p:nvPr>
        </p:nvSpPr>
        <p:spPr>
          <a:xfrm>
            <a:off x="361021" y="4691992"/>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3"/>
        <p:cNvGrpSpPr/>
        <p:nvPr/>
      </p:nvGrpSpPr>
      <p:grpSpPr>
        <a:xfrm>
          <a:off x="0" y="0"/>
          <a:ext cx="0" cy="0"/>
          <a:chOff x="0" y="0"/>
          <a:chExt cx="0" cy="0"/>
        </a:xfrm>
      </p:grpSpPr>
      <p:sp>
        <p:nvSpPr>
          <p:cNvPr id="154" name="Google Shape;154;p24"/>
          <p:cNvSpPr txBox="1">
            <a:spLocks noGrp="1"/>
          </p:cNvSpPr>
          <p:nvPr>
            <p:ph type="dt" idx="10"/>
          </p:nvPr>
        </p:nvSpPr>
        <p:spPr>
          <a:xfrm>
            <a:off x="6725579" y="4525435"/>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5" name="Google Shape;155;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6" name="Google Shape;156;p24"/>
          <p:cNvSpPr txBox="1">
            <a:spLocks noGrp="1"/>
          </p:cNvSpPr>
          <p:nvPr>
            <p:ph type="sldNum" idx="12"/>
          </p:nvPr>
        </p:nvSpPr>
        <p:spPr>
          <a:xfrm>
            <a:off x="361021" y="4691992"/>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627459" y="983974"/>
            <a:ext cx="2949300" cy="1065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Trebuchet MS"/>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9" name="Google Shape;159;p25"/>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rgbClr val="C22536"/>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accent1"/>
              </a:buClr>
              <a:buSzPts val="1500"/>
              <a:buChar char="•"/>
              <a:defRPr sz="1500"/>
            </a:lvl4pPr>
            <a:lvl5pPr marL="2286000" lvl="4" indent="-323850" algn="l" rtl="0">
              <a:lnSpc>
                <a:spcPct val="90000"/>
              </a:lnSpc>
              <a:spcBef>
                <a:spcPts val="400"/>
              </a:spcBef>
              <a:spcAft>
                <a:spcPts val="0"/>
              </a:spcAft>
              <a:buClr>
                <a:schemeClr val="accent5"/>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60" name="Google Shape;160;p25"/>
          <p:cNvSpPr txBox="1">
            <a:spLocks noGrp="1"/>
          </p:cNvSpPr>
          <p:nvPr>
            <p:ph type="body" idx="2"/>
          </p:nvPr>
        </p:nvSpPr>
        <p:spPr>
          <a:xfrm>
            <a:off x="629841" y="2117034"/>
            <a:ext cx="2949300" cy="22848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accent1"/>
              </a:buClr>
              <a:buSzPts val="800"/>
              <a:buNone/>
              <a:defRPr sz="800"/>
            </a:lvl4pPr>
            <a:lvl5pPr marL="2286000" lvl="4" indent="-228600" algn="l" rtl="0">
              <a:lnSpc>
                <a:spcPct val="90000"/>
              </a:lnSpc>
              <a:spcBef>
                <a:spcPts val="400"/>
              </a:spcBef>
              <a:spcAft>
                <a:spcPts val="0"/>
              </a:spcAft>
              <a:buClr>
                <a:schemeClr val="accent5"/>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61" name="Google Shape;161;p25"/>
          <p:cNvSpPr txBox="1">
            <a:spLocks noGrp="1"/>
          </p:cNvSpPr>
          <p:nvPr>
            <p:ph type="dt" idx="10"/>
          </p:nvPr>
        </p:nvSpPr>
        <p:spPr>
          <a:xfrm>
            <a:off x="6725579" y="4525435"/>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2" name="Google Shape;162;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3" name="Google Shape;163;p25"/>
          <p:cNvSpPr txBox="1">
            <a:spLocks noGrp="1"/>
          </p:cNvSpPr>
          <p:nvPr>
            <p:ph type="sldNum" idx="12"/>
          </p:nvPr>
        </p:nvSpPr>
        <p:spPr>
          <a:xfrm>
            <a:off x="361021" y="4691992"/>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627459" y="834887"/>
            <a:ext cx="29493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Trebuchet MS"/>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6" name="Google Shape;166;p26"/>
          <p:cNvSpPr>
            <a:spLocks noGrp="1"/>
          </p:cNvSpPr>
          <p:nvPr>
            <p:ph type="pic" idx="2"/>
          </p:nvPr>
        </p:nvSpPr>
        <p:spPr>
          <a:xfrm>
            <a:off x="3887391" y="740569"/>
            <a:ext cx="4629300" cy="3655200"/>
          </a:xfrm>
          <a:prstGeom prst="rect">
            <a:avLst/>
          </a:prstGeom>
          <a:noFill/>
          <a:ln>
            <a:noFill/>
          </a:ln>
        </p:spPr>
      </p:sp>
      <p:sp>
        <p:nvSpPr>
          <p:cNvPr id="167" name="Google Shape;167;p26"/>
          <p:cNvSpPr txBox="1">
            <a:spLocks noGrp="1"/>
          </p:cNvSpPr>
          <p:nvPr>
            <p:ph type="body" idx="1"/>
          </p:nvPr>
        </p:nvSpPr>
        <p:spPr>
          <a:xfrm>
            <a:off x="629841" y="2117035"/>
            <a:ext cx="2949300" cy="22848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accent1"/>
              </a:buClr>
              <a:buSzPts val="800"/>
              <a:buNone/>
              <a:defRPr sz="800"/>
            </a:lvl4pPr>
            <a:lvl5pPr marL="2286000" lvl="4" indent="-228600" algn="l" rtl="0">
              <a:lnSpc>
                <a:spcPct val="90000"/>
              </a:lnSpc>
              <a:spcBef>
                <a:spcPts val="400"/>
              </a:spcBef>
              <a:spcAft>
                <a:spcPts val="0"/>
              </a:spcAft>
              <a:buClr>
                <a:schemeClr val="accent5"/>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68" name="Google Shape;168;p26"/>
          <p:cNvSpPr txBox="1">
            <a:spLocks noGrp="1"/>
          </p:cNvSpPr>
          <p:nvPr>
            <p:ph type="dt" idx="10"/>
          </p:nvPr>
        </p:nvSpPr>
        <p:spPr>
          <a:xfrm>
            <a:off x="6725579" y="4525435"/>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9" name="Google Shape;169;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0" name="Google Shape;170;p26"/>
          <p:cNvSpPr txBox="1">
            <a:spLocks noGrp="1"/>
          </p:cNvSpPr>
          <p:nvPr>
            <p:ph type="sldNum" idx="12"/>
          </p:nvPr>
        </p:nvSpPr>
        <p:spPr>
          <a:xfrm>
            <a:off x="361021" y="4691992"/>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accent2"/>
        </a:solidFill>
        <a:effectLst/>
      </p:bgPr>
    </p:bg>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3800"/>
              <a:buFont typeface="Trebuchet MS"/>
              <a:buNone/>
              <a:defRPr sz="38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3" name="Google Shape;173;p27"/>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lt1"/>
              </a:buClr>
              <a:buSzPts val="1800"/>
              <a:buNone/>
              <a:defRPr sz="1800">
                <a:solidFill>
                  <a:schemeClr val="lt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174" name="Google Shape;174;p27"/>
          <p:cNvSpPr txBox="1">
            <a:spLocks noGrp="1"/>
          </p:cNvSpPr>
          <p:nvPr>
            <p:ph type="dt" idx="10"/>
          </p:nvPr>
        </p:nvSpPr>
        <p:spPr>
          <a:xfrm>
            <a:off x="6249301" y="4767263"/>
            <a:ext cx="11052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5" name="Google Shape;175;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176" name="Google Shape;176;p27" descr="VDOE LOGO"/>
          <p:cNvPicPr preferRelativeResize="0"/>
          <p:nvPr/>
        </p:nvPicPr>
        <p:blipFill rotWithShape="1">
          <a:blip r:embed="rId2">
            <a:alphaModFix/>
          </a:blip>
          <a:srcRect/>
          <a:stretch/>
        </p:blipFill>
        <p:spPr>
          <a:xfrm>
            <a:off x="7297031" y="4587478"/>
            <a:ext cx="1846970" cy="615656"/>
          </a:xfrm>
          <a:prstGeom prst="rect">
            <a:avLst/>
          </a:prstGeom>
          <a:noFill/>
          <a:ln>
            <a:noFill/>
          </a:ln>
        </p:spPr>
      </p:pic>
      <p:sp>
        <p:nvSpPr>
          <p:cNvPr id="177" name="Google Shape;177;p27"/>
          <p:cNvSpPr txBox="1">
            <a:spLocks noGrp="1"/>
          </p:cNvSpPr>
          <p:nvPr>
            <p:ph type="sldNum" idx="12"/>
          </p:nvPr>
        </p:nvSpPr>
        <p:spPr>
          <a:xfrm>
            <a:off x="361021" y="4691992"/>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chemeClr val="accent1"/>
        </a:solidFill>
        <a:effectLst/>
      </p:bgPr>
    </p:bg>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3800"/>
              <a:buFont typeface="Trebuchet MS"/>
              <a:buNone/>
              <a:defRPr sz="38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0" name="Google Shape;180;p28"/>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800"/>
              <a:buNone/>
              <a:defRPr sz="1800">
                <a:solidFill>
                  <a:schemeClr val="dk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181" name="Google Shape;181;p28"/>
          <p:cNvSpPr txBox="1">
            <a:spLocks noGrp="1"/>
          </p:cNvSpPr>
          <p:nvPr>
            <p:ph type="dt" idx="10"/>
          </p:nvPr>
        </p:nvSpPr>
        <p:spPr>
          <a:xfrm>
            <a:off x="6200606" y="4767263"/>
            <a:ext cx="10299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2" name="Google Shape;182;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183" name="Google Shape;183;p28"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
        <p:nvSpPr>
          <p:cNvPr id="184" name="Google Shape;184;p28"/>
          <p:cNvSpPr txBox="1">
            <a:spLocks noGrp="1"/>
          </p:cNvSpPr>
          <p:nvPr>
            <p:ph type="sldNum" idx="12"/>
          </p:nvPr>
        </p:nvSpPr>
        <p:spPr>
          <a:xfrm>
            <a:off x="361021" y="4691992"/>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5"/>
        <p:cNvGrpSpPr/>
        <p:nvPr/>
      </p:nvGrpSpPr>
      <p:grpSpPr>
        <a:xfrm>
          <a:off x="0" y="0"/>
          <a:ext cx="0" cy="0"/>
          <a:chOff x="0" y="0"/>
          <a:chExt cx="0" cy="0"/>
        </a:xfrm>
      </p:grpSpPr>
      <p:sp>
        <p:nvSpPr>
          <p:cNvPr id="186" name="Google Shape;186;p29" descr="Background pattern&#10;&#10;Description automatically generated"/>
          <p:cNvSpPr/>
          <p:nvPr/>
        </p:nvSpPr>
        <p:spPr>
          <a:xfrm rot="5400000">
            <a:off x="2000250" y="-2000249"/>
            <a:ext cx="5143500" cy="9144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9"/>
          <p:cNvSpPr txBox="1">
            <a:spLocks noGrp="1"/>
          </p:cNvSpPr>
          <p:nvPr>
            <p:ph type="title"/>
          </p:nvPr>
        </p:nvSpPr>
        <p:spPr>
          <a:xfrm>
            <a:off x="628650" y="910620"/>
            <a:ext cx="7886700" cy="6621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8" name="Google Shape;188;p29"/>
          <p:cNvSpPr txBox="1">
            <a:spLocks noGrp="1"/>
          </p:cNvSpPr>
          <p:nvPr>
            <p:ph type="body" idx="1"/>
          </p:nvPr>
        </p:nvSpPr>
        <p:spPr>
          <a:xfrm rot="5400000">
            <a:off x="3097949" y="-784618"/>
            <a:ext cx="29481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accent1"/>
              </a:buClr>
              <a:buSzPts val="1400"/>
              <a:buChar char="•"/>
              <a:defRPr/>
            </a:lvl4pPr>
            <a:lvl5pPr marL="2286000" lvl="4" indent="-317500" algn="l" rtl="0">
              <a:lnSpc>
                <a:spcPct val="90000"/>
              </a:lnSpc>
              <a:spcBef>
                <a:spcPts val="400"/>
              </a:spcBef>
              <a:spcAft>
                <a:spcPts val="0"/>
              </a:spcAft>
              <a:buClr>
                <a:schemeClr val="accent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9" name="Google Shape;189;p29"/>
          <p:cNvSpPr txBox="1">
            <a:spLocks noGrp="1"/>
          </p:cNvSpPr>
          <p:nvPr>
            <p:ph type="dt" idx="10"/>
          </p:nvPr>
        </p:nvSpPr>
        <p:spPr>
          <a:xfrm>
            <a:off x="6725579" y="4525435"/>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0" name="Google Shape;190;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1" name="Google Shape;191;p29"/>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2"/>
        <p:cNvGrpSpPr/>
        <p:nvPr/>
      </p:nvGrpSpPr>
      <p:grpSpPr>
        <a:xfrm>
          <a:off x="0" y="0"/>
          <a:ext cx="0" cy="0"/>
          <a:chOff x="0" y="0"/>
          <a:chExt cx="0" cy="0"/>
        </a:xfrm>
      </p:grpSpPr>
      <p:sp>
        <p:nvSpPr>
          <p:cNvPr id="193" name="Google Shape;193;p30" descr="Background pattern&#10;&#10;Description automatically generated"/>
          <p:cNvSpPr/>
          <p:nvPr/>
        </p:nvSpPr>
        <p:spPr>
          <a:xfrm rot="5400000">
            <a:off x="2000251" y="-2000249"/>
            <a:ext cx="5143500" cy="9144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0"/>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5" name="Google Shape;195;p30"/>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accent1"/>
              </a:buClr>
              <a:buSzPts val="1400"/>
              <a:buChar char="•"/>
              <a:defRPr/>
            </a:lvl4pPr>
            <a:lvl5pPr marL="2286000" lvl="4" indent="-317500" algn="l" rtl="0">
              <a:lnSpc>
                <a:spcPct val="90000"/>
              </a:lnSpc>
              <a:spcBef>
                <a:spcPts val="400"/>
              </a:spcBef>
              <a:spcAft>
                <a:spcPts val="0"/>
              </a:spcAft>
              <a:buClr>
                <a:schemeClr val="accent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6" name="Google Shape;196;p30"/>
          <p:cNvSpPr txBox="1">
            <a:spLocks noGrp="1"/>
          </p:cNvSpPr>
          <p:nvPr>
            <p:ph type="dt" idx="10"/>
          </p:nvPr>
        </p:nvSpPr>
        <p:spPr>
          <a:xfrm>
            <a:off x="6725579" y="4525435"/>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7" name="Google Shape;197;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8" name="Google Shape;198;p30"/>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206"/>
        <p:cNvGrpSpPr/>
        <p:nvPr/>
      </p:nvGrpSpPr>
      <p:grpSpPr>
        <a:xfrm>
          <a:off x="0" y="0"/>
          <a:ext cx="0" cy="0"/>
          <a:chOff x="0" y="0"/>
          <a:chExt cx="0" cy="0"/>
        </a:xfrm>
      </p:grpSpPr>
      <p:sp>
        <p:nvSpPr>
          <p:cNvPr id="207" name="Google Shape;207;p32"/>
          <p:cNvSpPr txBox="1">
            <a:spLocks noGrp="1"/>
          </p:cNvSpPr>
          <p:nvPr>
            <p:ph type="ctrTitle"/>
          </p:nvPr>
        </p:nvSpPr>
        <p:spPr>
          <a:xfrm>
            <a:off x="1143000" y="1169759"/>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500"/>
              <a:buFont typeface="Times New Roman"/>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8" name="Google Shape;208;p32"/>
          <p:cNvSpPr txBox="1">
            <a:spLocks noGrp="1"/>
          </p:cNvSpPr>
          <p:nvPr>
            <p:ph type="subTitle" idx="1"/>
          </p:nvPr>
        </p:nvSpPr>
        <p:spPr>
          <a:xfrm>
            <a:off x="1143000" y="3029515"/>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accent1"/>
              </a:buClr>
              <a:buSzPts val="1200"/>
              <a:buNone/>
              <a:defRPr sz="1200"/>
            </a:lvl4pPr>
            <a:lvl5pPr lvl="4" algn="ctr" rtl="0">
              <a:lnSpc>
                <a:spcPct val="90000"/>
              </a:lnSpc>
              <a:spcBef>
                <a:spcPts val="400"/>
              </a:spcBef>
              <a:spcAft>
                <a:spcPts val="0"/>
              </a:spcAft>
              <a:buClr>
                <a:schemeClr val="accent5"/>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09" name="Google Shape;209;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0" name="Google Shape;210;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1" name="Google Shape;211;p3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8650" y="858440"/>
            <a:ext cx="7886700" cy="6622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 name="Google Shape;25;p4"/>
          <p:cNvSpPr txBox="1">
            <a:spLocks noGrp="1"/>
          </p:cNvSpPr>
          <p:nvPr>
            <p:ph type="body" idx="1"/>
          </p:nvPr>
        </p:nvSpPr>
        <p:spPr>
          <a:xfrm>
            <a:off x="628650" y="1684682"/>
            <a:ext cx="7886700" cy="2948039"/>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b="1"/>
            </a:lvl4pPr>
            <a:lvl5pPr marL="2286000" lvl="4" indent="-317500" algn="l">
              <a:lnSpc>
                <a:spcPct val="90000"/>
              </a:lnSpc>
              <a:spcBef>
                <a:spcPts val="400"/>
              </a:spcBef>
              <a:spcAft>
                <a:spcPts val="0"/>
              </a:spcAft>
              <a:buClr>
                <a:schemeClr val="accent5"/>
              </a:buClr>
              <a:buSzPts val="1400"/>
              <a:buChar char="•"/>
              <a:defRPr b="1"/>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 name="Google Shape;26;p4"/>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 name="Google Shape;27;p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 name="Google Shape;28;p4"/>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2"/>
        <p:cNvGrpSpPr/>
        <p:nvPr/>
      </p:nvGrpSpPr>
      <p:grpSpPr>
        <a:xfrm>
          <a:off x="0" y="0"/>
          <a:ext cx="0" cy="0"/>
          <a:chOff x="0" y="0"/>
          <a:chExt cx="0" cy="0"/>
        </a:xfrm>
      </p:grpSpPr>
      <p:sp>
        <p:nvSpPr>
          <p:cNvPr id="213" name="Google Shape;213;p33"/>
          <p:cNvSpPr txBox="1">
            <a:spLocks noGrp="1"/>
          </p:cNvSpPr>
          <p:nvPr>
            <p:ph type="title"/>
          </p:nvPr>
        </p:nvSpPr>
        <p:spPr>
          <a:xfrm>
            <a:off x="628650" y="858440"/>
            <a:ext cx="7886700" cy="6621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2400"/>
              <a:buFont typeface="Times New Roman"/>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4" name="Google Shape;214;p33"/>
          <p:cNvSpPr txBox="1">
            <a:spLocks noGrp="1"/>
          </p:cNvSpPr>
          <p:nvPr>
            <p:ph type="body" idx="1"/>
          </p:nvPr>
        </p:nvSpPr>
        <p:spPr>
          <a:xfrm>
            <a:off x="628650" y="1684682"/>
            <a:ext cx="7886700" cy="2948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accent1"/>
              </a:buClr>
              <a:buSzPts val="1400"/>
              <a:buChar char="•"/>
              <a:defRPr b="1"/>
            </a:lvl4pPr>
            <a:lvl5pPr marL="2286000" lvl="4" indent="-317500" algn="l" rtl="0">
              <a:lnSpc>
                <a:spcPct val="90000"/>
              </a:lnSpc>
              <a:spcBef>
                <a:spcPts val="400"/>
              </a:spcBef>
              <a:spcAft>
                <a:spcPts val="0"/>
              </a:spcAft>
              <a:buClr>
                <a:schemeClr val="accent5"/>
              </a:buClr>
              <a:buSzPts val="1400"/>
              <a:buChar char="•"/>
              <a:defRPr b="1"/>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5" name="Google Shape;215;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6" name="Google Shape;216;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7" name="Google Shape;217;p33"/>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8"/>
        <p:cNvGrpSpPr/>
        <p:nvPr/>
      </p:nvGrpSpPr>
      <p:grpSpPr>
        <a:xfrm>
          <a:off x="0" y="0"/>
          <a:ext cx="0" cy="0"/>
          <a:chOff x="0" y="0"/>
          <a:chExt cx="0" cy="0"/>
        </a:xfrm>
      </p:grpSpPr>
      <p:sp>
        <p:nvSpPr>
          <p:cNvPr id="219" name="Google Shape;219;p34"/>
          <p:cNvSpPr txBox="1">
            <a:spLocks noGrp="1"/>
          </p:cNvSpPr>
          <p:nvPr>
            <p:ph type="title"/>
          </p:nvPr>
        </p:nvSpPr>
        <p:spPr>
          <a:xfrm>
            <a:off x="623888" y="82759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3800"/>
              <a:buFont typeface="Times New Roman"/>
              <a:buNone/>
              <a:defRPr sz="38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0" name="Google Shape;220;p34"/>
          <p:cNvSpPr txBox="1">
            <a:spLocks noGrp="1"/>
          </p:cNvSpPr>
          <p:nvPr>
            <p:ph type="body" idx="1"/>
          </p:nvPr>
        </p:nvSpPr>
        <p:spPr>
          <a:xfrm>
            <a:off x="623888" y="3084293"/>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21" name="Google Shape;221;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2" name="Google Shape;222;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3" name="Google Shape;223;p3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224"/>
        <p:cNvGrpSpPr/>
        <p:nvPr/>
      </p:nvGrpSpPr>
      <p:grpSpPr>
        <a:xfrm>
          <a:off x="0" y="0"/>
          <a:ext cx="0" cy="0"/>
          <a:chOff x="0" y="0"/>
          <a:chExt cx="0" cy="0"/>
        </a:xfrm>
      </p:grpSpPr>
      <p:pic>
        <p:nvPicPr>
          <p:cNvPr id="225" name="Google Shape;225;p35"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226" name="Google Shape;226;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7" name="Google Shape;227;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8" name="Google Shape;228;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9" name="Google Shape;229;p35"/>
          <p:cNvSpPr txBox="1">
            <a:spLocks noGrp="1"/>
          </p:cNvSpPr>
          <p:nvPr>
            <p:ph type="ctrTitle"/>
          </p:nvPr>
        </p:nvSpPr>
        <p:spPr>
          <a:xfrm>
            <a:off x="1143000" y="1676399"/>
            <a:ext cx="6858000" cy="1790700"/>
          </a:xfrm>
          <a:prstGeom prst="rect">
            <a:avLst/>
          </a:prstGeom>
          <a:solidFill>
            <a:schemeClr val="lt1">
              <a:alpha val="62750"/>
            </a:schemeClr>
          </a:solidFill>
          <a:ln w="79375" cap="rnd" cmpd="sng">
            <a:solidFill>
              <a:srgbClr val="C00000">
                <a:alpha val="78820"/>
              </a:srgbClr>
            </a:solidFill>
            <a:prstDash val="solid"/>
            <a:round/>
            <a:headEnd type="none" w="sm" len="sm"/>
            <a:tailEnd type="none" w="sm" len="sm"/>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accent1"/>
              </a:buClr>
              <a:buSzPts val="4500"/>
              <a:buFont typeface="Times New Roman"/>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0" name="Google Shape;230;p35"/>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accent1"/>
              </a:buClr>
              <a:buSzPts val="1200"/>
              <a:buNone/>
              <a:defRPr sz="1200"/>
            </a:lvl4pPr>
            <a:lvl5pPr lvl="4" algn="ctr" rtl="0">
              <a:lnSpc>
                <a:spcPct val="90000"/>
              </a:lnSpc>
              <a:spcBef>
                <a:spcPts val="400"/>
              </a:spcBef>
              <a:spcAft>
                <a:spcPts val="0"/>
              </a:spcAft>
              <a:buClr>
                <a:schemeClr val="accent5"/>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accent2"/>
        </a:solidFill>
        <a:effectLst/>
      </p:bgPr>
    </p:bg>
    <p:spTree>
      <p:nvGrpSpPr>
        <p:cNvPr id="1" name="Shape 231"/>
        <p:cNvGrpSpPr/>
        <p:nvPr/>
      </p:nvGrpSpPr>
      <p:grpSpPr>
        <a:xfrm>
          <a:off x="0" y="0"/>
          <a:ext cx="0" cy="0"/>
          <a:chOff x="0" y="0"/>
          <a:chExt cx="0" cy="0"/>
        </a:xfrm>
      </p:grpSpPr>
      <p:sp>
        <p:nvSpPr>
          <p:cNvPr id="232" name="Google Shape;232;p3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3800"/>
              <a:buFont typeface="Times New Roman"/>
              <a:buNone/>
              <a:defRPr sz="38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3" name="Google Shape;233;p3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lt1"/>
              </a:buClr>
              <a:buSzPts val="1800"/>
              <a:buNone/>
              <a:defRPr sz="1800">
                <a:solidFill>
                  <a:schemeClr val="lt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234" name="Google Shape;234;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5" name="Google Shape;235;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6" name="Google Shape;236;p36"/>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37" name="Google Shape;237;p36" descr="VDOE LOGO"/>
          <p:cNvPicPr preferRelativeResize="0"/>
          <p:nvPr/>
        </p:nvPicPr>
        <p:blipFill rotWithShape="1">
          <a:blip r:embed="rId2">
            <a:alphaModFix/>
          </a:blip>
          <a:srcRect/>
          <a:stretch/>
        </p:blipFill>
        <p:spPr>
          <a:xfrm>
            <a:off x="7297031" y="4587478"/>
            <a:ext cx="1846969" cy="61565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chemeClr val="accent1"/>
        </a:solidFill>
        <a:effectLst/>
      </p:bgPr>
    </p:bg>
    <p:spTree>
      <p:nvGrpSpPr>
        <p:cNvPr id="1" name="Shape 238"/>
        <p:cNvGrpSpPr/>
        <p:nvPr/>
      </p:nvGrpSpPr>
      <p:grpSpPr>
        <a:xfrm>
          <a:off x="0" y="0"/>
          <a:ext cx="0" cy="0"/>
          <a:chOff x="0" y="0"/>
          <a:chExt cx="0" cy="0"/>
        </a:xfrm>
      </p:grpSpPr>
      <p:sp>
        <p:nvSpPr>
          <p:cNvPr id="239" name="Google Shape;239;p3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3800"/>
              <a:buFont typeface="Times New Roman"/>
              <a:buNone/>
              <a:defRPr sz="38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0" name="Google Shape;240;p3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800"/>
              <a:buNone/>
              <a:defRPr sz="1800">
                <a:solidFill>
                  <a:schemeClr val="dk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241" name="Google Shape;241;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2" name="Google Shape;242;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3" name="Google Shape;243;p3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44" name="Google Shape;244;p37"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5"/>
        <p:cNvGrpSpPr/>
        <p:nvPr/>
      </p:nvGrpSpPr>
      <p:grpSpPr>
        <a:xfrm>
          <a:off x="0" y="0"/>
          <a:ext cx="0" cy="0"/>
          <a:chOff x="0" y="0"/>
          <a:chExt cx="0" cy="0"/>
        </a:xfrm>
      </p:grpSpPr>
      <p:sp>
        <p:nvSpPr>
          <p:cNvPr id="246" name="Google Shape;246;p38"/>
          <p:cNvSpPr txBox="1">
            <a:spLocks noGrp="1"/>
          </p:cNvSpPr>
          <p:nvPr>
            <p:ph type="title"/>
          </p:nvPr>
        </p:nvSpPr>
        <p:spPr>
          <a:xfrm>
            <a:off x="628650" y="858440"/>
            <a:ext cx="7886700" cy="6621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7" name="Google Shape;247;p38"/>
          <p:cNvSpPr txBox="1">
            <a:spLocks noGrp="1"/>
          </p:cNvSpPr>
          <p:nvPr>
            <p:ph type="body" idx="1"/>
          </p:nvPr>
        </p:nvSpPr>
        <p:spPr>
          <a:xfrm>
            <a:off x="628650" y="1520686"/>
            <a:ext cx="3886200" cy="311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accent1"/>
              </a:buClr>
              <a:buSzPts val="1400"/>
              <a:buChar char="•"/>
              <a:defRPr/>
            </a:lvl4pPr>
            <a:lvl5pPr marL="2286000" lvl="4" indent="-317500" algn="l" rtl="0">
              <a:lnSpc>
                <a:spcPct val="90000"/>
              </a:lnSpc>
              <a:spcBef>
                <a:spcPts val="400"/>
              </a:spcBef>
              <a:spcAft>
                <a:spcPts val="0"/>
              </a:spcAft>
              <a:buClr>
                <a:schemeClr val="accent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8" name="Google Shape;248;p38"/>
          <p:cNvSpPr txBox="1">
            <a:spLocks noGrp="1"/>
          </p:cNvSpPr>
          <p:nvPr>
            <p:ph type="body" idx="2"/>
          </p:nvPr>
        </p:nvSpPr>
        <p:spPr>
          <a:xfrm>
            <a:off x="4629150" y="1520686"/>
            <a:ext cx="3886200" cy="311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accent1"/>
              </a:buClr>
              <a:buSzPts val="1400"/>
              <a:buChar char="•"/>
              <a:defRPr/>
            </a:lvl4pPr>
            <a:lvl5pPr marL="2286000" lvl="4" indent="-317500" algn="l" rtl="0">
              <a:lnSpc>
                <a:spcPct val="90000"/>
              </a:lnSpc>
              <a:spcBef>
                <a:spcPts val="400"/>
              </a:spcBef>
              <a:spcAft>
                <a:spcPts val="0"/>
              </a:spcAft>
              <a:buClr>
                <a:schemeClr val="accent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9" name="Google Shape;249;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0" name="Google Shape;250;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1" name="Google Shape;251;p3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629841" y="994172"/>
            <a:ext cx="7886700" cy="2739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4" name="Google Shape;254;p39"/>
          <p:cNvSpPr txBox="1">
            <a:spLocks noGrp="1"/>
          </p:cNvSpPr>
          <p:nvPr>
            <p:ph type="body" idx="1"/>
          </p:nvPr>
        </p:nvSpPr>
        <p:spPr>
          <a:xfrm>
            <a:off x="629841" y="1393031"/>
            <a:ext cx="3868500" cy="672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solidFill>
                  <a:schemeClr val="dk1"/>
                </a:solidFill>
              </a:defRPr>
            </a:lvl1pPr>
            <a:lvl2pPr marL="914400" lvl="1" indent="-228600" algn="l" rtl="0">
              <a:lnSpc>
                <a:spcPct val="90000"/>
              </a:lnSpc>
              <a:spcBef>
                <a:spcPts val="400"/>
              </a:spcBef>
              <a:spcAft>
                <a:spcPts val="0"/>
              </a:spcAft>
              <a:buClr>
                <a:srgbClr val="C22536"/>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accent1"/>
              </a:buClr>
              <a:buSzPts val="1200"/>
              <a:buNone/>
              <a:defRPr sz="1200" b="1"/>
            </a:lvl4pPr>
            <a:lvl5pPr marL="2286000" lvl="4" indent="-228600" algn="l" rtl="0">
              <a:lnSpc>
                <a:spcPct val="90000"/>
              </a:lnSpc>
              <a:spcBef>
                <a:spcPts val="400"/>
              </a:spcBef>
              <a:spcAft>
                <a:spcPts val="0"/>
              </a:spcAft>
              <a:buClr>
                <a:schemeClr val="accent5"/>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5" name="Google Shape;255;p39"/>
          <p:cNvSpPr txBox="1">
            <a:spLocks noGrp="1"/>
          </p:cNvSpPr>
          <p:nvPr>
            <p:ph type="body" idx="2"/>
          </p:nvPr>
        </p:nvSpPr>
        <p:spPr>
          <a:xfrm>
            <a:off x="629841" y="2124488"/>
            <a:ext cx="3868500" cy="2517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accent1"/>
              </a:buClr>
              <a:buSzPts val="1400"/>
              <a:buChar char="•"/>
              <a:defRPr/>
            </a:lvl4pPr>
            <a:lvl5pPr marL="2286000" lvl="4" indent="-317500" algn="l" rtl="0">
              <a:lnSpc>
                <a:spcPct val="90000"/>
              </a:lnSpc>
              <a:spcBef>
                <a:spcPts val="400"/>
              </a:spcBef>
              <a:spcAft>
                <a:spcPts val="0"/>
              </a:spcAft>
              <a:buClr>
                <a:schemeClr val="accent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6" name="Google Shape;256;p39"/>
          <p:cNvSpPr txBox="1">
            <a:spLocks noGrp="1"/>
          </p:cNvSpPr>
          <p:nvPr>
            <p:ph type="body" idx="3"/>
          </p:nvPr>
        </p:nvSpPr>
        <p:spPr>
          <a:xfrm>
            <a:off x="4629150" y="1393030"/>
            <a:ext cx="3887400" cy="672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solidFill>
                  <a:schemeClr val="dk1"/>
                </a:solidFill>
              </a:defRPr>
            </a:lvl1pPr>
            <a:lvl2pPr marL="914400" lvl="1" indent="-228600" algn="l" rtl="0">
              <a:lnSpc>
                <a:spcPct val="90000"/>
              </a:lnSpc>
              <a:spcBef>
                <a:spcPts val="400"/>
              </a:spcBef>
              <a:spcAft>
                <a:spcPts val="0"/>
              </a:spcAft>
              <a:buClr>
                <a:srgbClr val="C22536"/>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accent1"/>
              </a:buClr>
              <a:buSzPts val="1200"/>
              <a:buNone/>
              <a:defRPr sz="1200" b="1"/>
            </a:lvl4pPr>
            <a:lvl5pPr marL="2286000" lvl="4" indent="-228600" algn="l" rtl="0">
              <a:lnSpc>
                <a:spcPct val="90000"/>
              </a:lnSpc>
              <a:spcBef>
                <a:spcPts val="400"/>
              </a:spcBef>
              <a:spcAft>
                <a:spcPts val="0"/>
              </a:spcAft>
              <a:buClr>
                <a:schemeClr val="accent5"/>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7" name="Google Shape;257;p39"/>
          <p:cNvSpPr txBox="1">
            <a:spLocks noGrp="1"/>
          </p:cNvSpPr>
          <p:nvPr>
            <p:ph type="body" idx="4"/>
          </p:nvPr>
        </p:nvSpPr>
        <p:spPr>
          <a:xfrm>
            <a:off x="4629150" y="2124488"/>
            <a:ext cx="3887400" cy="2517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accent1"/>
              </a:buClr>
              <a:buSzPts val="1400"/>
              <a:buChar char="•"/>
              <a:defRPr/>
            </a:lvl4pPr>
            <a:lvl5pPr marL="2286000" lvl="4" indent="-317500" algn="l" rtl="0">
              <a:lnSpc>
                <a:spcPct val="90000"/>
              </a:lnSpc>
              <a:spcBef>
                <a:spcPts val="400"/>
              </a:spcBef>
              <a:spcAft>
                <a:spcPts val="0"/>
              </a:spcAft>
              <a:buClr>
                <a:schemeClr val="accent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8" name="Google Shape;258;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9" name="Google Shape;259;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0" name="Google Shape;260;p39"/>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1"/>
        <p:cNvGrpSpPr/>
        <p:nvPr/>
      </p:nvGrpSpPr>
      <p:grpSpPr>
        <a:xfrm>
          <a:off x="0" y="0"/>
          <a:ext cx="0" cy="0"/>
          <a:chOff x="0" y="0"/>
          <a:chExt cx="0" cy="0"/>
        </a:xfrm>
      </p:grpSpPr>
      <p:sp>
        <p:nvSpPr>
          <p:cNvPr id="262" name="Google Shape;262;p40"/>
          <p:cNvSpPr txBox="1">
            <a:spLocks noGrp="1"/>
          </p:cNvSpPr>
          <p:nvPr>
            <p:ph type="title"/>
          </p:nvPr>
        </p:nvSpPr>
        <p:spPr>
          <a:xfrm>
            <a:off x="628650" y="858440"/>
            <a:ext cx="7886700" cy="6621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3" name="Google Shape;263;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4" name="Google Shape;264;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5" name="Google Shape;265;p40"/>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6"/>
        <p:cNvGrpSpPr/>
        <p:nvPr/>
      </p:nvGrpSpPr>
      <p:grpSpPr>
        <a:xfrm>
          <a:off x="0" y="0"/>
          <a:ext cx="0" cy="0"/>
          <a:chOff x="0" y="0"/>
          <a:chExt cx="0" cy="0"/>
        </a:xfrm>
      </p:grpSpPr>
      <p:sp>
        <p:nvSpPr>
          <p:cNvPr id="267" name="Google Shape;267;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8" name="Google Shape;268;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9" name="Google Shape;269;p41"/>
          <p:cNvSpPr txBox="1">
            <a:spLocks noGrp="1"/>
          </p:cNvSpPr>
          <p:nvPr>
            <p:ph type="sldNum" idx="12"/>
          </p:nvPr>
        </p:nvSpPr>
        <p:spPr>
          <a:xfrm>
            <a:off x="6457950" y="4767263"/>
            <a:ext cx="820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0"/>
        <p:cNvGrpSpPr/>
        <p:nvPr/>
      </p:nvGrpSpPr>
      <p:grpSpPr>
        <a:xfrm>
          <a:off x="0" y="0"/>
          <a:ext cx="0" cy="0"/>
          <a:chOff x="0" y="0"/>
          <a:chExt cx="0" cy="0"/>
        </a:xfrm>
      </p:grpSpPr>
      <p:sp>
        <p:nvSpPr>
          <p:cNvPr id="271" name="Google Shape;271;p42"/>
          <p:cNvSpPr txBox="1">
            <a:spLocks noGrp="1"/>
          </p:cNvSpPr>
          <p:nvPr>
            <p:ph type="title"/>
          </p:nvPr>
        </p:nvSpPr>
        <p:spPr>
          <a:xfrm>
            <a:off x="627459" y="983974"/>
            <a:ext cx="2949000" cy="10662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Times New Roman"/>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2" name="Google Shape;272;p4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rgbClr val="C22536"/>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accent1"/>
              </a:buClr>
              <a:buSzPts val="1500"/>
              <a:buChar char="•"/>
              <a:defRPr sz="1500"/>
            </a:lvl4pPr>
            <a:lvl5pPr marL="2286000" lvl="4" indent="-323850" algn="l" rtl="0">
              <a:lnSpc>
                <a:spcPct val="90000"/>
              </a:lnSpc>
              <a:spcBef>
                <a:spcPts val="400"/>
              </a:spcBef>
              <a:spcAft>
                <a:spcPts val="0"/>
              </a:spcAft>
              <a:buClr>
                <a:schemeClr val="accent5"/>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73" name="Google Shape;273;p42"/>
          <p:cNvSpPr txBox="1">
            <a:spLocks noGrp="1"/>
          </p:cNvSpPr>
          <p:nvPr>
            <p:ph type="body" idx="2"/>
          </p:nvPr>
        </p:nvSpPr>
        <p:spPr>
          <a:xfrm>
            <a:off x="629841" y="2117034"/>
            <a:ext cx="2949000" cy="22848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accent1"/>
              </a:buClr>
              <a:buSzPts val="800"/>
              <a:buNone/>
              <a:defRPr sz="800"/>
            </a:lvl4pPr>
            <a:lvl5pPr marL="2286000" lvl="4" indent="-228600" algn="l" rtl="0">
              <a:lnSpc>
                <a:spcPct val="90000"/>
              </a:lnSpc>
              <a:spcBef>
                <a:spcPts val="400"/>
              </a:spcBef>
              <a:spcAft>
                <a:spcPts val="0"/>
              </a:spcAft>
              <a:buClr>
                <a:schemeClr val="accent5"/>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74" name="Google Shape;274;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5" name="Google Shape;275;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6" name="Google Shape;276;p42"/>
          <p:cNvSpPr txBox="1">
            <a:spLocks noGrp="1"/>
          </p:cNvSpPr>
          <p:nvPr>
            <p:ph type="sldNum" idx="12"/>
          </p:nvPr>
        </p:nvSpPr>
        <p:spPr>
          <a:xfrm>
            <a:off x="6457951"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23888" y="82759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3800"/>
              <a:buFont typeface="Trebuchet MS"/>
              <a:buNone/>
              <a:defRPr sz="38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 name="Google Shape;31;p5"/>
          <p:cNvSpPr txBox="1">
            <a:spLocks noGrp="1"/>
          </p:cNvSpPr>
          <p:nvPr>
            <p:ph type="body" idx="1"/>
          </p:nvPr>
        </p:nvSpPr>
        <p:spPr>
          <a:xfrm>
            <a:off x="623888" y="3084293"/>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2" name="Google Shape;32;p5"/>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3" name="Google Shape;33;p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 name="Google Shape;34;p5"/>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77"/>
        <p:cNvGrpSpPr/>
        <p:nvPr/>
      </p:nvGrpSpPr>
      <p:grpSpPr>
        <a:xfrm>
          <a:off x="0" y="0"/>
          <a:ext cx="0" cy="0"/>
          <a:chOff x="0" y="0"/>
          <a:chExt cx="0" cy="0"/>
        </a:xfrm>
      </p:grpSpPr>
      <p:sp>
        <p:nvSpPr>
          <p:cNvPr id="278" name="Google Shape;278;p43"/>
          <p:cNvSpPr txBox="1">
            <a:spLocks noGrp="1"/>
          </p:cNvSpPr>
          <p:nvPr>
            <p:ph type="title"/>
          </p:nvPr>
        </p:nvSpPr>
        <p:spPr>
          <a:xfrm>
            <a:off x="627459" y="834887"/>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Times New Roman"/>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9" name="Google Shape;279;p4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90000"/>
              </a:lnSpc>
              <a:spcBef>
                <a:spcPts val="400"/>
              </a:spcBef>
              <a:spcAft>
                <a:spcPts val="0"/>
              </a:spcAft>
              <a:buClr>
                <a:srgbClr val="C22536"/>
              </a:buClr>
              <a:buSzPts val="2100"/>
              <a:buFont typeface="Arial"/>
              <a:buNone/>
              <a:defRPr sz="2100" b="1" i="0" u="none" strike="noStrike" cap="none">
                <a:solidFill>
                  <a:srgbClr val="C22536"/>
                </a:solidFill>
                <a:latin typeface="Times New Roman"/>
                <a:ea typeface="Times New Roman"/>
                <a:cs typeface="Times New Roman"/>
                <a:sym typeface="Times New Roman"/>
              </a:defRPr>
            </a:lvl2pPr>
            <a:lvl3pPr marR="0" lvl="2" algn="l" rtl="0">
              <a:lnSpc>
                <a:spcPct val="90000"/>
              </a:lnSpc>
              <a:spcBef>
                <a:spcPts val="400"/>
              </a:spcBef>
              <a:spcAft>
                <a:spcPts val="0"/>
              </a:spcAft>
              <a:buClr>
                <a:schemeClr val="dk1"/>
              </a:buClr>
              <a:buSzPts val="1800"/>
              <a:buFont typeface="Arial"/>
              <a:buNone/>
              <a:defRPr sz="1800" b="1" i="0" u="none" strike="noStrike" cap="none">
                <a:solidFill>
                  <a:schemeClr val="dk1"/>
                </a:solidFill>
                <a:latin typeface="Times New Roman"/>
                <a:ea typeface="Times New Roman"/>
                <a:cs typeface="Times New Roman"/>
                <a:sym typeface="Times New Roman"/>
              </a:defRPr>
            </a:lvl3pPr>
            <a:lvl4pPr marR="0" lvl="3" algn="l" rtl="0">
              <a:lnSpc>
                <a:spcPct val="90000"/>
              </a:lnSpc>
              <a:spcBef>
                <a:spcPts val="400"/>
              </a:spcBef>
              <a:spcAft>
                <a:spcPts val="0"/>
              </a:spcAft>
              <a:buClr>
                <a:schemeClr val="accent1"/>
              </a:buClr>
              <a:buSzPts val="1500"/>
              <a:buFont typeface="Arial"/>
              <a:buNone/>
              <a:defRPr sz="1500" b="1" i="0" u="none" strike="noStrike" cap="none">
                <a:solidFill>
                  <a:schemeClr val="accent1"/>
                </a:solidFill>
                <a:latin typeface="Times New Roman"/>
                <a:ea typeface="Times New Roman"/>
                <a:cs typeface="Times New Roman"/>
                <a:sym typeface="Times New Roman"/>
              </a:defRPr>
            </a:lvl4pPr>
            <a:lvl5pPr marR="0" lvl="4" algn="l" rtl="0">
              <a:lnSpc>
                <a:spcPct val="90000"/>
              </a:lnSpc>
              <a:spcBef>
                <a:spcPts val="400"/>
              </a:spcBef>
              <a:spcAft>
                <a:spcPts val="0"/>
              </a:spcAft>
              <a:buClr>
                <a:schemeClr val="accent5"/>
              </a:buClr>
              <a:buSzPts val="1500"/>
              <a:buFont typeface="Arial"/>
              <a:buNone/>
              <a:defRPr sz="1500" b="1" i="1" u="none" strike="noStrike" cap="none">
                <a:solidFill>
                  <a:schemeClr val="accent5"/>
                </a:solidFill>
                <a:latin typeface="Times New Roman"/>
                <a:ea typeface="Times New Roman"/>
                <a:cs typeface="Times New Roman"/>
                <a:sym typeface="Times New Roman"/>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9pPr>
          </a:lstStyle>
          <a:p>
            <a:endParaRPr/>
          </a:p>
        </p:txBody>
      </p:sp>
      <p:sp>
        <p:nvSpPr>
          <p:cNvPr id="280" name="Google Shape;280;p43"/>
          <p:cNvSpPr txBox="1">
            <a:spLocks noGrp="1"/>
          </p:cNvSpPr>
          <p:nvPr>
            <p:ph type="body" idx="1"/>
          </p:nvPr>
        </p:nvSpPr>
        <p:spPr>
          <a:xfrm>
            <a:off x="629841" y="2117035"/>
            <a:ext cx="2949000" cy="22848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accent1"/>
              </a:buClr>
              <a:buSzPts val="800"/>
              <a:buNone/>
              <a:defRPr sz="800"/>
            </a:lvl4pPr>
            <a:lvl5pPr marL="2286000" lvl="4" indent="-228600" algn="l" rtl="0">
              <a:lnSpc>
                <a:spcPct val="90000"/>
              </a:lnSpc>
              <a:spcBef>
                <a:spcPts val="400"/>
              </a:spcBef>
              <a:spcAft>
                <a:spcPts val="0"/>
              </a:spcAft>
              <a:buClr>
                <a:schemeClr val="accent5"/>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81" name="Google Shape;281;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2" name="Google Shape;282;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3" name="Google Shape;283;p43"/>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84"/>
        <p:cNvGrpSpPr/>
        <p:nvPr/>
      </p:nvGrpSpPr>
      <p:grpSpPr>
        <a:xfrm>
          <a:off x="0" y="0"/>
          <a:ext cx="0" cy="0"/>
          <a:chOff x="0" y="0"/>
          <a:chExt cx="0" cy="0"/>
        </a:xfrm>
      </p:grpSpPr>
      <p:sp>
        <p:nvSpPr>
          <p:cNvPr id="285" name="Google Shape;285;p44" descr="Background pattern&#10;&#10;Description automatically generated"/>
          <p:cNvSpPr/>
          <p:nvPr/>
        </p:nvSpPr>
        <p:spPr>
          <a:xfrm rot="5400000">
            <a:off x="2000250" y="-2000248"/>
            <a:ext cx="5143500" cy="9144000"/>
          </a:xfrm>
          <a:prstGeom prst="rect">
            <a:avLst/>
          </a:prstGeom>
          <a:solidFill>
            <a:srgbClr val="FFFFFF"/>
          </a:solidFill>
          <a:ln>
            <a:noFill/>
          </a:ln>
        </p:spPr>
      </p:sp>
      <p:sp>
        <p:nvSpPr>
          <p:cNvPr id="286" name="Google Shape;286;p44"/>
          <p:cNvSpPr txBox="1">
            <a:spLocks noGrp="1"/>
          </p:cNvSpPr>
          <p:nvPr>
            <p:ph type="title"/>
          </p:nvPr>
        </p:nvSpPr>
        <p:spPr>
          <a:xfrm>
            <a:off x="628650" y="910620"/>
            <a:ext cx="7886700" cy="6621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7" name="Google Shape;287;p44"/>
          <p:cNvSpPr txBox="1">
            <a:spLocks noGrp="1"/>
          </p:cNvSpPr>
          <p:nvPr>
            <p:ph type="body" idx="1"/>
          </p:nvPr>
        </p:nvSpPr>
        <p:spPr>
          <a:xfrm rot="5400000">
            <a:off x="3097950" y="-784618"/>
            <a:ext cx="29481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accent1"/>
              </a:buClr>
              <a:buSzPts val="1400"/>
              <a:buChar char="•"/>
              <a:defRPr/>
            </a:lvl4pPr>
            <a:lvl5pPr marL="2286000" lvl="4" indent="-317500" algn="l" rtl="0">
              <a:lnSpc>
                <a:spcPct val="90000"/>
              </a:lnSpc>
              <a:spcBef>
                <a:spcPts val="400"/>
              </a:spcBef>
              <a:spcAft>
                <a:spcPts val="0"/>
              </a:spcAft>
              <a:buClr>
                <a:schemeClr val="accent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8" name="Google Shape;288;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9" name="Google Shape;289;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0" name="Google Shape;290;p4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91" name="Google Shape;291;p44" descr="VDOE Logo"/>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2"/>
        <p:cNvGrpSpPr/>
        <p:nvPr/>
      </p:nvGrpSpPr>
      <p:grpSpPr>
        <a:xfrm>
          <a:off x="0" y="0"/>
          <a:ext cx="0" cy="0"/>
          <a:chOff x="0" y="0"/>
          <a:chExt cx="0" cy="0"/>
        </a:xfrm>
      </p:grpSpPr>
      <p:sp>
        <p:nvSpPr>
          <p:cNvPr id="293" name="Google Shape;293;p45" descr="Background pattern&#10;&#10;Description automatically generated"/>
          <p:cNvSpPr/>
          <p:nvPr/>
        </p:nvSpPr>
        <p:spPr>
          <a:xfrm rot="5400000">
            <a:off x="2000251" y="-2000248"/>
            <a:ext cx="5143500" cy="9144000"/>
          </a:xfrm>
          <a:prstGeom prst="rect">
            <a:avLst/>
          </a:prstGeom>
          <a:solidFill>
            <a:srgbClr val="FFFFFF"/>
          </a:solidFill>
          <a:ln>
            <a:noFill/>
          </a:ln>
        </p:spPr>
      </p:sp>
      <p:sp>
        <p:nvSpPr>
          <p:cNvPr id="294" name="Google Shape;294;p4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5" name="Google Shape;295;p4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accent1"/>
              </a:buClr>
              <a:buSzPts val="1400"/>
              <a:buChar char="•"/>
              <a:defRPr/>
            </a:lvl4pPr>
            <a:lvl5pPr marL="2286000" lvl="4" indent="-317500" algn="l" rtl="0">
              <a:lnSpc>
                <a:spcPct val="90000"/>
              </a:lnSpc>
              <a:spcBef>
                <a:spcPts val="400"/>
              </a:spcBef>
              <a:spcAft>
                <a:spcPts val="0"/>
              </a:spcAft>
              <a:buClr>
                <a:schemeClr val="accent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6" name="Google Shape;296;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7" name="Google Shape;297;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8" name="Google Shape;298;p4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628650" y="858440"/>
            <a:ext cx="7886700" cy="6622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 name="Google Shape;37;p6"/>
          <p:cNvSpPr txBox="1">
            <a:spLocks noGrp="1"/>
          </p:cNvSpPr>
          <p:nvPr>
            <p:ph type="body" idx="1"/>
          </p:nvPr>
        </p:nvSpPr>
        <p:spPr>
          <a:xfrm>
            <a:off x="628650" y="1520686"/>
            <a:ext cx="3886200" cy="311203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a:lvl4pPr>
            <a:lvl5pPr marL="2286000" lvl="4" indent="-317500" algn="l">
              <a:lnSpc>
                <a:spcPct val="90000"/>
              </a:lnSpc>
              <a:spcBef>
                <a:spcPts val="400"/>
              </a:spcBef>
              <a:spcAft>
                <a:spcPts val="0"/>
              </a:spcAft>
              <a:buClr>
                <a:schemeClr val="accent5"/>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 name="Google Shape;38;p6"/>
          <p:cNvSpPr txBox="1">
            <a:spLocks noGrp="1"/>
          </p:cNvSpPr>
          <p:nvPr>
            <p:ph type="body" idx="2"/>
          </p:nvPr>
        </p:nvSpPr>
        <p:spPr>
          <a:xfrm>
            <a:off x="4629150" y="1520686"/>
            <a:ext cx="3886200" cy="311203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a:lvl4pPr>
            <a:lvl5pPr marL="2286000" lvl="4" indent="-317500" algn="l">
              <a:lnSpc>
                <a:spcPct val="90000"/>
              </a:lnSpc>
              <a:spcBef>
                <a:spcPts val="400"/>
              </a:spcBef>
              <a:spcAft>
                <a:spcPts val="0"/>
              </a:spcAft>
              <a:buClr>
                <a:schemeClr val="accent5"/>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 name="Google Shape;39;p6"/>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 name="Google Shape;40;p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1" name="Google Shape;41;p6"/>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629841" y="994172"/>
            <a:ext cx="7886700" cy="273844"/>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 name="Google Shape;44;p7"/>
          <p:cNvSpPr txBox="1">
            <a:spLocks noGrp="1"/>
          </p:cNvSpPr>
          <p:nvPr>
            <p:ph type="body" idx="1"/>
          </p:nvPr>
        </p:nvSpPr>
        <p:spPr>
          <a:xfrm>
            <a:off x="629841" y="1393031"/>
            <a:ext cx="3868340" cy="671821"/>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accent1"/>
              </a:buClr>
              <a:buSzPts val="1200"/>
              <a:buNone/>
              <a:defRPr sz="1200" b="1"/>
            </a:lvl4pPr>
            <a:lvl5pPr marL="2286000" lvl="4" indent="-228600" algn="l">
              <a:lnSpc>
                <a:spcPct val="90000"/>
              </a:lnSpc>
              <a:spcBef>
                <a:spcPts val="400"/>
              </a:spcBef>
              <a:spcAft>
                <a:spcPts val="0"/>
              </a:spcAft>
              <a:buClr>
                <a:schemeClr val="accent5"/>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5" name="Google Shape;45;p7"/>
          <p:cNvSpPr txBox="1">
            <a:spLocks noGrp="1"/>
          </p:cNvSpPr>
          <p:nvPr>
            <p:ph type="body" idx="2"/>
          </p:nvPr>
        </p:nvSpPr>
        <p:spPr>
          <a:xfrm>
            <a:off x="629841" y="2124488"/>
            <a:ext cx="3868340" cy="251775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a:lvl4pPr>
            <a:lvl5pPr marL="2286000" lvl="4" indent="-317500" algn="l">
              <a:lnSpc>
                <a:spcPct val="90000"/>
              </a:lnSpc>
              <a:spcBef>
                <a:spcPts val="400"/>
              </a:spcBef>
              <a:spcAft>
                <a:spcPts val="0"/>
              </a:spcAft>
              <a:buClr>
                <a:schemeClr val="accent5"/>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6" name="Google Shape;46;p7"/>
          <p:cNvSpPr txBox="1">
            <a:spLocks noGrp="1"/>
          </p:cNvSpPr>
          <p:nvPr>
            <p:ph type="body" idx="3"/>
          </p:nvPr>
        </p:nvSpPr>
        <p:spPr>
          <a:xfrm>
            <a:off x="4629150" y="1393030"/>
            <a:ext cx="3887391" cy="671822"/>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accent1"/>
              </a:buClr>
              <a:buSzPts val="1200"/>
              <a:buNone/>
              <a:defRPr sz="1200" b="1"/>
            </a:lvl4pPr>
            <a:lvl5pPr marL="2286000" lvl="4" indent="-228600" algn="l">
              <a:lnSpc>
                <a:spcPct val="90000"/>
              </a:lnSpc>
              <a:spcBef>
                <a:spcPts val="400"/>
              </a:spcBef>
              <a:spcAft>
                <a:spcPts val="0"/>
              </a:spcAft>
              <a:buClr>
                <a:schemeClr val="accent5"/>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7" name="Google Shape;47;p7"/>
          <p:cNvSpPr txBox="1">
            <a:spLocks noGrp="1"/>
          </p:cNvSpPr>
          <p:nvPr>
            <p:ph type="body" idx="4"/>
          </p:nvPr>
        </p:nvSpPr>
        <p:spPr>
          <a:xfrm>
            <a:off x="4629150" y="2124488"/>
            <a:ext cx="3887391" cy="251775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a:lvl4pPr>
            <a:lvl5pPr marL="2286000" lvl="4" indent="-317500" algn="l">
              <a:lnSpc>
                <a:spcPct val="90000"/>
              </a:lnSpc>
              <a:spcBef>
                <a:spcPts val="400"/>
              </a:spcBef>
              <a:spcAft>
                <a:spcPts val="0"/>
              </a:spcAft>
              <a:buClr>
                <a:schemeClr val="accent5"/>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8" name="Google Shape;48;p7"/>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 name="Google Shape;49;p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0" name="Google Shape;50;p7"/>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628650" y="858440"/>
            <a:ext cx="7886700" cy="6622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3" name="Google Shape;53;p8"/>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4" name="Google Shape;54;p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5" name="Google Shape;55;p8"/>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9"/>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 name="Google Shape;58;p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 name="Google Shape;59;p9"/>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627459" y="983974"/>
            <a:ext cx="2949178" cy="106597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Trebuchet M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0"/>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rgbClr val="C22536"/>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accent1"/>
              </a:buClr>
              <a:buSzPts val="1500"/>
              <a:buChar char="•"/>
              <a:defRPr sz="1500"/>
            </a:lvl4pPr>
            <a:lvl5pPr marL="2286000" lvl="4" indent="-323850" algn="l">
              <a:lnSpc>
                <a:spcPct val="90000"/>
              </a:lnSpc>
              <a:spcBef>
                <a:spcPts val="400"/>
              </a:spcBef>
              <a:spcAft>
                <a:spcPts val="0"/>
              </a:spcAft>
              <a:buClr>
                <a:schemeClr val="accent5"/>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3" name="Google Shape;63;p10"/>
          <p:cNvSpPr txBox="1">
            <a:spLocks noGrp="1"/>
          </p:cNvSpPr>
          <p:nvPr>
            <p:ph type="body" idx="2"/>
          </p:nvPr>
        </p:nvSpPr>
        <p:spPr>
          <a:xfrm>
            <a:off x="629841" y="2117034"/>
            <a:ext cx="2949178" cy="228470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accent1"/>
              </a:buClr>
              <a:buSzPts val="800"/>
              <a:buNone/>
              <a:defRPr sz="800"/>
            </a:lvl4pPr>
            <a:lvl5pPr marL="2286000" lvl="4" indent="-228600" algn="l">
              <a:lnSpc>
                <a:spcPct val="90000"/>
              </a:lnSpc>
              <a:spcBef>
                <a:spcPts val="400"/>
              </a:spcBef>
              <a:spcAft>
                <a:spcPts val="0"/>
              </a:spcAft>
              <a:buClr>
                <a:schemeClr val="accent5"/>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4" name="Google Shape;64;p10"/>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5" name="Google Shape;65;p1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0"/>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5.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858440"/>
            <a:ext cx="7886700" cy="662246"/>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accent1"/>
              </a:buClr>
              <a:buSzPts val="3300"/>
              <a:buFont typeface="Trebuchet MS"/>
              <a:buNone/>
              <a:defRPr sz="3300" b="0" i="0" u="none" strike="noStrike" cap="none">
                <a:solidFill>
                  <a:schemeClr val="accent1"/>
                </a:solidFill>
                <a:latin typeface="Trebuchet MS"/>
                <a:ea typeface="Trebuchet MS"/>
                <a:cs typeface="Trebuchet MS"/>
                <a:sym typeface="Trebuchet M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684682"/>
            <a:ext cx="7886700" cy="2948039"/>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1"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1"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chemeClr val="accent1"/>
              </a:buClr>
              <a:buSzPts val="1400"/>
              <a:buFont typeface="Arial"/>
              <a:buChar char="•"/>
              <a:defRPr sz="1400" b="1" i="0" u="none" strike="noStrike" cap="none">
                <a:solidFill>
                  <a:schemeClr val="accent1"/>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chemeClr val="accent5"/>
              </a:buClr>
              <a:buSzPts val="1400"/>
              <a:buFont typeface="Arial"/>
              <a:buChar char="•"/>
              <a:defRPr sz="1400" b="1" i="1" u="none" strike="noStrike" cap="none">
                <a:solidFill>
                  <a:schemeClr val="accent5"/>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p1"/>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9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9" name="Google Shape;9;p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10" name="Google Shape;10;p1"/>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900" b="0" i="0" u="none" strike="noStrike" cap="none">
                <a:solidFill>
                  <a:schemeClr val="lt1"/>
                </a:solidFill>
                <a:latin typeface="Times New Roman"/>
                <a:ea typeface="Times New Roman"/>
                <a:cs typeface="Times New Roman"/>
                <a:sym typeface="Times New Roman"/>
              </a:defRPr>
            </a:lvl1pPr>
            <a:lvl2pPr marL="0" marR="0" lvl="1" indent="0" algn="l" rtl="0">
              <a:spcBef>
                <a:spcPts val="0"/>
              </a:spcBef>
              <a:buNone/>
              <a:defRPr sz="900" b="0" i="0" u="none" strike="noStrike" cap="none">
                <a:solidFill>
                  <a:schemeClr val="lt1"/>
                </a:solidFill>
                <a:latin typeface="Times New Roman"/>
                <a:ea typeface="Times New Roman"/>
                <a:cs typeface="Times New Roman"/>
                <a:sym typeface="Times New Roman"/>
              </a:defRPr>
            </a:lvl2pPr>
            <a:lvl3pPr marL="0" marR="0" lvl="2" indent="0" algn="l" rtl="0">
              <a:spcBef>
                <a:spcPts val="0"/>
              </a:spcBef>
              <a:buNone/>
              <a:defRPr sz="900" b="0" i="0" u="none" strike="noStrike" cap="none">
                <a:solidFill>
                  <a:schemeClr val="lt1"/>
                </a:solidFill>
                <a:latin typeface="Times New Roman"/>
                <a:ea typeface="Times New Roman"/>
                <a:cs typeface="Times New Roman"/>
                <a:sym typeface="Times New Roman"/>
              </a:defRPr>
            </a:lvl3pPr>
            <a:lvl4pPr marL="0" marR="0" lvl="3" indent="0" algn="l" rtl="0">
              <a:spcBef>
                <a:spcPts val="0"/>
              </a:spcBef>
              <a:buNone/>
              <a:defRPr sz="900" b="0" i="0" u="none" strike="noStrike" cap="none">
                <a:solidFill>
                  <a:schemeClr val="lt1"/>
                </a:solidFill>
                <a:latin typeface="Times New Roman"/>
                <a:ea typeface="Times New Roman"/>
                <a:cs typeface="Times New Roman"/>
                <a:sym typeface="Times New Roman"/>
              </a:defRPr>
            </a:lvl4pPr>
            <a:lvl5pPr marL="0" marR="0" lvl="4" indent="0" algn="l" rtl="0">
              <a:spcBef>
                <a:spcPts val="0"/>
              </a:spcBef>
              <a:buNone/>
              <a:defRPr sz="900" b="0" i="0" u="none" strike="noStrike" cap="none">
                <a:solidFill>
                  <a:schemeClr val="lt1"/>
                </a:solidFill>
                <a:latin typeface="Times New Roman"/>
                <a:ea typeface="Times New Roman"/>
                <a:cs typeface="Times New Roman"/>
                <a:sym typeface="Times New Roman"/>
              </a:defRPr>
            </a:lvl5pPr>
            <a:lvl6pPr marL="0" marR="0" lvl="5" indent="0" algn="l" rtl="0">
              <a:spcBef>
                <a:spcPts val="0"/>
              </a:spcBef>
              <a:buNone/>
              <a:defRPr sz="900" b="0" i="0" u="none" strike="noStrike" cap="none">
                <a:solidFill>
                  <a:schemeClr val="lt1"/>
                </a:solidFill>
                <a:latin typeface="Times New Roman"/>
                <a:ea typeface="Times New Roman"/>
                <a:cs typeface="Times New Roman"/>
                <a:sym typeface="Times New Roman"/>
              </a:defRPr>
            </a:lvl6pPr>
            <a:lvl7pPr marL="0" marR="0" lvl="6" indent="0" algn="l" rtl="0">
              <a:spcBef>
                <a:spcPts val="0"/>
              </a:spcBef>
              <a:buNone/>
              <a:defRPr sz="900" b="0" i="0" u="none" strike="noStrike" cap="none">
                <a:solidFill>
                  <a:schemeClr val="lt1"/>
                </a:solidFill>
                <a:latin typeface="Times New Roman"/>
                <a:ea typeface="Times New Roman"/>
                <a:cs typeface="Times New Roman"/>
                <a:sym typeface="Times New Roman"/>
              </a:defRPr>
            </a:lvl7pPr>
            <a:lvl8pPr marL="0" marR="0" lvl="7" indent="0" algn="l" rtl="0">
              <a:spcBef>
                <a:spcPts val="0"/>
              </a:spcBef>
              <a:buNone/>
              <a:defRPr sz="900" b="0" i="0" u="none" strike="noStrike" cap="none">
                <a:solidFill>
                  <a:schemeClr val="lt1"/>
                </a:solidFill>
                <a:latin typeface="Times New Roman"/>
                <a:ea typeface="Times New Roman"/>
                <a:cs typeface="Times New Roman"/>
                <a:sym typeface="Times New Roman"/>
              </a:defRPr>
            </a:lvl8pPr>
            <a:lvl9pPr marL="0" marR="0" lvl="8" indent="0" algn="l" rtl="0">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628650" y="858440"/>
            <a:ext cx="7886700" cy="6621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accent1"/>
              </a:buClr>
              <a:buSzPts val="3300"/>
              <a:buFont typeface="Trebuchet MS"/>
              <a:buNone/>
              <a:defRPr sz="33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4" name="Google Shape;104;p16"/>
          <p:cNvSpPr txBox="1">
            <a:spLocks noGrp="1"/>
          </p:cNvSpPr>
          <p:nvPr>
            <p:ph type="body" idx="1"/>
          </p:nvPr>
        </p:nvSpPr>
        <p:spPr>
          <a:xfrm>
            <a:off x="628650" y="1684682"/>
            <a:ext cx="7886700" cy="29481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1"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1"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chemeClr val="accent1"/>
              </a:buClr>
              <a:buSzPts val="1400"/>
              <a:buFont typeface="Arial"/>
              <a:buChar char="•"/>
              <a:defRPr sz="1400" b="1" i="0" u="none" strike="noStrike" cap="none">
                <a:solidFill>
                  <a:schemeClr val="accent1"/>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chemeClr val="accent5"/>
              </a:buClr>
              <a:buSzPts val="1400"/>
              <a:buFont typeface="Arial"/>
              <a:buChar char="•"/>
              <a:defRPr sz="1400" b="1" i="1" u="none" strike="noStrike" cap="none">
                <a:solidFill>
                  <a:schemeClr val="accent5"/>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105" name="Google Shape;105;p16"/>
          <p:cNvSpPr txBox="1">
            <a:spLocks noGrp="1"/>
          </p:cNvSpPr>
          <p:nvPr>
            <p:ph type="dt" idx="10"/>
          </p:nvPr>
        </p:nvSpPr>
        <p:spPr>
          <a:xfrm>
            <a:off x="6725579" y="4525435"/>
            <a:ext cx="2057400" cy="2739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106" name="Google Shape;106;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107" name="Google Shape;107;p16"/>
          <p:cNvSpPr txBox="1">
            <a:spLocks noGrp="1"/>
          </p:cNvSpPr>
          <p:nvPr>
            <p:ph type="sldNum" idx="12"/>
          </p:nvPr>
        </p:nvSpPr>
        <p:spPr>
          <a:xfrm>
            <a:off x="361021" y="4691992"/>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pic>
        <p:nvPicPr>
          <p:cNvPr id="200" name="Google Shape;200;p31" descr="A picture containing text, businesscard, envelope, vector graphics&#10;&#10;Description automatically generated"/>
          <p:cNvPicPr preferRelativeResize="0"/>
          <p:nvPr/>
        </p:nvPicPr>
        <p:blipFill rotWithShape="1">
          <a:blip r:embed="rId16">
            <a:alphaModFix/>
          </a:blip>
          <a:srcRect/>
          <a:stretch/>
        </p:blipFill>
        <p:spPr>
          <a:xfrm>
            <a:off x="0" y="0"/>
            <a:ext cx="9143999" cy="5143503"/>
          </a:xfrm>
          <a:prstGeom prst="rect">
            <a:avLst/>
          </a:prstGeom>
          <a:noFill/>
          <a:ln>
            <a:noFill/>
          </a:ln>
        </p:spPr>
      </p:pic>
      <p:sp>
        <p:nvSpPr>
          <p:cNvPr id="201" name="Google Shape;201;p31"/>
          <p:cNvSpPr txBox="1">
            <a:spLocks noGrp="1"/>
          </p:cNvSpPr>
          <p:nvPr>
            <p:ph type="title"/>
          </p:nvPr>
        </p:nvSpPr>
        <p:spPr>
          <a:xfrm>
            <a:off x="628650" y="858440"/>
            <a:ext cx="7886700" cy="6621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accent1"/>
              </a:buClr>
              <a:buSzPts val="3300"/>
              <a:buFont typeface="Times New Roman"/>
              <a:buNone/>
              <a:defRPr sz="3300" b="0" i="0" u="none" strike="noStrike" cap="none">
                <a:solidFill>
                  <a:schemeClr val="accent1"/>
                </a:solidFill>
                <a:latin typeface="Times New Roman"/>
                <a:ea typeface="Times New Roman"/>
                <a:cs typeface="Times New Roman"/>
                <a:sym typeface="Times New Roman"/>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02" name="Google Shape;202;p31"/>
          <p:cNvSpPr txBox="1">
            <a:spLocks noGrp="1"/>
          </p:cNvSpPr>
          <p:nvPr>
            <p:ph type="body" idx="1"/>
          </p:nvPr>
        </p:nvSpPr>
        <p:spPr>
          <a:xfrm>
            <a:off x="628650" y="1684682"/>
            <a:ext cx="7886700" cy="29481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imes New Roman"/>
                <a:ea typeface="Times New Roman"/>
                <a:cs typeface="Times New Roman"/>
                <a:sym typeface="Times New Roman"/>
              </a:defRPr>
            </a:lvl1pPr>
            <a:lvl2pPr marL="914400" marR="0" lvl="1" indent="-342900" algn="l" rtl="0">
              <a:lnSpc>
                <a:spcPct val="90000"/>
              </a:lnSpc>
              <a:spcBef>
                <a:spcPts val="400"/>
              </a:spcBef>
              <a:spcAft>
                <a:spcPts val="0"/>
              </a:spcAft>
              <a:buClr>
                <a:srgbClr val="C22536"/>
              </a:buClr>
              <a:buSzPts val="1800"/>
              <a:buFont typeface="Arial"/>
              <a:buChar char="•"/>
              <a:defRPr sz="1800" b="1" i="0" u="none" strike="noStrike" cap="none">
                <a:solidFill>
                  <a:srgbClr val="C22536"/>
                </a:solidFill>
                <a:latin typeface="Times New Roman"/>
                <a:ea typeface="Times New Roman"/>
                <a:cs typeface="Times New Roman"/>
                <a:sym typeface="Times New Roman"/>
              </a:defRPr>
            </a:lvl2pPr>
            <a:lvl3pPr marL="1371600" marR="0" lvl="2" indent="-323850" algn="l" rtl="0">
              <a:lnSpc>
                <a:spcPct val="90000"/>
              </a:lnSpc>
              <a:spcBef>
                <a:spcPts val="400"/>
              </a:spcBef>
              <a:spcAft>
                <a:spcPts val="0"/>
              </a:spcAft>
              <a:buClr>
                <a:schemeClr val="dk1"/>
              </a:buClr>
              <a:buSzPts val="1500"/>
              <a:buFont typeface="Arial"/>
              <a:buChar char="•"/>
              <a:defRPr sz="1500" b="1" i="0" u="none" strike="noStrike" cap="none">
                <a:solidFill>
                  <a:schemeClr val="dk1"/>
                </a:solidFill>
                <a:latin typeface="Times New Roman"/>
                <a:ea typeface="Times New Roman"/>
                <a:cs typeface="Times New Roman"/>
                <a:sym typeface="Times New Roman"/>
              </a:defRPr>
            </a:lvl3pPr>
            <a:lvl4pPr marL="1828800" marR="0" lvl="3" indent="-317500" algn="l" rtl="0">
              <a:lnSpc>
                <a:spcPct val="90000"/>
              </a:lnSpc>
              <a:spcBef>
                <a:spcPts val="400"/>
              </a:spcBef>
              <a:spcAft>
                <a:spcPts val="0"/>
              </a:spcAft>
              <a:buClr>
                <a:schemeClr val="accent1"/>
              </a:buClr>
              <a:buSzPts val="1400"/>
              <a:buFont typeface="Arial"/>
              <a:buChar char="•"/>
              <a:defRPr sz="1400" b="1" i="0" u="none" strike="noStrike" cap="none">
                <a:solidFill>
                  <a:schemeClr val="accent1"/>
                </a:solidFill>
                <a:latin typeface="Times New Roman"/>
                <a:ea typeface="Times New Roman"/>
                <a:cs typeface="Times New Roman"/>
                <a:sym typeface="Times New Roman"/>
              </a:defRPr>
            </a:lvl4pPr>
            <a:lvl5pPr marL="2286000" marR="0" lvl="4" indent="-317500" algn="l" rtl="0">
              <a:lnSpc>
                <a:spcPct val="90000"/>
              </a:lnSpc>
              <a:spcBef>
                <a:spcPts val="400"/>
              </a:spcBef>
              <a:spcAft>
                <a:spcPts val="0"/>
              </a:spcAft>
              <a:buClr>
                <a:schemeClr val="accent5"/>
              </a:buClr>
              <a:buSzPts val="1400"/>
              <a:buFont typeface="Arial"/>
              <a:buChar char="•"/>
              <a:defRPr sz="1400" b="1" i="1" u="none" strike="noStrike" cap="none">
                <a:solidFill>
                  <a:schemeClr val="accent5"/>
                </a:solidFill>
                <a:latin typeface="Times New Roman"/>
                <a:ea typeface="Times New Roman"/>
                <a:cs typeface="Times New Roman"/>
                <a:sym typeface="Times New Roma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203" name="Google Shape;203;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204" name="Google Shape;204;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205" name="Google Shape;205;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buNone/>
              <a:defRPr sz="900"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buNone/>
              <a:defRPr sz="900"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buNone/>
              <a:defRPr sz="900"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buNone/>
              <a:defRPr sz="900"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buNone/>
              <a:defRPr sz="900"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buNone/>
              <a:defRPr sz="900"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buNone/>
              <a:defRPr sz="900"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buNone/>
              <a:defRPr sz="9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vinfo.gov/content/pkg/FR-2021-04-22/pdf/2021-08359.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info.gov/content/pkg/FR-2021-04-22/pdf/2021-08359.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2.ed.gov/documents/coronavirus/lost-instructional-time.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govinfo.gov/content/pkg/FR-2021-04-22/pdf/2021-08359.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oese.ed.gov/files/2021/06/21-0099-MOEq-FAQs.-FINAL.pdf"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vinfo.gov/content/pkg/FR-2021-04-22/pdf/2021-08359.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www.doe.virginia.gov/administrators/superintendents_memos/2020/273-20.docx"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home.treasury.gov/policy-issues/coronavirus/assistance-for-state-local-and-tribal-governments/state-and-local-fiscal-recovery-funds"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lis.virginia.gov/cgi-bin/legp604.exe?213+ful+HB7001ER" TargetMode="External"/><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hyperlink" Target="https://home.treasury.gov/system/files/136/SLFRPFAQ.pdf" TargetMode="External"/><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doe.virginia.gov/administrators/superintendents_memos/2021/280-21.pdf" TargetMode="External"/><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hyperlink" Target="mailto:OMEGA.Support@doe.virginia.gov" TargetMode="External"/><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hyperlink" Target="https://www.doe.virginia.gov/federal_programs/cares/index.shtml"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mailto:Lynn.Sodat@doe.virginia.gov"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mailto:VDOEfederalrelief@doe.virginia.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oese.ed.gov/files/2020/04/ESSERF-Certification-and-Agreement-2.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oese.ed.gov/offices/american-rescue-plan/american-rescue-plan-elementary-and-secondary-school-emergency-relie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doe.virginia.gov/administrators/superintendents_memos/2020/110-20.docx" TargetMode="External"/><Relationship Id="rId7" Type="http://schemas.openxmlformats.org/officeDocument/2006/relationships/hyperlink" Target="https://oese.ed.gov/files/2021/05/ESSER.GEER_.FAQs_5.26.21_745AM_FINALb0cd6833f6f46e03ba2d97d30aff953260028045f9ef3b18ea602db4b32b1d99.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doe.virginia.gov/federal_programs/cares/index.shtml" TargetMode="External"/><Relationship Id="rId5" Type="http://schemas.openxmlformats.org/officeDocument/2006/relationships/hyperlink" Target="https://www.doe.virginia.gov/administrators/superintendents_memos/2021/110-21.pdf" TargetMode="External"/><Relationship Id="rId4" Type="http://schemas.openxmlformats.org/officeDocument/2006/relationships/hyperlink" Target="https://www.doe.virginia.gov/administrators/superintendents_memos/2021/012-21.doc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doe.virginia.gov/administrators/superintendents_memos/2021/157-21.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6"/>
          <p:cNvSpPr txBox="1">
            <a:spLocks noGrp="1"/>
          </p:cNvSpPr>
          <p:nvPr>
            <p:ph type="ctrTitle"/>
          </p:nvPr>
        </p:nvSpPr>
        <p:spPr>
          <a:xfrm>
            <a:off x="1143000" y="1550759"/>
            <a:ext cx="6858000" cy="17907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accent1"/>
              </a:buClr>
              <a:buSzPts val="4500"/>
              <a:buFont typeface="Trebuchet MS"/>
              <a:buNone/>
            </a:pPr>
            <a:r>
              <a:rPr lang="en" sz="2800" b="1">
                <a:solidFill>
                  <a:schemeClr val="dk1"/>
                </a:solidFill>
                <a:latin typeface="Josefin Sans"/>
                <a:ea typeface="Josefin Sans"/>
                <a:cs typeface="Josefin Sans"/>
                <a:sym typeface="Josefin Sans"/>
              </a:rPr>
              <a:t>ESSER, GEER, and EANS - Federal Pandemic Relief Funding </a:t>
            </a:r>
            <a:endParaRPr sz="2800" b="1">
              <a:solidFill>
                <a:schemeClr val="dk1"/>
              </a:solidFill>
              <a:latin typeface="Josefin Sans"/>
              <a:ea typeface="Josefin Sans"/>
              <a:cs typeface="Josefin Sans"/>
              <a:sym typeface="Josefin Sans"/>
            </a:endParaRPr>
          </a:p>
          <a:p>
            <a:pPr marL="0" lvl="0" indent="0" algn="ctr" rtl="0">
              <a:lnSpc>
                <a:spcPct val="90000"/>
              </a:lnSpc>
              <a:spcBef>
                <a:spcPts val="0"/>
              </a:spcBef>
              <a:spcAft>
                <a:spcPts val="0"/>
              </a:spcAft>
              <a:buClr>
                <a:schemeClr val="accent1"/>
              </a:buClr>
              <a:buSzPts val="4500"/>
              <a:buFont typeface="Trebuchet MS"/>
              <a:buNone/>
            </a:pPr>
            <a:r>
              <a:rPr lang="en" sz="2800" b="1">
                <a:solidFill>
                  <a:schemeClr val="dk1"/>
                </a:solidFill>
                <a:latin typeface="Josefin Sans"/>
                <a:ea typeface="Josefin Sans"/>
                <a:cs typeface="Josefin Sans"/>
                <a:sym typeface="Josefin Sans"/>
              </a:rPr>
              <a:t>for PreK-12 Education</a:t>
            </a:r>
            <a:endParaRPr sz="3100" b="1">
              <a:solidFill>
                <a:schemeClr val="dk1"/>
              </a:solidFill>
              <a:latin typeface="Josefin Sans"/>
              <a:ea typeface="Josefin Sans"/>
              <a:cs typeface="Josefin Sans"/>
              <a:sym typeface="Josefin Sans"/>
            </a:endParaRPr>
          </a:p>
          <a:p>
            <a:pPr marL="0" lvl="0" indent="0" algn="ctr" rtl="0">
              <a:lnSpc>
                <a:spcPct val="90000"/>
              </a:lnSpc>
              <a:spcBef>
                <a:spcPts val="0"/>
              </a:spcBef>
              <a:spcAft>
                <a:spcPts val="0"/>
              </a:spcAft>
              <a:buClr>
                <a:schemeClr val="accent1"/>
              </a:buClr>
              <a:buSzPts val="4500"/>
              <a:buFont typeface="Trebuchet MS"/>
              <a:buNone/>
            </a:pPr>
            <a:endParaRPr sz="2800">
              <a:solidFill>
                <a:schemeClr val="dk1"/>
              </a:solidFill>
              <a:latin typeface="Josefin Sans"/>
              <a:ea typeface="Josefin Sans"/>
              <a:cs typeface="Josefin Sans"/>
              <a:sym typeface="Josefin Sans"/>
            </a:endParaRPr>
          </a:p>
          <a:p>
            <a:pPr marL="0" lvl="0" indent="0" algn="ctr" rtl="0">
              <a:lnSpc>
                <a:spcPct val="90000"/>
              </a:lnSpc>
              <a:spcBef>
                <a:spcPts val="0"/>
              </a:spcBef>
              <a:spcAft>
                <a:spcPts val="0"/>
              </a:spcAft>
              <a:buClr>
                <a:schemeClr val="accent1"/>
              </a:buClr>
              <a:buSzPts val="4500"/>
              <a:buFont typeface="Trebuchet MS"/>
              <a:buNone/>
            </a:pPr>
            <a:endParaRPr sz="1100"/>
          </a:p>
        </p:txBody>
      </p:sp>
      <p:sp>
        <p:nvSpPr>
          <p:cNvPr id="304" name="Google Shape;304;p46"/>
          <p:cNvSpPr txBox="1">
            <a:spLocks noGrp="1"/>
          </p:cNvSpPr>
          <p:nvPr>
            <p:ph type="subTitle" idx="1"/>
          </p:nvPr>
        </p:nvSpPr>
        <p:spPr>
          <a:xfrm>
            <a:off x="1143000" y="3200652"/>
            <a:ext cx="6858000" cy="10707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1800"/>
              <a:buNone/>
            </a:pPr>
            <a:r>
              <a:rPr lang="en" sz="1900">
                <a:solidFill>
                  <a:schemeClr val="accent3"/>
                </a:solidFill>
                <a:latin typeface="Josefin Sans"/>
                <a:ea typeface="Josefin Sans"/>
                <a:cs typeface="Josefin Sans"/>
                <a:sym typeface="Josefin Sans"/>
              </a:rPr>
              <a:t>October 2021</a:t>
            </a:r>
            <a:endParaRPr sz="1900">
              <a:solidFill>
                <a:schemeClr val="accent3"/>
              </a:solidFill>
              <a:latin typeface="Josefin Sans"/>
              <a:ea typeface="Josefin Sans"/>
              <a:cs typeface="Josefin Sans"/>
              <a:sym typeface="Josefin Sans"/>
            </a:endParaRPr>
          </a:p>
        </p:txBody>
      </p:sp>
      <p:sp>
        <p:nvSpPr>
          <p:cNvPr id="305" name="Google Shape;305;p46"/>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5"/>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400">
                <a:latin typeface="Josefin Sans"/>
                <a:ea typeface="Josefin Sans"/>
                <a:cs typeface="Josefin Sans"/>
                <a:sym typeface="Josefin Sans"/>
              </a:rPr>
              <a:t>The CARES Act - March 2020</a:t>
            </a:r>
            <a:endParaRPr sz="2400">
              <a:latin typeface="Josefin Sans"/>
              <a:ea typeface="Josefin Sans"/>
              <a:cs typeface="Josefin Sans"/>
              <a:sym typeface="Josefin Sans"/>
            </a:endParaRPr>
          </a:p>
        </p:txBody>
      </p:sp>
      <p:sp>
        <p:nvSpPr>
          <p:cNvPr id="364" name="Google Shape;364;p55"/>
          <p:cNvSpPr txBox="1">
            <a:spLocks noGrp="1"/>
          </p:cNvSpPr>
          <p:nvPr>
            <p:ph type="body" idx="1"/>
          </p:nvPr>
        </p:nvSpPr>
        <p:spPr>
          <a:xfrm>
            <a:off x="628650" y="1668724"/>
            <a:ext cx="7886700" cy="3253200"/>
          </a:xfrm>
          <a:prstGeom prst="rect">
            <a:avLst/>
          </a:prstGeom>
        </p:spPr>
        <p:txBody>
          <a:bodyPr spcFirstLastPara="1" wrap="square" lIns="68575" tIns="34275" rIns="68575" bIns="34275" anchor="t" anchorCtr="0">
            <a:noAutofit/>
          </a:bodyPr>
          <a:lstStyle/>
          <a:p>
            <a:pPr marL="457200" lvl="0" indent="-336550" algn="l" rtl="0">
              <a:lnSpc>
                <a:spcPct val="115000"/>
              </a:lnSpc>
              <a:spcBef>
                <a:spcPts val="800"/>
              </a:spcBef>
              <a:spcAft>
                <a:spcPts val="0"/>
              </a:spcAft>
              <a:buSzPts val="1700"/>
              <a:buFont typeface="Josefin Sans"/>
              <a:buChar char="•"/>
            </a:pPr>
            <a:r>
              <a:rPr lang="en" sz="1700" b="1">
                <a:solidFill>
                  <a:schemeClr val="accent3"/>
                </a:solidFill>
                <a:latin typeface="Josefin Sans"/>
                <a:ea typeface="Josefin Sans"/>
                <a:cs typeface="Josefin Sans"/>
                <a:sym typeface="Josefin Sans"/>
              </a:rPr>
              <a:t>$238.6 M</a:t>
            </a:r>
            <a:r>
              <a:rPr lang="en" sz="1700">
                <a:latin typeface="Josefin Sans"/>
                <a:ea typeface="Josefin Sans"/>
                <a:cs typeface="Josefin Sans"/>
                <a:sym typeface="Josefin Sans"/>
              </a:rPr>
              <a:t> in ESSER I funds for Virginia</a:t>
            </a:r>
            <a:endParaRPr sz="1700">
              <a:latin typeface="Josefin Sans"/>
              <a:ea typeface="Josefin Sans"/>
              <a:cs typeface="Josefin Sans"/>
              <a:sym typeface="Josefin Sans"/>
            </a:endParaRPr>
          </a:p>
          <a:p>
            <a:pPr marL="914400" lvl="1" indent="-336550" algn="l" rtl="0">
              <a:lnSpc>
                <a:spcPct val="115000"/>
              </a:lnSpc>
              <a:spcBef>
                <a:spcPts val="0"/>
              </a:spcBef>
              <a:spcAft>
                <a:spcPts val="0"/>
              </a:spcAft>
              <a:buSzPts val="1700"/>
              <a:buFont typeface="Josefin Sans"/>
              <a:buChar char="•"/>
            </a:pPr>
            <a:r>
              <a:rPr lang="en" sz="1700">
                <a:latin typeface="Josefin Sans"/>
                <a:ea typeface="Josefin Sans"/>
                <a:cs typeface="Josefin Sans"/>
                <a:sym typeface="Josefin Sans"/>
              </a:rPr>
              <a:t>90% ($214 M) of ESSER I funds awarded to LEAs in proportion to their Federal Fiscal Year (FFY) 2019 Title I, Part A, allocations </a:t>
            </a:r>
            <a:endParaRPr sz="1700">
              <a:latin typeface="Josefin Sans"/>
              <a:ea typeface="Josefin Sans"/>
              <a:cs typeface="Josefin Sans"/>
              <a:sym typeface="Josefin Sans"/>
            </a:endParaRPr>
          </a:p>
          <a:p>
            <a:pPr marL="914400" lvl="1" indent="-336550" algn="l" rtl="0">
              <a:lnSpc>
                <a:spcPct val="115000"/>
              </a:lnSpc>
              <a:spcBef>
                <a:spcPts val="0"/>
              </a:spcBef>
              <a:spcAft>
                <a:spcPts val="0"/>
              </a:spcAft>
              <a:buSzPts val="1700"/>
              <a:buFont typeface="Josefin Sans"/>
              <a:buChar char="•"/>
            </a:pPr>
            <a:r>
              <a:rPr lang="en" sz="1700">
                <a:latin typeface="Josefin Sans"/>
                <a:ea typeface="Josefin Sans"/>
                <a:cs typeface="Josefin Sans"/>
                <a:sym typeface="Josefin Sans"/>
              </a:rPr>
              <a:t>$16.1 M distributed to LEAs via grants</a:t>
            </a:r>
            <a:endParaRPr sz="1700">
              <a:latin typeface="Josefin Sans"/>
              <a:ea typeface="Josefin Sans"/>
              <a:cs typeface="Josefin Sans"/>
              <a:sym typeface="Josefin Sans"/>
            </a:endParaRPr>
          </a:p>
          <a:p>
            <a:pPr marL="914400" lvl="1" indent="-336550" algn="l" rtl="0">
              <a:lnSpc>
                <a:spcPct val="115000"/>
              </a:lnSpc>
              <a:spcBef>
                <a:spcPts val="0"/>
              </a:spcBef>
              <a:spcAft>
                <a:spcPts val="0"/>
              </a:spcAft>
              <a:buSzPts val="1700"/>
              <a:buFont typeface="Josefin Sans"/>
              <a:buChar char="•"/>
            </a:pPr>
            <a:r>
              <a:rPr lang="en" sz="1700">
                <a:latin typeface="Josefin Sans"/>
                <a:ea typeface="Josefin Sans"/>
                <a:cs typeface="Josefin Sans"/>
                <a:sym typeface="Josefin Sans"/>
              </a:rPr>
              <a:t>$7 M in state initiatives to support LEAs</a:t>
            </a:r>
            <a:endParaRPr sz="1700" b="1">
              <a:solidFill>
                <a:schemeClr val="accent3"/>
              </a:solidFill>
              <a:latin typeface="Josefin Sans"/>
              <a:ea typeface="Josefin Sans"/>
              <a:cs typeface="Josefin Sans"/>
              <a:sym typeface="Josefi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6"/>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400">
                <a:latin typeface="Josefin Sans"/>
                <a:ea typeface="Josefin Sans"/>
                <a:cs typeface="Josefin Sans"/>
                <a:sym typeface="Josefin Sans"/>
              </a:rPr>
              <a:t>ESSER I State Set-Aside Grants to LEAs</a:t>
            </a:r>
            <a:endParaRPr sz="2400">
              <a:latin typeface="Josefin Sans"/>
              <a:ea typeface="Josefin Sans"/>
              <a:cs typeface="Josefin Sans"/>
              <a:sym typeface="Josefin Sans"/>
            </a:endParaRPr>
          </a:p>
        </p:txBody>
      </p:sp>
      <p:sp>
        <p:nvSpPr>
          <p:cNvPr id="370" name="Google Shape;370;p56"/>
          <p:cNvSpPr txBox="1">
            <a:spLocks noGrp="1"/>
          </p:cNvSpPr>
          <p:nvPr>
            <p:ph type="body" idx="1"/>
          </p:nvPr>
        </p:nvSpPr>
        <p:spPr>
          <a:xfrm>
            <a:off x="771475" y="1520550"/>
            <a:ext cx="4790100" cy="29661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800"/>
              </a:spcBef>
              <a:spcAft>
                <a:spcPts val="0"/>
              </a:spcAft>
              <a:buSzPts val="1800"/>
              <a:buFont typeface="Josefin Sans"/>
              <a:buChar char="•"/>
            </a:pPr>
            <a:r>
              <a:rPr lang="en" sz="1800">
                <a:latin typeface="Josefin Sans"/>
                <a:ea typeface="Josefin Sans"/>
                <a:cs typeface="Josefin Sans"/>
                <a:sym typeface="Josefin Sans"/>
              </a:rPr>
              <a:t>Special education services and supports</a:t>
            </a:r>
            <a:endParaRPr sz="1800">
              <a:latin typeface="Josefin Sans"/>
              <a:ea typeface="Josefin Sans"/>
              <a:cs typeface="Josefin Sans"/>
              <a:sym typeface="Josefin Sans"/>
            </a:endParaRPr>
          </a:p>
          <a:p>
            <a:pPr marL="457200" lvl="0" indent="-342900" algn="l" rtl="0">
              <a:lnSpc>
                <a:spcPct val="115000"/>
              </a:lnSpc>
              <a:spcBef>
                <a:spcPts val="0"/>
              </a:spcBef>
              <a:spcAft>
                <a:spcPts val="0"/>
              </a:spcAft>
              <a:buSzPts val="1800"/>
              <a:buFont typeface="Josefin Sans"/>
              <a:buChar char="•"/>
            </a:pPr>
            <a:r>
              <a:rPr lang="en" sz="1800">
                <a:latin typeface="Josefin Sans"/>
                <a:ea typeface="Josefin Sans"/>
                <a:cs typeface="Josefin Sans"/>
                <a:sym typeface="Josefin Sans"/>
              </a:rPr>
              <a:t>Summer academic academies</a:t>
            </a:r>
            <a:endParaRPr sz="1800">
              <a:latin typeface="Josefin Sans"/>
              <a:ea typeface="Josefin Sans"/>
              <a:cs typeface="Josefin Sans"/>
              <a:sym typeface="Josefin Sans"/>
            </a:endParaRPr>
          </a:p>
          <a:p>
            <a:pPr marL="457200" lvl="0" indent="-342900" algn="l" rtl="0">
              <a:lnSpc>
                <a:spcPct val="115000"/>
              </a:lnSpc>
              <a:spcBef>
                <a:spcPts val="0"/>
              </a:spcBef>
              <a:spcAft>
                <a:spcPts val="0"/>
              </a:spcAft>
              <a:buSzPts val="1800"/>
              <a:buFont typeface="Josefin Sans"/>
              <a:buChar char="•"/>
            </a:pPr>
            <a:r>
              <a:rPr lang="en" sz="1800">
                <a:latin typeface="Josefin Sans"/>
                <a:ea typeface="Josefin Sans"/>
                <a:cs typeface="Josefin Sans"/>
                <a:sym typeface="Josefin Sans"/>
              </a:rPr>
              <a:t>Social emotional universal screener</a:t>
            </a:r>
            <a:endParaRPr sz="1800">
              <a:latin typeface="Josefin Sans"/>
              <a:ea typeface="Josefin Sans"/>
              <a:cs typeface="Josefin Sans"/>
              <a:sym typeface="Josefin Sans"/>
            </a:endParaRPr>
          </a:p>
          <a:p>
            <a:pPr marL="457200" lvl="0" indent="-342900" algn="l" rtl="0">
              <a:lnSpc>
                <a:spcPct val="115000"/>
              </a:lnSpc>
              <a:spcBef>
                <a:spcPts val="0"/>
              </a:spcBef>
              <a:spcAft>
                <a:spcPts val="0"/>
              </a:spcAft>
              <a:buSzPts val="1800"/>
              <a:buFont typeface="Josefin Sans"/>
              <a:buChar char="•"/>
            </a:pPr>
            <a:r>
              <a:rPr lang="en" sz="1800">
                <a:latin typeface="Josefin Sans"/>
                <a:ea typeface="Josefin Sans"/>
                <a:cs typeface="Josefin Sans"/>
                <a:sym typeface="Josefin Sans"/>
              </a:rPr>
              <a:t>Cleaning and sanitization supplies</a:t>
            </a:r>
            <a:endParaRPr sz="1800">
              <a:latin typeface="Josefin Sans"/>
              <a:ea typeface="Josefin Sans"/>
              <a:cs typeface="Josefin Sans"/>
              <a:sym typeface="Josefin Sans"/>
            </a:endParaRPr>
          </a:p>
          <a:p>
            <a:pPr marL="457200" lvl="0" indent="-342900" algn="l" rtl="0">
              <a:lnSpc>
                <a:spcPct val="115000"/>
              </a:lnSpc>
              <a:spcBef>
                <a:spcPts val="0"/>
              </a:spcBef>
              <a:spcAft>
                <a:spcPts val="0"/>
              </a:spcAft>
              <a:buSzPts val="1800"/>
              <a:buFont typeface="Josefin Sans"/>
              <a:buChar char="•"/>
            </a:pPr>
            <a:r>
              <a:rPr lang="en" sz="1800">
                <a:latin typeface="Josefin Sans"/>
                <a:ea typeface="Josefin Sans"/>
                <a:cs typeface="Josefin Sans"/>
                <a:sym typeface="Josefin Sans"/>
              </a:rPr>
              <a:t>Facilities upgrades</a:t>
            </a:r>
            <a:endParaRPr sz="1800">
              <a:latin typeface="Josefin Sans"/>
              <a:ea typeface="Josefin Sans"/>
              <a:cs typeface="Josefin Sans"/>
              <a:sym typeface="Josefin Sans"/>
            </a:endParaRPr>
          </a:p>
          <a:p>
            <a:pPr marL="457200" lvl="0" indent="-342900" algn="l" rtl="0">
              <a:lnSpc>
                <a:spcPct val="115000"/>
              </a:lnSpc>
              <a:spcBef>
                <a:spcPts val="0"/>
              </a:spcBef>
              <a:spcAft>
                <a:spcPts val="0"/>
              </a:spcAft>
              <a:buSzPts val="1800"/>
              <a:buFont typeface="Josefin Sans"/>
              <a:buChar char="•"/>
            </a:pPr>
            <a:r>
              <a:rPr lang="en" sz="1800">
                <a:latin typeface="Josefin Sans"/>
                <a:ea typeface="Josefin Sans"/>
                <a:cs typeface="Josefin Sans"/>
                <a:sym typeface="Josefin Sans"/>
              </a:rPr>
              <a:t>School-based mental health</a:t>
            </a:r>
            <a:endParaRPr sz="1800">
              <a:latin typeface="Josefin Sans"/>
              <a:ea typeface="Josefin Sans"/>
              <a:cs typeface="Josefin Sans"/>
              <a:sym typeface="Josefin Sans"/>
            </a:endParaRPr>
          </a:p>
          <a:p>
            <a:pPr marL="457200" lvl="0" indent="-342900" algn="l" rtl="0">
              <a:lnSpc>
                <a:spcPct val="115000"/>
              </a:lnSpc>
              <a:spcBef>
                <a:spcPts val="0"/>
              </a:spcBef>
              <a:spcAft>
                <a:spcPts val="0"/>
              </a:spcAft>
              <a:buSzPts val="1800"/>
              <a:buFont typeface="Josefin Sans"/>
              <a:buChar char="•"/>
            </a:pPr>
            <a:r>
              <a:rPr lang="en" sz="1800">
                <a:latin typeface="Josefin Sans"/>
                <a:ea typeface="Josefin Sans"/>
                <a:cs typeface="Josefin Sans"/>
                <a:sym typeface="Josefin Sans"/>
              </a:rPr>
              <a:t>Instructional delivery supports</a:t>
            </a:r>
            <a:endParaRPr sz="1800">
              <a:latin typeface="Josefin Sans"/>
              <a:ea typeface="Josefin Sans"/>
              <a:cs typeface="Josefin Sans"/>
              <a:sym typeface="Josefin Sans"/>
            </a:endParaRPr>
          </a:p>
          <a:p>
            <a:pPr marL="457200" lvl="0" indent="-342900" algn="l" rtl="0">
              <a:lnSpc>
                <a:spcPct val="115000"/>
              </a:lnSpc>
              <a:spcBef>
                <a:spcPts val="0"/>
              </a:spcBef>
              <a:spcAft>
                <a:spcPts val="0"/>
              </a:spcAft>
              <a:buSzPts val="1800"/>
              <a:buFont typeface="Josefin Sans"/>
              <a:buChar char="•"/>
            </a:pPr>
            <a:r>
              <a:rPr lang="en" sz="1800">
                <a:latin typeface="Josefin Sans"/>
                <a:ea typeface="Josefin Sans"/>
                <a:cs typeface="Josefin Sans"/>
                <a:sym typeface="Josefin Sans"/>
              </a:rPr>
              <a:t>Grants to regional programs</a:t>
            </a:r>
            <a:endParaRPr sz="1800">
              <a:latin typeface="Josefin Sans"/>
              <a:ea typeface="Josefin Sans"/>
              <a:cs typeface="Josefin Sans"/>
              <a:sym typeface="Josefin Sans"/>
            </a:endParaRPr>
          </a:p>
          <a:p>
            <a:pPr marL="457200" lvl="0" indent="-342900" algn="l" rtl="0">
              <a:lnSpc>
                <a:spcPct val="115000"/>
              </a:lnSpc>
              <a:spcBef>
                <a:spcPts val="0"/>
              </a:spcBef>
              <a:spcAft>
                <a:spcPts val="0"/>
              </a:spcAft>
              <a:buSzPts val="1800"/>
              <a:buFont typeface="Josefin Sans"/>
              <a:buChar char="•"/>
            </a:pPr>
            <a:r>
              <a:rPr lang="en" sz="1800">
                <a:latin typeface="Josefin Sans"/>
                <a:ea typeface="Josefin Sans"/>
                <a:cs typeface="Josefin Sans"/>
                <a:sym typeface="Josefin Sans"/>
              </a:rPr>
              <a:t>Growth assessment alignment study</a:t>
            </a:r>
            <a:endParaRPr sz="1800">
              <a:latin typeface="Josefin Sans"/>
              <a:ea typeface="Josefin Sans"/>
              <a:cs typeface="Josefin Sans"/>
              <a:sym typeface="Josefin Sans"/>
            </a:endParaRPr>
          </a:p>
        </p:txBody>
      </p:sp>
      <p:pic>
        <p:nvPicPr>
          <p:cNvPr id="371" name="Google Shape;371;p56"/>
          <p:cNvPicPr preferRelativeResize="0"/>
          <p:nvPr/>
        </p:nvPicPr>
        <p:blipFill>
          <a:blip r:embed="rId3">
            <a:alphaModFix/>
          </a:blip>
          <a:stretch>
            <a:fillRect/>
          </a:stretch>
        </p:blipFill>
        <p:spPr>
          <a:xfrm>
            <a:off x="5779050" y="2025754"/>
            <a:ext cx="2736300" cy="1815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7"/>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400">
                <a:latin typeface="Josefin Sans"/>
                <a:ea typeface="Josefin Sans"/>
                <a:cs typeface="Josefin Sans"/>
                <a:sym typeface="Josefin Sans"/>
              </a:rPr>
              <a:t>The CRRSA Act - December 2020</a:t>
            </a:r>
            <a:endParaRPr sz="2400">
              <a:latin typeface="Josefin Sans"/>
              <a:ea typeface="Josefin Sans"/>
              <a:cs typeface="Josefin Sans"/>
              <a:sym typeface="Josefin Sans"/>
            </a:endParaRPr>
          </a:p>
        </p:txBody>
      </p:sp>
      <p:sp>
        <p:nvSpPr>
          <p:cNvPr id="377" name="Google Shape;377;p57"/>
          <p:cNvSpPr txBox="1">
            <a:spLocks noGrp="1"/>
          </p:cNvSpPr>
          <p:nvPr>
            <p:ph type="body" idx="1"/>
          </p:nvPr>
        </p:nvSpPr>
        <p:spPr>
          <a:xfrm>
            <a:off x="628650" y="1760875"/>
            <a:ext cx="7482000" cy="1765200"/>
          </a:xfrm>
          <a:prstGeom prst="rect">
            <a:avLst/>
          </a:prstGeom>
        </p:spPr>
        <p:txBody>
          <a:bodyPr spcFirstLastPara="1" wrap="square" lIns="68575" tIns="34275" rIns="68575" bIns="34275" anchor="t" anchorCtr="0">
            <a:noAutofit/>
          </a:bodyPr>
          <a:lstStyle/>
          <a:p>
            <a:pPr marL="457200" lvl="0" indent="-336550" algn="l" rtl="0">
              <a:lnSpc>
                <a:spcPct val="115000"/>
              </a:lnSpc>
              <a:spcBef>
                <a:spcPts val="800"/>
              </a:spcBef>
              <a:spcAft>
                <a:spcPts val="0"/>
              </a:spcAft>
              <a:buSzPts val="1700"/>
              <a:buFont typeface="Josefin Sans"/>
              <a:buChar char="•"/>
            </a:pPr>
            <a:r>
              <a:rPr lang="en" sz="1700" b="1">
                <a:solidFill>
                  <a:schemeClr val="accent3"/>
                </a:solidFill>
                <a:latin typeface="Josefin Sans"/>
                <a:ea typeface="Josefin Sans"/>
                <a:cs typeface="Josefin Sans"/>
                <a:sym typeface="Josefin Sans"/>
              </a:rPr>
              <a:t>$939.3 M</a:t>
            </a:r>
            <a:r>
              <a:rPr lang="en" sz="1700">
                <a:latin typeface="Josefin Sans"/>
                <a:ea typeface="Josefin Sans"/>
                <a:cs typeface="Josefin Sans"/>
                <a:sym typeface="Josefin Sans"/>
              </a:rPr>
              <a:t> in ESSER II funds for Virginia</a:t>
            </a:r>
            <a:endParaRPr sz="1700">
              <a:latin typeface="Josefin Sans"/>
              <a:ea typeface="Josefin Sans"/>
              <a:cs typeface="Josefin Sans"/>
              <a:sym typeface="Josefin Sans"/>
            </a:endParaRPr>
          </a:p>
          <a:p>
            <a:pPr marL="914400" lvl="1" indent="-336550" algn="l" rtl="0">
              <a:lnSpc>
                <a:spcPct val="115000"/>
              </a:lnSpc>
              <a:spcBef>
                <a:spcPts val="0"/>
              </a:spcBef>
              <a:spcAft>
                <a:spcPts val="0"/>
              </a:spcAft>
              <a:buSzPts val="1700"/>
              <a:buFont typeface="Josefin Sans"/>
              <a:buChar char="•"/>
            </a:pPr>
            <a:r>
              <a:rPr lang="en" sz="1700">
                <a:latin typeface="Josefin Sans"/>
                <a:ea typeface="Josefin Sans"/>
                <a:cs typeface="Josefin Sans"/>
                <a:sym typeface="Josefin Sans"/>
              </a:rPr>
              <a:t>90% ($845 M) of ESSER II funds awarded to LEAs in proportion to their FFY 2020 Title I, Part A, allocations </a:t>
            </a:r>
            <a:endParaRPr sz="1700">
              <a:latin typeface="Josefin Sans"/>
              <a:ea typeface="Josefin Sans"/>
              <a:cs typeface="Josefin Sans"/>
              <a:sym typeface="Josefin Sans"/>
            </a:endParaRPr>
          </a:p>
          <a:p>
            <a:pPr marL="914400" lvl="1" indent="-336550" algn="l" rtl="0">
              <a:lnSpc>
                <a:spcPct val="115000"/>
              </a:lnSpc>
              <a:spcBef>
                <a:spcPts val="0"/>
              </a:spcBef>
              <a:spcAft>
                <a:spcPts val="0"/>
              </a:spcAft>
              <a:buSzPts val="1700"/>
              <a:buFont typeface="Josefin Sans"/>
              <a:buChar char="•"/>
            </a:pPr>
            <a:r>
              <a:rPr lang="en" sz="1700">
                <a:latin typeface="Josefin Sans"/>
                <a:ea typeface="Josefin Sans"/>
                <a:cs typeface="Josefin Sans"/>
                <a:sym typeface="Josefin Sans"/>
              </a:rPr>
              <a:t>$89 M reserved for state activities to support LEAs</a:t>
            </a:r>
            <a:endParaRPr sz="1700">
              <a:latin typeface="Josefin Sans"/>
              <a:ea typeface="Josefin Sans"/>
              <a:cs typeface="Josefin Sans"/>
              <a:sym typeface="Josefin Sans"/>
            </a:endParaRPr>
          </a:p>
          <a:p>
            <a:pPr marL="0" lvl="0" indent="0" algn="l" rtl="0">
              <a:lnSpc>
                <a:spcPct val="115000"/>
              </a:lnSpc>
              <a:spcBef>
                <a:spcPts val="800"/>
              </a:spcBef>
              <a:spcAft>
                <a:spcPts val="0"/>
              </a:spcAft>
              <a:buNone/>
            </a:pPr>
            <a:endParaRPr sz="1700">
              <a:latin typeface="Josefin Sans"/>
              <a:ea typeface="Josefin Sans"/>
              <a:cs typeface="Josefin Sans"/>
              <a:sym typeface="Josefi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8"/>
          <p:cNvSpPr txBox="1">
            <a:spLocks noGrp="1"/>
          </p:cNvSpPr>
          <p:nvPr>
            <p:ph type="title"/>
          </p:nvPr>
        </p:nvSpPr>
        <p:spPr>
          <a:xfrm>
            <a:off x="628650" y="934640"/>
            <a:ext cx="7886700" cy="662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400">
                <a:latin typeface="Josefin Sans"/>
                <a:ea typeface="Josefin Sans"/>
                <a:cs typeface="Josefin Sans"/>
                <a:sym typeface="Josefin Sans"/>
              </a:rPr>
              <a:t>ESSER II State Initiatives to Support LEAs</a:t>
            </a:r>
            <a:endParaRPr sz="2400">
              <a:latin typeface="Josefin Sans"/>
              <a:ea typeface="Josefin Sans"/>
              <a:cs typeface="Josefin Sans"/>
              <a:sym typeface="Josefin Sans"/>
            </a:endParaRPr>
          </a:p>
        </p:txBody>
      </p:sp>
      <p:sp>
        <p:nvSpPr>
          <p:cNvPr id="383" name="Google Shape;383;p58"/>
          <p:cNvSpPr txBox="1">
            <a:spLocks noGrp="1"/>
          </p:cNvSpPr>
          <p:nvPr>
            <p:ph type="body" idx="1"/>
          </p:nvPr>
        </p:nvSpPr>
        <p:spPr>
          <a:xfrm>
            <a:off x="728775" y="1790100"/>
            <a:ext cx="7549500" cy="28383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800"/>
              </a:spcBef>
              <a:spcAft>
                <a:spcPts val="0"/>
              </a:spcAft>
              <a:buSzPts val="1800"/>
              <a:buFont typeface="Josefin Sans"/>
              <a:buChar char="•"/>
            </a:pPr>
            <a:r>
              <a:rPr lang="en" sz="1800">
                <a:latin typeface="Josefin Sans"/>
                <a:ea typeface="Josefin Sans"/>
                <a:cs typeface="Josefin Sans"/>
                <a:sym typeface="Josefin Sans"/>
              </a:rPr>
              <a:t>Addressing Unfinished Learning grants</a:t>
            </a:r>
            <a:endParaRPr sz="1800">
              <a:latin typeface="Josefin Sans"/>
              <a:ea typeface="Josefin Sans"/>
              <a:cs typeface="Josefin Sans"/>
              <a:sym typeface="Josefin Sans"/>
            </a:endParaRPr>
          </a:p>
          <a:p>
            <a:pPr marL="457200" lvl="0" indent="-342900" algn="l" rtl="0">
              <a:lnSpc>
                <a:spcPct val="115000"/>
              </a:lnSpc>
              <a:spcBef>
                <a:spcPts val="0"/>
              </a:spcBef>
              <a:spcAft>
                <a:spcPts val="0"/>
              </a:spcAft>
              <a:buSzPts val="1800"/>
              <a:buFont typeface="Josefin Sans"/>
              <a:buChar char="•"/>
            </a:pPr>
            <a:r>
              <a:rPr lang="en" sz="1800">
                <a:latin typeface="Josefin Sans"/>
                <a:ea typeface="Josefin Sans"/>
                <a:cs typeface="Josefin Sans"/>
                <a:sym typeface="Josefin Sans"/>
              </a:rPr>
              <a:t>Extended School Year/Year Round Schools grants</a:t>
            </a:r>
            <a:endParaRPr sz="1800">
              <a:latin typeface="Josefin Sans"/>
              <a:ea typeface="Josefin Sans"/>
              <a:cs typeface="Josefin Sans"/>
              <a:sym typeface="Josefin Sans"/>
            </a:endParaRPr>
          </a:p>
          <a:p>
            <a:pPr marL="457200" lvl="0" indent="-342900" algn="l" rtl="0">
              <a:lnSpc>
                <a:spcPct val="115000"/>
              </a:lnSpc>
              <a:spcBef>
                <a:spcPts val="0"/>
              </a:spcBef>
              <a:spcAft>
                <a:spcPts val="0"/>
              </a:spcAft>
              <a:buSzPts val="1800"/>
              <a:buFont typeface="Josefin Sans"/>
              <a:buChar char="•"/>
            </a:pPr>
            <a:r>
              <a:rPr lang="en" sz="1800">
                <a:latin typeface="Josefin Sans"/>
                <a:ea typeface="Josefin Sans"/>
                <a:cs typeface="Josefin Sans"/>
                <a:sym typeface="Josefin Sans"/>
              </a:rPr>
              <a:t>Virtual Virginia expansion and assessment tools</a:t>
            </a:r>
            <a:endParaRPr sz="1800">
              <a:latin typeface="Josefin Sans"/>
              <a:ea typeface="Josefin Sans"/>
              <a:cs typeface="Josefin Sans"/>
              <a:sym typeface="Josefin Sans"/>
            </a:endParaRPr>
          </a:p>
          <a:p>
            <a:pPr marL="457200" lvl="0" indent="-342900" algn="l" rtl="0">
              <a:lnSpc>
                <a:spcPct val="115000"/>
              </a:lnSpc>
              <a:spcBef>
                <a:spcPts val="0"/>
              </a:spcBef>
              <a:spcAft>
                <a:spcPts val="0"/>
              </a:spcAft>
              <a:buSzPts val="1800"/>
              <a:buFont typeface="Josefin Sans"/>
              <a:buChar char="•"/>
            </a:pPr>
            <a:r>
              <a:rPr lang="en" sz="1800">
                <a:latin typeface="Josefin Sans"/>
                <a:ea typeface="Josefin Sans"/>
                <a:cs typeface="Josefin Sans"/>
                <a:sym typeface="Josefin Sans"/>
              </a:rPr>
              <a:t>Through-Course assessments</a:t>
            </a:r>
            <a:endParaRPr sz="1800">
              <a:latin typeface="Josefin Sans"/>
              <a:ea typeface="Josefin Sans"/>
              <a:cs typeface="Josefin Sans"/>
              <a:sym typeface="Josefin Sans"/>
            </a:endParaRPr>
          </a:p>
          <a:p>
            <a:pPr marL="457200" lvl="0" indent="-342900" algn="l" rtl="0">
              <a:lnSpc>
                <a:spcPct val="115000"/>
              </a:lnSpc>
              <a:spcBef>
                <a:spcPts val="0"/>
              </a:spcBef>
              <a:spcAft>
                <a:spcPts val="0"/>
              </a:spcAft>
              <a:buSzPts val="1800"/>
              <a:buFont typeface="Josefin Sans"/>
              <a:buChar char="•"/>
            </a:pPr>
            <a:r>
              <a:rPr lang="en" sz="1800">
                <a:latin typeface="Josefin Sans"/>
                <a:ea typeface="Josefin Sans"/>
                <a:cs typeface="Josefin Sans"/>
                <a:sym typeface="Josefin Sans"/>
              </a:rPr>
              <a:t>Statewide data analytics tool</a:t>
            </a:r>
            <a:endParaRPr sz="1800">
              <a:latin typeface="Josefin Sans"/>
              <a:ea typeface="Josefin Sans"/>
              <a:cs typeface="Josefin Sans"/>
              <a:sym typeface="Josefin Sans"/>
            </a:endParaRPr>
          </a:p>
          <a:p>
            <a:pPr marL="457200" lvl="0" indent="-342900" algn="l" rtl="0">
              <a:lnSpc>
                <a:spcPct val="115000"/>
              </a:lnSpc>
              <a:spcBef>
                <a:spcPts val="0"/>
              </a:spcBef>
              <a:spcAft>
                <a:spcPts val="0"/>
              </a:spcAft>
              <a:buSzPts val="1800"/>
              <a:buFont typeface="Josefin Sans"/>
              <a:buChar char="•"/>
            </a:pPr>
            <a:r>
              <a:rPr lang="en" sz="1800">
                <a:latin typeface="Josefin Sans"/>
                <a:ea typeface="Josefin Sans"/>
                <a:cs typeface="Josefin Sans"/>
                <a:sym typeface="Josefin Sans"/>
              </a:rPr>
              <a:t>Social emotional supports and screener</a:t>
            </a:r>
            <a:endParaRPr sz="1800">
              <a:latin typeface="Josefin Sans"/>
              <a:ea typeface="Josefin Sans"/>
              <a:cs typeface="Josefin Sans"/>
              <a:sym typeface="Josefin Sans"/>
            </a:endParaRPr>
          </a:p>
          <a:p>
            <a:pPr marL="457200" lvl="0" indent="-342900" algn="l" rtl="0">
              <a:lnSpc>
                <a:spcPct val="115000"/>
              </a:lnSpc>
              <a:spcBef>
                <a:spcPts val="0"/>
              </a:spcBef>
              <a:spcAft>
                <a:spcPts val="0"/>
              </a:spcAft>
              <a:buSzPts val="1800"/>
              <a:buFont typeface="Josefin Sans"/>
              <a:buChar char="•"/>
            </a:pPr>
            <a:r>
              <a:rPr lang="en" sz="1800">
                <a:latin typeface="Josefin Sans"/>
                <a:ea typeface="Josefin Sans"/>
                <a:cs typeface="Josefin Sans"/>
                <a:sym typeface="Josefin Sans"/>
              </a:rPr>
              <a:t>Statewide literacy initiative</a:t>
            </a:r>
            <a:endParaRPr sz="1800">
              <a:latin typeface="Josefin Sans"/>
              <a:ea typeface="Josefin Sans"/>
              <a:cs typeface="Josefin Sans"/>
              <a:sym typeface="Josefi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9"/>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1100"/>
              <a:buFont typeface="Arial"/>
              <a:buNone/>
            </a:pPr>
            <a:r>
              <a:rPr lang="en" sz="2400">
                <a:latin typeface="Josefin Sans"/>
                <a:ea typeface="Josefin Sans"/>
                <a:cs typeface="Josefin Sans"/>
                <a:sym typeface="Josefin Sans"/>
              </a:rPr>
              <a:t>The ARP Act - March 2021</a:t>
            </a:r>
            <a:endParaRPr sz="2400">
              <a:latin typeface="Josefin Sans"/>
              <a:ea typeface="Josefin Sans"/>
              <a:cs typeface="Josefin Sans"/>
              <a:sym typeface="Josefin Sans"/>
            </a:endParaRPr>
          </a:p>
        </p:txBody>
      </p:sp>
      <p:sp>
        <p:nvSpPr>
          <p:cNvPr id="389" name="Google Shape;389;p59"/>
          <p:cNvSpPr txBox="1">
            <a:spLocks noGrp="1"/>
          </p:cNvSpPr>
          <p:nvPr>
            <p:ph type="body" idx="1"/>
          </p:nvPr>
        </p:nvSpPr>
        <p:spPr>
          <a:xfrm>
            <a:off x="393050" y="1532275"/>
            <a:ext cx="8122200" cy="2948100"/>
          </a:xfrm>
          <a:prstGeom prst="rect">
            <a:avLst/>
          </a:prstGeom>
        </p:spPr>
        <p:txBody>
          <a:bodyPr spcFirstLastPara="1" wrap="square" lIns="68575" tIns="34275" rIns="68575" bIns="34275" anchor="t" anchorCtr="0">
            <a:noAutofit/>
          </a:bodyPr>
          <a:lstStyle/>
          <a:p>
            <a:pPr marL="457200" lvl="0" indent="-336550" algn="l" rtl="0">
              <a:lnSpc>
                <a:spcPct val="115000"/>
              </a:lnSpc>
              <a:spcBef>
                <a:spcPts val="800"/>
              </a:spcBef>
              <a:spcAft>
                <a:spcPts val="0"/>
              </a:spcAft>
              <a:buSzPts val="1700"/>
              <a:buFont typeface="Josefin Sans"/>
              <a:buChar char="•"/>
            </a:pPr>
            <a:r>
              <a:rPr lang="en" sz="1700" b="1">
                <a:solidFill>
                  <a:schemeClr val="accent3"/>
                </a:solidFill>
                <a:latin typeface="Josefin Sans"/>
                <a:ea typeface="Josefin Sans"/>
                <a:cs typeface="Josefin Sans"/>
                <a:sym typeface="Josefin Sans"/>
              </a:rPr>
              <a:t>$2.1 B</a:t>
            </a:r>
            <a:r>
              <a:rPr lang="en" sz="1700">
                <a:latin typeface="Josefin Sans"/>
                <a:ea typeface="Josefin Sans"/>
                <a:cs typeface="Josefin Sans"/>
                <a:sym typeface="Josefin Sans"/>
              </a:rPr>
              <a:t> in ESSER III funds for Virginia</a:t>
            </a:r>
            <a:endParaRPr sz="1700">
              <a:latin typeface="Josefin Sans"/>
              <a:ea typeface="Josefin Sans"/>
              <a:cs typeface="Josefin Sans"/>
              <a:sym typeface="Josefin Sans"/>
            </a:endParaRPr>
          </a:p>
          <a:p>
            <a:pPr marL="914400" lvl="1" indent="-336550" algn="l" rtl="0">
              <a:lnSpc>
                <a:spcPct val="115000"/>
              </a:lnSpc>
              <a:spcBef>
                <a:spcPts val="0"/>
              </a:spcBef>
              <a:spcAft>
                <a:spcPts val="0"/>
              </a:spcAft>
              <a:buSzPts val="1700"/>
              <a:buFont typeface="Josefin Sans"/>
              <a:buChar char="•"/>
            </a:pPr>
            <a:r>
              <a:rPr lang="en" sz="1700">
                <a:latin typeface="Josefin Sans"/>
                <a:ea typeface="Josefin Sans"/>
                <a:cs typeface="Josefin Sans"/>
                <a:sym typeface="Josefin Sans"/>
              </a:rPr>
              <a:t>90% ($1.9 B) of ESSER III funds awarded to LEAs in proportion to their FFY 2020 Title I, Part A, allocations</a:t>
            </a:r>
            <a:endParaRPr sz="1700">
              <a:latin typeface="Josefin Sans"/>
              <a:ea typeface="Josefin Sans"/>
              <a:cs typeface="Josefin Sans"/>
              <a:sym typeface="Josefin Sans"/>
            </a:endParaRPr>
          </a:p>
          <a:p>
            <a:pPr marL="1371600" lvl="2" indent="-336550" algn="l" rtl="0">
              <a:lnSpc>
                <a:spcPct val="115000"/>
              </a:lnSpc>
              <a:spcBef>
                <a:spcPts val="0"/>
              </a:spcBef>
              <a:spcAft>
                <a:spcPts val="0"/>
              </a:spcAft>
              <a:buSzPts val="1700"/>
              <a:buFont typeface="Josefin Sans"/>
              <a:buChar char="•"/>
            </a:pPr>
            <a:r>
              <a:rPr lang="en" sz="1600" b="0">
                <a:solidFill>
                  <a:schemeClr val="dk1"/>
                </a:solidFill>
                <a:latin typeface="Josefin Sans"/>
                <a:ea typeface="Josefin Sans"/>
                <a:cs typeface="Josefin Sans"/>
                <a:sym typeface="Josefin Sans"/>
              </a:rPr>
              <a:t>Two thirds of the total award is available as of April 30, 2021; the remaining third will be available at the conclusion of a state application process</a:t>
            </a:r>
            <a:endParaRPr sz="1600" b="0">
              <a:solidFill>
                <a:schemeClr val="dk1"/>
              </a:solidFill>
              <a:latin typeface="Josefin Sans"/>
              <a:ea typeface="Josefin Sans"/>
              <a:cs typeface="Josefin Sans"/>
              <a:sym typeface="Josefin Sans"/>
            </a:endParaRPr>
          </a:p>
          <a:p>
            <a:pPr marL="1371600" lvl="2" indent="-336550" algn="l" rtl="0">
              <a:lnSpc>
                <a:spcPct val="115000"/>
              </a:lnSpc>
              <a:spcBef>
                <a:spcPts val="0"/>
              </a:spcBef>
              <a:spcAft>
                <a:spcPts val="0"/>
              </a:spcAft>
              <a:buSzPts val="1700"/>
              <a:buFont typeface="Josefin Sans"/>
              <a:buChar char="•"/>
            </a:pPr>
            <a:r>
              <a:rPr lang="en" sz="1600" b="0">
                <a:latin typeface="Josefin Sans"/>
                <a:ea typeface="Josefin Sans"/>
                <a:cs typeface="Josefin Sans"/>
                <a:sym typeface="Josefin Sans"/>
              </a:rPr>
              <a:t>LEAs must use </a:t>
            </a:r>
            <a:r>
              <a:rPr lang="en" sz="1600">
                <a:solidFill>
                  <a:schemeClr val="accent3"/>
                </a:solidFill>
                <a:latin typeface="Josefin Sans"/>
                <a:ea typeface="Josefin Sans"/>
                <a:cs typeface="Josefin Sans"/>
                <a:sym typeface="Josefin Sans"/>
              </a:rPr>
              <a:t>20%</a:t>
            </a:r>
            <a:r>
              <a:rPr lang="en" sz="1600" b="0">
                <a:latin typeface="Josefin Sans"/>
                <a:ea typeface="Josefin Sans"/>
                <a:cs typeface="Josefin Sans"/>
                <a:sym typeface="Josefin Sans"/>
              </a:rPr>
              <a:t> of their ESSER III formula funds to address learning loss</a:t>
            </a:r>
            <a:endParaRPr sz="1700">
              <a:latin typeface="Josefin Sans"/>
              <a:ea typeface="Josefin Sans"/>
              <a:cs typeface="Josefin Sans"/>
              <a:sym typeface="Josefin Sans"/>
            </a:endParaRPr>
          </a:p>
          <a:p>
            <a:pPr marL="914400" lvl="1" indent="-336550" algn="l" rtl="0">
              <a:lnSpc>
                <a:spcPct val="115000"/>
              </a:lnSpc>
              <a:spcBef>
                <a:spcPts val="0"/>
              </a:spcBef>
              <a:spcAft>
                <a:spcPts val="0"/>
              </a:spcAft>
              <a:buSzPts val="1700"/>
              <a:buFont typeface="Josefin Sans"/>
              <a:buChar char="•"/>
            </a:pPr>
            <a:r>
              <a:rPr lang="en" sz="1700">
                <a:latin typeface="Josefin Sans"/>
                <a:ea typeface="Josefin Sans"/>
                <a:cs typeface="Josefin Sans"/>
                <a:sym typeface="Josefin Sans"/>
              </a:rPr>
              <a:t>$211 M reserved for state activities and administration</a:t>
            </a:r>
            <a:endParaRPr sz="1600">
              <a:latin typeface="Josefin Sans"/>
              <a:ea typeface="Josefin Sans"/>
              <a:cs typeface="Josefin Sans"/>
              <a:sym typeface="Josefi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0"/>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400">
                <a:latin typeface="Josefin Sans"/>
                <a:ea typeface="Josefin Sans"/>
                <a:cs typeface="Josefin Sans"/>
                <a:sym typeface="Josefin Sans"/>
              </a:rPr>
              <a:t>Addressing Learning Loss - USED Description</a:t>
            </a:r>
            <a:endParaRPr sz="2400">
              <a:latin typeface="Josefin Sans"/>
              <a:ea typeface="Josefin Sans"/>
              <a:cs typeface="Josefin Sans"/>
              <a:sym typeface="Josefin Sans"/>
            </a:endParaRPr>
          </a:p>
        </p:txBody>
      </p:sp>
      <p:sp>
        <p:nvSpPr>
          <p:cNvPr id="395" name="Google Shape;395;p60"/>
          <p:cNvSpPr txBox="1">
            <a:spLocks noGrp="1"/>
          </p:cNvSpPr>
          <p:nvPr>
            <p:ph type="body" idx="1"/>
          </p:nvPr>
        </p:nvSpPr>
        <p:spPr>
          <a:xfrm>
            <a:off x="393050" y="1532275"/>
            <a:ext cx="8122200" cy="29481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None/>
            </a:pPr>
            <a:r>
              <a:rPr lang="en" sz="1700">
                <a:latin typeface="Josefin Sans"/>
                <a:ea typeface="Josefin Sans"/>
                <a:cs typeface="Josefin Sans"/>
                <a:sym typeface="Josefin Sans"/>
              </a:rPr>
              <a:t>In addition to the wide range of allowable uses of ARP ESSER funds, an LEA that receives ARP ESSER funds must reserve at least 20 percent of the funds to measure and address the academic impact of lost instructional time on all students, through the implementation of evidence-based interventions, such as interventions implemented through summer learning or summer enrichment, extended day, comprehensive afterschool programs, or extended school year programs. The LEA must also ensure that such interventions respond to students’ academic, social, emotional, and mental health needs and address the impact of the COVID-19 pandemic on groups of students disproportionately impacted by the pandemic.</a:t>
            </a:r>
            <a:endParaRPr sz="1700">
              <a:latin typeface="Josefin Sans"/>
              <a:ea typeface="Josefin Sans"/>
              <a:cs typeface="Josefin Sans"/>
              <a:sym typeface="Josefin Sans"/>
            </a:endParaRPr>
          </a:p>
          <a:p>
            <a:pPr marL="0" lvl="0" indent="0" algn="l" rtl="0">
              <a:lnSpc>
                <a:spcPct val="115000"/>
              </a:lnSpc>
              <a:spcBef>
                <a:spcPts val="800"/>
              </a:spcBef>
              <a:spcAft>
                <a:spcPts val="0"/>
              </a:spcAft>
              <a:buNone/>
            </a:pPr>
            <a:endParaRPr sz="1700" b="1">
              <a:latin typeface="Josefin Sans"/>
              <a:ea typeface="Josefin Sans"/>
              <a:cs typeface="Josefin Sans"/>
              <a:sym typeface="Josefin Sans"/>
            </a:endParaRPr>
          </a:p>
        </p:txBody>
      </p:sp>
      <p:sp>
        <p:nvSpPr>
          <p:cNvPr id="396" name="Google Shape;396;p60"/>
          <p:cNvSpPr txBox="1"/>
          <p:nvPr/>
        </p:nvSpPr>
        <p:spPr>
          <a:xfrm>
            <a:off x="1896000" y="4499250"/>
            <a:ext cx="42465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accent3"/>
                </a:solidFill>
                <a:latin typeface="Josefin Sans"/>
                <a:ea typeface="Josefin Sans"/>
                <a:cs typeface="Josefin Sans"/>
                <a:sym typeface="Josefin Sans"/>
              </a:rPr>
              <a:t>Reference:</a:t>
            </a:r>
            <a:r>
              <a:rPr lang="en" b="1">
                <a:solidFill>
                  <a:schemeClr val="accent3"/>
                </a:solidFill>
                <a:uFill>
                  <a:noFill/>
                </a:uFill>
                <a:latin typeface="Josefin Sans"/>
                <a:ea typeface="Josefin Sans"/>
                <a:cs typeface="Josefin Sans"/>
                <a:sym typeface="Josefin San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 b="1" i="1" u="sng">
                <a:solidFill>
                  <a:schemeClr val="hlink"/>
                </a:solidFill>
                <a:latin typeface="Josefin Sans"/>
                <a:ea typeface="Josefin Sans"/>
                <a:cs typeface="Josefin Sans"/>
                <a:sym typeface="Josefin Sans"/>
                <a:hlinkClick r:id="rId3"/>
              </a:rPr>
              <a:t>Federal Register</a:t>
            </a:r>
            <a:endParaRPr b="1" i="1" u="sng">
              <a:solidFill>
                <a:schemeClr val="hlink"/>
              </a:solidFill>
              <a:latin typeface="Josefin Sans"/>
              <a:ea typeface="Josefin Sans"/>
              <a:cs typeface="Josefin Sans"/>
              <a:sym typeface="Josefin Sans"/>
            </a:endParaRPr>
          </a:p>
          <a:p>
            <a:pPr marL="0" lvl="0" indent="0" algn="l" rtl="0">
              <a:spcBef>
                <a:spcPts val="0"/>
              </a:spcBef>
              <a:spcAft>
                <a:spcPts val="0"/>
              </a:spcAft>
              <a:buNone/>
            </a:pPr>
            <a:endParaRPr>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1"/>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SzPts val="990"/>
              <a:buNone/>
            </a:pPr>
            <a:r>
              <a:rPr lang="en" sz="2410">
                <a:latin typeface="Josefin Sans"/>
                <a:ea typeface="Josefin Sans"/>
                <a:cs typeface="Josefin Sans"/>
                <a:sym typeface="Josefin Sans"/>
              </a:rPr>
              <a:t>Examples of Uses of Funds to Address Learning Loss</a:t>
            </a:r>
            <a:endParaRPr sz="2410">
              <a:latin typeface="Josefin Sans"/>
              <a:ea typeface="Josefin Sans"/>
              <a:cs typeface="Josefin Sans"/>
              <a:sym typeface="Josefin Sans"/>
            </a:endParaRPr>
          </a:p>
        </p:txBody>
      </p:sp>
      <p:sp>
        <p:nvSpPr>
          <p:cNvPr id="402" name="Google Shape;402;p61"/>
          <p:cNvSpPr txBox="1">
            <a:spLocks noGrp="1"/>
          </p:cNvSpPr>
          <p:nvPr>
            <p:ph type="body" idx="1"/>
          </p:nvPr>
        </p:nvSpPr>
        <p:spPr>
          <a:xfrm>
            <a:off x="393050" y="1262791"/>
            <a:ext cx="8122200" cy="3525600"/>
          </a:xfrm>
          <a:prstGeom prst="rect">
            <a:avLst/>
          </a:prstGeom>
        </p:spPr>
        <p:txBody>
          <a:bodyPr spcFirstLastPara="1" wrap="square" lIns="68575" tIns="34275" rIns="68575" bIns="34275" anchor="t" anchorCtr="0">
            <a:normAutofit fontScale="85000" lnSpcReduction="20000"/>
          </a:bodyPr>
          <a:lstStyle/>
          <a:p>
            <a:pPr marL="457200" lvl="0" indent="-312261" algn="l" rtl="0">
              <a:lnSpc>
                <a:spcPct val="100000"/>
              </a:lnSpc>
              <a:spcBef>
                <a:spcPts val="800"/>
              </a:spcBef>
              <a:spcAft>
                <a:spcPts val="0"/>
              </a:spcAft>
              <a:buSzPct val="100000"/>
              <a:buFont typeface="Josefin Sans"/>
              <a:buChar char="•"/>
            </a:pPr>
            <a:r>
              <a:rPr lang="en" sz="1700">
                <a:latin typeface="Josefin Sans"/>
                <a:ea typeface="Josefin Sans"/>
                <a:cs typeface="Josefin Sans"/>
                <a:sym typeface="Josefin Sans"/>
              </a:rPr>
              <a:t>Re-engaging students in their learning including:</a:t>
            </a:r>
            <a:endParaRPr sz="1700" dirty="0">
              <a:latin typeface="Josefin Sans"/>
              <a:ea typeface="Josefin Sans"/>
              <a:cs typeface="Josefin Sans"/>
              <a:sym typeface="Josefin Sans"/>
            </a:endParaRPr>
          </a:p>
          <a:p>
            <a:pPr marL="914400" lvl="1" indent="-312261" algn="l" rtl="0">
              <a:lnSpc>
                <a:spcPct val="100000"/>
              </a:lnSpc>
              <a:spcBef>
                <a:spcPts val="800"/>
              </a:spcBef>
              <a:spcAft>
                <a:spcPts val="0"/>
              </a:spcAft>
              <a:buSzPct val="100000"/>
              <a:buFont typeface="Josefin Sans"/>
              <a:buChar char="•"/>
            </a:pPr>
            <a:r>
              <a:rPr lang="en" sz="1700" b="0" dirty="0">
                <a:latin typeface="Josefin Sans"/>
                <a:ea typeface="Josefin Sans"/>
                <a:cs typeface="Josefin Sans"/>
                <a:sym typeface="Josefin Sans"/>
              </a:rPr>
              <a:t>Supporting students in making key transitions (e.g., early childhood to kindergarten, elementary to middle)</a:t>
            </a:r>
            <a:endParaRPr sz="1700" b="0" dirty="0">
              <a:latin typeface="Josefin Sans"/>
              <a:ea typeface="Josefin Sans"/>
              <a:cs typeface="Josefin Sans"/>
              <a:sym typeface="Josefin Sans"/>
            </a:endParaRPr>
          </a:p>
          <a:p>
            <a:pPr marL="914400" lvl="1" indent="-312261" algn="l" rtl="0">
              <a:lnSpc>
                <a:spcPct val="100000"/>
              </a:lnSpc>
              <a:spcBef>
                <a:spcPts val="800"/>
              </a:spcBef>
              <a:spcAft>
                <a:spcPts val="0"/>
              </a:spcAft>
              <a:buSzPct val="100000"/>
              <a:buFont typeface="Josefin Sans"/>
              <a:buChar char="•"/>
            </a:pPr>
            <a:r>
              <a:rPr lang="en" sz="1700" b="0" dirty="0">
                <a:latin typeface="Josefin Sans"/>
                <a:ea typeface="Josefin Sans"/>
                <a:cs typeface="Josefin Sans"/>
                <a:sym typeface="Josefin Sans"/>
              </a:rPr>
              <a:t>Leveraging community partnerships to expand learning beyond the classroom (e.g., afterschool and summer programs)</a:t>
            </a:r>
            <a:endParaRPr sz="1700" b="0" dirty="0">
              <a:latin typeface="Josefin Sans"/>
              <a:ea typeface="Josefin Sans"/>
              <a:cs typeface="Josefin Sans"/>
              <a:sym typeface="Josefin Sans"/>
            </a:endParaRPr>
          </a:p>
          <a:p>
            <a:pPr marL="914400" lvl="1" indent="-312261" algn="l" rtl="0">
              <a:lnSpc>
                <a:spcPct val="100000"/>
              </a:lnSpc>
              <a:spcBef>
                <a:spcPts val="800"/>
              </a:spcBef>
              <a:spcAft>
                <a:spcPts val="0"/>
              </a:spcAft>
              <a:buSzPct val="100000"/>
              <a:buFont typeface="Josefin Sans"/>
              <a:buChar char="•"/>
            </a:pPr>
            <a:r>
              <a:rPr lang="en" sz="1700" b="0" dirty="0">
                <a:latin typeface="Josefin Sans"/>
                <a:ea typeface="Josefin Sans"/>
                <a:cs typeface="Josefin Sans"/>
                <a:sym typeface="Josefin Sans"/>
              </a:rPr>
              <a:t>Addressing social, emotional, and mental health needs (including services for educators and other district staff)</a:t>
            </a:r>
            <a:endParaRPr sz="1700" b="0" dirty="0">
              <a:latin typeface="Josefin Sans"/>
              <a:ea typeface="Josefin Sans"/>
              <a:cs typeface="Josefin Sans"/>
              <a:sym typeface="Josefin Sans"/>
            </a:endParaRPr>
          </a:p>
          <a:p>
            <a:pPr marL="914400" lvl="1" indent="-312261" algn="l" rtl="0">
              <a:lnSpc>
                <a:spcPct val="100000"/>
              </a:lnSpc>
              <a:spcBef>
                <a:spcPts val="800"/>
              </a:spcBef>
              <a:spcAft>
                <a:spcPts val="0"/>
              </a:spcAft>
              <a:buSzPct val="100000"/>
              <a:buFont typeface="Josefin Sans"/>
              <a:buChar char="•"/>
            </a:pPr>
            <a:r>
              <a:rPr lang="en" sz="1700" b="0" dirty="0">
                <a:latin typeface="Josefin Sans"/>
                <a:ea typeface="Josefin Sans"/>
                <a:cs typeface="Josefin Sans"/>
                <a:sym typeface="Josefin Sans"/>
              </a:rPr>
              <a:t>Incorporate elements of high-quality and effective tutoring</a:t>
            </a:r>
            <a:endParaRPr sz="1700" b="0" dirty="0">
              <a:latin typeface="Josefin Sans"/>
              <a:ea typeface="Josefin Sans"/>
              <a:cs typeface="Josefin Sans"/>
              <a:sym typeface="Josefin Sans"/>
            </a:endParaRPr>
          </a:p>
          <a:p>
            <a:pPr marL="457200" lvl="0" indent="-312261" algn="l" rtl="0">
              <a:lnSpc>
                <a:spcPct val="100000"/>
              </a:lnSpc>
              <a:spcBef>
                <a:spcPts val="800"/>
              </a:spcBef>
              <a:spcAft>
                <a:spcPts val="0"/>
              </a:spcAft>
              <a:buSzPct val="100000"/>
              <a:buFont typeface="Josefin Sans"/>
              <a:buChar char="•"/>
            </a:pPr>
            <a:r>
              <a:rPr lang="en" sz="1700" dirty="0">
                <a:latin typeface="Josefin Sans"/>
                <a:ea typeface="Josefin Sans"/>
                <a:cs typeface="Josefin Sans"/>
                <a:sym typeface="Josefin Sans"/>
              </a:rPr>
              <a:t>Providing information and assistance to families as they support students, including through home visits and information sharing</a:t>
            </a:r>
            <a:endParaRPr sz="1700" dirty="0">
              <a:latin typeface="Josefin Sans"/>
              <a:ea typeface="Josefin Sans"/>
              <a:cs typeface="Josefin Sans"/>
              <a:sym typeface="Josefin Sans"/>
            </a:endParaRPr>
          </a:p>
          <a:p>
            <a:pPr marL="457200" lvl="0" indent="-312261" algn="l" rtl="0">
              <a:lnSpc>
                <a:spcPct val="100000"/>
              </a:lnSpc>
              <a:spcBef>
                <a:spcPts val="800"/>
              </a:spcBef>
              <a:spcAft>
                <a:spcPts val="0"/>
              </a:spcAft>
              <a:buSzPct val="100000"/>
              <a:buFont typeface="Josefin Sans"/>
              <a:buChar char="•"/>
            </a:pPr>
            <a:r>
              <a:rPr lang="en" sz="1700" dirty="0">
                <a:latin typeface="Josefin Sans"/>
                <a:ea typeface="Josefin Sans"/>
                <a:cs typeface="Josefin Sans"/>
                <a:sym typeface="Josefin Sans"/>
              </a:rPr>
              <a:t>Using high-quality assessments to inform teaching and learning</a:t>
            </a:r>
            <a:endParaRPr sz="1700" dirty="0">
              <a:latin typeface="Josefin Sans"/>
              <a:ea typeface="Josefin Sans"/>
              <a:cs typeface="Josefin Sans"/>
              <a:sym typeface="Josefin Sans"/>
            </a:endParaRPr>
          </a:p>
          <a:p>
            <a:pPr marL="457200" lvl="0" indent="-312261" algn="l" rtl="0">
              <a:lnSpc>
                <a:spcPct val="100000"/>
              </a:lnSpc>
              <a:spcBef>
                <a:spcPts val="800"/>
              </a:spcBef>
              <a:spcAft>
                <a:spcPts val="0"/>
              </a:spcAft>
              <a:buSzPct val="100000"/>
              <a:buFont typeface="Josefin Sans"/>
              <a:buChar char="•"/>
            </a:pPr>
            <a:r>
              <a:rPr lang="en" sz="1700" dirty="0">
                <a:latin typeface="Josefin Sans"/>
                <a:ea typeface="Josefin Sans"/>
                <a:cs typeface="Josefin Sans"/>
                <a:sym typeface="Josefin Sans"/>
              </a:rPr>
              <a:t>Professional development in assessment literacy to help educators build knowledge and skills associated with designing, selecting, implementing, scoring, and using results to improve student learning</a:t>
            </a:r>
            <a:endParaRPr sz="1700" dirty="0">
              <a:latin typeface="Josefin Sans"/>
              <a:ea typeface="Josefin Sans"/>
              <a:cs typeface="Josefin Sans"/>
              <a:sym typeface="Josefin Sans"/>
            </a:endParaRPr>
          </a:p>
          <a:p>
            <a:pPr marL="0" lvl="0" indent="0" algn="l" rtl="0">
              <a:lnSpc>
                <a:spcPct val="115000"/>
              </a:lnSpc>
              <a:spcBef>
                <a:spcPts val="800"/>
              </a:spcBef>
              <a:spcAft>
                <a:spcPts val="0"/>
              </a:spcAft>
              <a:buNone/>
            </a:pPr>
            <a:endParaRPr sz="1700" b="1" dirty="0">
              <a:latin typeface="Josefin Sans"/>
              <a:ea typeface="Josefin Sans"/>
              <a:cs typeface="Josefin Sans"/>
              <a:sym typeface="Josefin Sans"/>
            </a:endParaRPr>
          </a:p>
        </p:txBody>
      </p:sp>
      <p:sp>
        <p:nvSpPr>
          <p:cNvPr id="403" name="Google Shape;403;p61"/>
          <p:cNvSpPr txBox="1"/>
          <p:nvPr/>
        </p:nvSpPr>
        <p:spPr>
          <a:xfrm>
            <a:off x="963925" y="4445175"/>
            <a:ext cx="7982700" cy="61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accent3"/>
                </a:solidFill>
                <a:latin typeface="Josefin Sans"/>
                <a:ea typeface="Josefin Sans"/>
                <a:cs typeface="Josefin Sans"/>
                <a:sym typeface="Josefin Sans"/>
              </a:rPr>
              <a:t>Reference:</a:t>
            </a:r>
            <a:r>
              <a:rPr lang="en" sz="1200" b="1">
                <a:solidFill>
                  <a:schemeClr val="accent3"/>
                </a:solidFill>
                <a:uFill>
                  <a:noFill/>
                </a:uFill>
                <a:latin typeface="Josefin Sans"/>
                <a:ea typeface="Josefin Sans"/>
                <a:cs typeface="Josefin Sans"/>
                <a:sym typeface="Josefin San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 sz="1200" u="sng">
                <a:solidFill>
                  <a:schemeClr val="accent1"/>
                </a:solidFill>
                <a:latin typeface="Josefin Sans"/>
                <a:ea typeface="Josefin Sans"/>
                <a:cs typeface="Josefin Sans"/>
                <a:sym typeface="Josefin Sans"/>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Strategies for Using American Rescue Plan Funding to Address the Impact of Lost Instructional Time</a:t>
            </a:r>
            <a:endParaRPr sz="1200" b="1" i="1" u="sng">
              <a:solidFill>
                <a:schemeClr val="accent1"/>
              </a:solidFill>
              <a:latin typeface="Josefin Sans"/>
              <a:ea typeface="Josefin Sans"/>
              <a:cs typeface="Josefin Sans"/>
              <a:sym typeface="Josefin Sans"/>
            </a:endParaRPr>
          </a:p>
          <a:p>
            <a:pPr marL="0" lvl="0" indent="0" algn="l" rtl="0">
              <a:spcBef>
                <a:spcPts val="0"/>
              </a:spcBef>
              <a:spcAft>
                <a:spcPts val="0"/>
              </a:spcAft>
              <a:buNone/>
            </a:pPr>
            <a:endParaRPr>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2"/>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400">
                <a:latin typeface="Josefin Sans"/>
                <a:ea typeface="Josefin Sans"/>
                <a:cs typeface="Josefin Sans"/>
                <a:sym typeface="Josefin Sans"/>
              </a:rPr>
              <a:t>Interim Final Rule (IFR) on ARP ESSER III</a:t>
            </a:r>
            <a:endParaRPr sz="2400">
              <a:latin typeface="Josefin Sans"/>
              <a:ea typeface="Josefin Sans"/>
              <a:cs typeface="Josefin Sans"/>
              <a:sym typeface="Josefin Sans"/>
            </a:endParaRPr>
          </a:p>
        </p:txBody>
      </p:sp>
      <p:sp>
        <p:nvSpPr>
          <p:cNvPr id="409" name="Google Shape;409;p62"/>
          <p:cNvSpPr txBox="1">
            <a:spLocks noGrp="1"/>
          </p:cNvSpPr>
          <p:nvPr>
            <p:ph type="body" idx="1"/>
          </p:nvPr>
        </p:nvSpPr>
        <p:spPr>
          <a:xfrm>
            <a:off x="393050" y="1532275"/>
            <a:ext cx="8122200" cy="2948100"/>
          </a:xfrm>
          <a:prstGeom prst="rect">
            <a:avLst/>
          </a:prstGeom>
        </p:spPr>
        <p:txBody>
          <a:bodyPr spcFirstLastPara="1" wrap="square" lIns="68575" tIns="34275" rIns="68575" bIns="34275" anchor="t" anchorCtr="0">
            <a:noAutofit/>
          </a:bodyPr>
          <a:lstStyle/>
          <a:p>
            <a:pPr marL="457200" lvl="0" indent="-317500" algn="l" rtl="0">
              <a:lnSpc>
                <a:spcPct val="115000"/>
              </a:lnSpc>
              <a:spcBef>
                <a:spcPts val="0"/>
              </a:spcBef>
              <a:spcAft>
                <a:spcPts val="0"/>
              </a:spcAft>
              <a:buSzPts val="1400"/>
              <a:buFont typeface="Josefin Sans"/>
              <a:buChar char="•"/>
            </a:pPr>
            <a:r>
              <a:rPr lang="en" sz="2000">
                <a:latin typeface="Josefin Sans"/>
                <a:ea typeface="Josefin Sans"/>
                <a:cs typeface="Josefin Sans"/>
                <a:sym typeface="Josefin Sans"/>
              </a:rPr>
              <a:t>Published on April 22, 2021</a:t>
            </a:r>
            <a:endParaRPr sz="2000">
              <a:latin typeface="Josefin Sans"/>
              <a:ea typeface="Josefin Sans"/>
              <a:cs typeface="Josefin Sans"/>
              <a:sym typeface="Josefin Sans"/>
            </a:endParaRPr>
          </a:p>
          <a:p>
            <a:pPr marL="457200" lvl="0" indent="-317500" algn="l" rtl="0">
              <a:lnSpc>
                <a:spcPct val="115000"/>
              </a:lnSpc>
              <a:spcBef>
                <a:spcPts val="0"/>
              </a:spcBef>
              <a:spcAft>
                <a:spcPts val="0"/>
              </a:spcAft>
              <a:buSzPts val="1400"/>
              <a:buFont typeface="Josefin Sans"/>
              <a:buChar char="•"/>
            </a:pPr>
            <a:r>
              <a:rPr lang="en" sz="2000">
                <a:latin typeface="Josefin Sans"/>
                <a:ea typeface="Josefin Sans"/>
                <a:cs typeface="Josefin Sans"/>
                <a:sym typeface="Josefin Sans"/>
              </a:rPr>
              <a:t>Effective immediately and has authority of law</a:t>
            </a:r>
            <a:endParaRPr sz="2000">
              <a:latin typeface="Josefin Sans"/>
              <a:ea typeface="Josefin Sans"/>
              <a:cs typeface="Josefin Sans"/>
              <a:sym typeface="Josefin Sans"/>
            </a:endParaRPr>
          </a:p>
          <a:p>
            <a:pPr marL="457200" lvl="0" indent="-317500" algn="l" rtl="0">
              <a:lnSpc>
                <a:spcPct val="115000"/>
              </a:lnSpc>
              <a:spcBef>
                <a:spcPts val="0"/>
              </a:spcBef>
              <a:spcAft>
                <a:spcPts val="0"/>
              </a:spcAft>
              <a:buSzPts val="1400"/>
              <a:buFont typeface="Josefin Sans"/>
              <a:buChar char="•"/>
            </a:pPr>
            <a:r>
              <a:rPr lang="en" sz="2000">
                <a:latin typeface="Josefin Sans"/>
                <a:ea typeface="Josefin Sans"/>
                <a:cs typeface="Josefin Sans"/>
                <a:sym typeface="Josefin Sans"/>
              </a:rPr>
              <a:t>Includes extensive state plan requirements</a:t>
            </a:r>
            <a:endParaRPr sz="2000">
              <a:latin typeface="Josefin Sans"/>
              <a:ea typeface="Josefin Sans"/>
              <a:cs typeface="Josefin Sans"/>
              <a:sym typeface="Josefin Sans"/>
            </a:endParaRPr>
          </a:p>
          <a:p>
            <a:pPr marL="457200" lvl="0" indent="-317500" algn="l" rtl="0">
              <a:lnSpc>
                <a:spcPct val="115000"/>
              </a:lnSpc>
              <a:spcBef>
                <a:spcPts val="0"/>
              </a:spcBef>
              <a:spcAft>
                <a:spcPts val="0"/>
              </a:spcAft>
              <a:buSzPts val="1400"/>
              <a:buFont typeface="Josefin Sans"/>
              <a:buChar char="•"/>
            </a:pPr>
            <a:r>
              <a:rPr lang="en" sz="2000">
                <a:latin typeface="Josefin Sans"/>
                <a:ea typeface="Josefin Sans"/>
                <a:cs typeface="Josefin Sans"/>
                <a:sym typeface="Josefin Sans"/>
              </a:rPr>
              <a:t>Two LEA plan requirements</a:t>
            </a:r>
            <a:endParaRPr sz="2000">
              <a:latin typeface="Josefin Sans"/>
              <a:ea typeface="Josefin Sans"/>
              <a:cs typeface="Josefin Sans"/>
              <a:sym typeface="Josefin Sans"/>
            </a:endParaRPr>
          </a:p>
          <a:p>
            <a:pPr marL="914400" lvl="1" indent="-317500" algn="l" rtl="0">
              <a:lnSpc>
                <a:spcPct val="115000"/>
              </a:lnSpc>
              <a:spcBef>
                <a:spcPts val="0"/>
              </a:spcBef>
              <a:spcAft>
                <a:spcPts val="0"/>
              </a:spcAft>
              <a:buSzPts val="1400"/>
              <a:buFont typeface="Josefin Sans"/>
              <a:buChar char="•"/>
            </a:pPr>
            <a:r>
              <a:rPr lang="en">
                <a:latin typeface="Josefin Sans"/>
                <a:ea typeface="Josefin Sans"/>
                <a:cs typeface="Josefin Sans"/>
                <a:sym typeface="Josefin Sans"/>
              </a:rPr>
              <a:t>ARP ESSER Plan</a:t>
            </a:r>
            <a:endParaRPr>
              <a:latin typeface="Josefin Sans"/>
              <a:ea typeface="Josefin Sans"/>
              <a:cs typeface="Josefin Sans"/>
              <a:sym typeface="Josefin Sans"/>
            </a:endParaRPr>
          </a:p>
          <a:p>
            <a:pPr marL="914400" lvl="1" indent="-317500" algn="l" rtl="0">
              <a:lnSpc>
                <a:spcPct val="115000"/>
              </a:lnSpc>
              <a:spcBef>
                <a:spcPts val="0"/>
              </a:spcBef>
              <a:spcAft>
                <a:spcPts val="0"/>
              </a:spcAft>
              <a:buSzPts val="1400"/>
              <a:buFont typeface="Josefin Sans"/>
              <a:buChar char="•"/>
            </a:pPr>
            <a:r>
              <a:rPr lang="en">
                <a:latin typeface="Josefin Sans"/>
                <a:ea typeface="Josefin Sans"/>
                <a:cs typeface="Josefin Sans"/>
                <a:sym typeface="Josefin Sans"/>
              </a:rPr>
              <a:t>LEA Plan for Safe Return to In-Person Instruction and Continuity of Services</a:t>
            </a:r>
            <a:endParaRPr>
              <a:latin typeface="Josefin Sans"/>
              <a:ea typeface="Josefin Sans"/>
              <a:cs typeface="Josefin Sans"/>
              <a:sym typeface="Josefin Sans"/>
            </a:endParaRPr>
          </a:p>
        </p:txBody>
      </p:sp>
      <p:sp>
        <p:nvSpPr>
          <p:cNvPr id="410" name="Google Shape;410;p62"/>
          <p:cNvSpPr txBox="1"/>
          <p:nvPr/>
        </p:nvSpPr>
        <p:spPr>
          <a:xfrm>
            <a:off x="1115575" y="4337275"/>
            <a:ext cx="464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accent3"/>
                </a:solidFill>
                <a:latin typeface="Josefin Sans"/>
                <a:ea typeface="Josefin Sans"/>
                <a:cs typeface="Josefin Sans"/>
                <a:sym typeface="Josefin Sans"/>
              </a:rPr>
              <a:t>Reference: </a:t>
            </a:r>
            <a:r>
              <a:rPr lang="en" b="1" i="1" u="sng">
                <a:solidFill>
                  <a:schemeClr val="hlink"/>
                </a:solidFill>
                <a:latin typeface="Josefin Sans"/>
                <a:ea typeface="Josefin Sans"/>
                <a:cs typeface="Josefin Sans"/>
                <a:sym typeface="Josefin Sans"/>
                <a:hlinkClick r:id="rId3"/>
              </a:rPr>
              <a:t>Federal Register</a:t>
            </a:r>
            <a:endParaRPr b="1" i="1">
              <a:solidFill>
                <a:schemeClr val="accent3"/>
              </a:solidFill>
              <a:latin typeface="Josefin Sans"/>
              <a:ea typeface="Josefin Sans"/>
              <a:cs typeface="Josefin Sans"/>
              <a:sym typeface="Josefi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63"/>
          <p:cNvSpPr txBox="1">
            <a:spLocks noGrp="1"/>
          </p:cNvSpPr>
          <p:nvPr>
            <p:ph type="title"/>
          </p:nvPr>
        </p:nvSpPr>
        <p:spPr>
          <a:xfrm>
            <a:off x="628650" y="858432"/>
            <a:ext cx="7886700" cy="5793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400">
                <a:latin typeface="Josefin Sans"/>
                <a:ea typeface="Josefin Sans"/>
                <a:cs typeface="Josefin Sans"/>
                <a:sym typeface="Josefin Sans"/>
              </a:rPr>
              <a:t>ARP ESSER Plan</a:t>
            </a:r>
            <a:r>
              <a:rPr lang="en" sz="2900"/>
              <a:t> </a:t>
            </a:r>
            <a:endParaRPr sz="2900"/>
          </a:p>
        </p:txBody>
      </p:sp>
      <p:sp>
        <p:nvSpPr>
          <p:cNvPr id="417" name="Google Shape;417;p63"/>
          <p:cNvSpPr txBox="1">
            <a:spLocks noGrp="1"/>
          </p:cNvSpPr>
          <p:nvPr>
            <p:ph type="body" idx="1"/>
          </p:nvPr>
        </p:nvSpPr>
        <p:spPr>
          <a:xfrm>
            <a:off x="494138" y="1437581"/>
            <a:ext cx="8021400" cy="31950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None/>
            </a:pPr>
            <a:r>
              <a:rPr lang="en" sz="1700">
                <a:latin typeface="Josefin Sans"/>
                <a:ea typeface="Josefin Sans"/>
                <a:cs typeface="Josefin Sans"/>
                <a:sym typeface="Josefin Sans"/>
              </a:rPr>
              <a:t>Within 90 days of receiving ARP ESSER awards, each LEA must submit a plan to the SEA to describe:</a:t>
            </a:r>
            <a:endParaRPr sz="1700">
              <a:latin typeface="Josefin Sans"/>
              <a:ea typeface="Josefin Sans"/>
              <a:cs typeface="Josefin Sans"/>
              <a:sym typeface="Josefin Sans"/>
            </a:endParaRPr>
          </a:p>
          <a:p>
            <a:pPr marL="342900" lvl="0" indent="-254000" algn="l" rtl="0">
              <a:lnSpc>
                <a:spcPct val="115000"/>
              </a:lnSpc>
              <a:spcBef>
                <a:spcPts val="800"/>
              </a:spcBef>
              <a:spcAft>
                <a:spcPts val="0"/>
              </a:spcAft>
              <a:buSzPts val="1400"/>
              <a:buFont typeface="Josefin Sans"/>
              <a:buChar char="•"/>
            </a:pPr>
            <a:r>
              <a:rPr lang="en" sz="1700">
                <a:latin typeface="Josefin Sans"/>
                <a:ea typeface="Josefin Sans"/>
                <a:cs typeface="Josefin Sans"/>
                <a:sym typeface="Josefin Sans"/>
              </a:rPr>
              <a:t>How it will use funds to implement </a:t>
            </a:r>
            <a:r>
              <a:rPr lang="en" sz="1700">
                <a:solidFill>
                  <a:schemeClr val="accent3"/>
                </a:solidFill>
                <a:latin typeface="Josefin Sans"/>
                <a:ea typeface="Josefin Sans"/>
                <a:cs typeface="Josefin Sans"/>
                <a:sym typeface="Josefin Sans"/>
              </a:rPr>
              <a:t>prevention and mitigation strategies</a:t>
            </a:r>
            <a:endParaRPr sz="1700">
              <a:solidFill>
                <a:schemeClr val="accent3"/>
              </a:solidFill>
              <a:latin typeface="Josefin Sans"/>
              <a:ea typeface="Josefin Sans"/>
              <a:cs typeface="Josefin Sans"/>
              <a:sym typeface="Josefin Sans"/>
            </a:endParaRPr>
          </a:p>
          <a:p>
            <a:pPr marL="342900" lvl="0" indent="-254000" algn="l" rtl="0">
              <a:lnSpc>
                <a:spcPct val="115000"/>
              </a:lnSpc>
              <a:spcBef>
                <a:spcPts val="0"/>
              </a:spcBef>
              <a:spcAft>
                <a:spcPts val="0"/>
              </a:spcAft>
              <a:buSzPts val="1400"/>
              <a:buFont typeface="Josefin Sans"/>
              <a:buChar char="•"/>
            </a:pPr>
            <a:r>
              <a:rPr lang="en" sz="1700">
                <a:latin typeface="Josefin Sans"/>
                <a:ea typeface="Josefin Sans"/>
                <a:cs typeface="Josefin Sans"/>
                <a:sym typeface="Josefin Sans"/>
              </a:rPr>
              <a:t>How it will use funds to address </a:t>
            </a:r>
            <a:r>
              <a:rPr lang="en" sz="1700">
                <a:solidFill>
                  <a:schemeClr val="accent3"/>
                </a:solidFill>
                <a:latin typeface="Josefin Sans"/>
                <a:ea typeface="Josefin Sans"/>
                <a:cs typeface="Josefin Sans"/>
                <a:sym typeface="Josefin Sans"/>
              </a:rPr>
              <a:t>learning loss/lost instructional time</a:t>
            </a:r>
            <a:r>
              <a:rPr lang="en" sz="1700">
                <a:latin typeface="Josefin Sans"/>
                <a:ea typeface="Josefin Sans"/>
                <a:cs typeface="Josefin Sans"/>
                <a:sym typeface="Josefin Sans"/>
              </a:rPr>
              <a:t> (at least 20% of funds must be reserved for this purpose)</a:t>
            </a:r>
            <a:endParaRPr sz="1700">
              <a:latin typeface="Josefin Sans"/>
              <a:ea typeface="Josefin Sans"/>
              <a:cs typeface="Josefin Sans"/>
              <a:sym typeface="Josefin Sans"/>
            </a:endParaRPr>
          </a:p>
          <a:p>
            <a:pPr marL="342900" lvl="0" indent="-254000" algn="l" rtl="0">
              <a:lnSpc>
                <a:spcPct val="115000"/>
              </a:lnSpc>
              <a:spcBef>
                <a:spcPts val="0"/>
              </a:spcBef>
              <a:spcAft>
                <a:spcPts val="0"/>
              </a:spcAft>
              <a:buSzPts val="1400"/>
              <a:buFont typeface="Josefin Sans"/>
              <a:buChar char="•"/>
            </a:pPr>
            <a:r>
              <a:rPr lang="en" sz="1700">
                <a:latin typeface="Josefin Sans"/>
                <a:ea typeface="Josefin Sans"/>
                <a:cs typeface="Josefin Sans"/>
                <a:sym typeface="Josefin Sans"/>
              </a:rPr>
              <a:t>How it will use remaining funds</a:t>
            </a:r>
            <a:endParaRPr sz="1700">
              <a:latin typeface="Josefin Sans"/>
              <a:ea typeface="Josefin Sans"/>
              <a:cs typeface="Josefin Sans"/>
              <a:sym typeface="Josefin Sans"/>
            </a:endParaRPr>
          </a:p>
          <a:p>
            <a:pPr marL="342900" lvl="0" indent="-254000" algn="l" rtl="0">
              <a:lnSpc>
                <a:spcPct val="115000"/>
              </a:lnSpc>
              <a:spcBef>
                <a:spcPts val="0"/>
              </a:spcBef>
              <a:spcAft>
                <a:spcPts val="0"/>
              </a:spcAft>
              <a:buSzPts val="1400"/>
              <a:buFont typeface="Josefin Sans"/>
              <a:buChar char="•"/>
            </a:pPr>
            <a:r>
              <a:rPr lang="en" sz="1700">
                <a:latin typeface="Josefin Sans"/>
                <a:ea typeface="Josefin Sans"/>
                <a:cs typeface="Josefin Sans"/>
                <a:sym typeface="Josefin Sans"/>
              </a:rPr>
              <a:t>How it will ensure that funds reserved to address learning loss respond to </a:t>
            </a:r>
            <a:r>
              <a:rPr lang="en" sz="1700">
                <a:solidFill>
                  <a:schemeClr val="accent3"/>
                </a:solidFill>
                <a:latin typeface="Josefin Sans"/>
                <a:ea typeface="Josefin Sans"/>
                <a:cs typeface="Josefin Sans"/>
                <a:sym typeface="Josefin Sans"/>
              </a:rPr>
              <a:t>academic, social, emotional, and mental health needs </a:t>
            </a:r>
            <a:r>
              <a:rPr lang="en" sz="1700">
                <a:latin typeface="Josefin Sans"/>
                <a:ea typeface="Josefin Sans"/>
                <a:cs typeface="Josefin Sans"/>
                <a:sym typeface="Josefin Sans"/>
              </a:rPr>
              <a:t>of all students including student groups </a:t>
            </a:r>
            <a:endParaRPr sz="1700">
              <a:latin typeface="Josefin Sans"/>
              <a:ea typeface="Josefin Sans"/>
              <a:cs typeface="Josefin Sans"/>
              <a:sym typeface="Josefin Sans"/>
            </a:endParaRPr>
          </a:p>
        </p:txBody>
      </p:sp>
      <p:sp>
        <p:nvSpPr>
          <p:cNvPr id="418" name="Google Shape;418;p63"/>
          <p:cNvSpPr txBox="1">
            <a:spLocks noGrp="1"/>
          </p:cNvSpPr>
          <p:nvPr>
            <p:ph type="sldNum" idx="12"/>
          </p:nvPr>
        </p:nvSpPr>
        <p:spPr>
          <a:xfrm>
            <a:off x="270766" y="3518994"/>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64"/>
          <p:cNvSpPr txBox="1">
            <a:spLocks noGrp="1"/>
          </p:cNvSpPr>
          <p:nvPr>
            <p:ph type="title"/>
          </p:nvPr>
        </p:nvSpPr>
        <p:spPr>
          <a:xfrm>
            <a:off x="417950" y="858425"/>
            <a:ext cx="8649900" cy="5793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700"/>
              <a:buNone/>
            </a:pPr>
            <a:r>
              <a:rPr lang="en" sz="2400">
                <a:latin typeface="Josefin Sans"/>
                <a:ea typeface="Josefin Sans"/>
                <a:cs typeface="Josefin Sans"/>
                <a:sym typeface="Josefin Sans"/>
              </a:rPr>
              <a:t>ARP ESSER Plan Stakeholder Engagement</a:t>
            </a:r>
            <a:endParaRPr sz="2400">
              <a:latin typeface="Josefin Sans"/>
              <a:ea typeface="Josefin Sans"/>
              <a:cs typeface="Josefin Sans"/>
              <a:sym typeface="Josefin Sans"/>
            </a:endParaRPr>
          </a:p>
        </p:txBody>
      </p:sp>
      <p:sp>
        <p:nvSpPr>
          <p:cNvPr id="425" name="Google Shape;425;p64"/>
          <p:cNvSpPr txBox="1">
            <a:spLocks noGrp="1"/>
          </p:cNvSpPr>
          <p:nvPr>
            <p:ph type="body" idx="1"/>
          </p:nvPr>
        </p:nvSpPr>
        <p:spPr>
          <a:xfrm>
            <a:off x="494138" y="1437581"/>
            <a:ext cx="8021400" cy="31950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None/>
            </a:pPr>
            <a:r>
              <a:rPr lang="en" sz="1500">
                <a:latin typeface="Josefin Sans"/>
                <a:ea typeface="Josefin Sans"/>
                <a:cs typeface="Josefin Sans"/>
                <a:sym typeface="Josefin Sans"/>
              </a:rPr>
              <a:t>In developing its ARP ESSER plan, each LEA must:</a:t>
            </a:r>
            <a:endParaRPr sz="1500">
              <a:latin typeface="Josefin Sans"/>
              <a:ea typeface="Josefin Sans"/>
              <a:cs typeface="Josefin Sans"/>
              <a:sym typeface="Josefin Sans"/>
            </a:endParaRPr>
          </a:p>
          <a:p>
            <a:pPr marL="342900" lvl="0" indent="-254000" algn="l" rtl="0">
              <a:lnSpc>
                <a:spcPct val="115000"/>
              </a:lnSpc>
              <a:spcBef>
                <a:spcPts val="800"/>
              </a:spcBef>
              <a:spcAft>
                <a:spcPts val="0"/>
              </a:spcAft>
              <a:buSzPts val="1400"/>
              <a:buFont typeface="Josefin Sans"/>
              <a:buChar char="•"/>
            </a:pPr>
            <a:r>
              <a:rPr lang="en" sz="1500">
                <a:latin typeface="Josefin Sans"/>
                <a:ea typeface="Josefin Sans"/>
                <a:cs typeface="Josefin Sans"/>
                <a:sym typeface="Josefin Sans"/>
              </a:rPr>
              <a:t>Engage in meaningful consultation with stakeholders, including: </a:t>
            </a:r>
            <a:endParaRPr sz="1500">
              <a:latin typeface="Josefin Sans"/>
              <a:ea typeface="Josefin Sans"/>
              <a:cs typeface="Josefin Sans"/>
              <a:sym typeface="Josefin Sans"/>
            </a:endParaRPr>
          </a:p>
          <a:p>
            <a:pPr marL="685800" lvl="1" indent="-254000" algn="l" rtl="0">
              <a:lnSpc>
                <a:spcPct val="115000"/>
              </a:lnSpc>
              <a:spcBef>
                <a:spcPts val="0"/>
              </a:spcBef>
              <a:spcAft>
                <a:spcPts val="0"/>
              </a:spcAft>
              <a:buClr>
                <a:schemeClr val="dk1"/>
              </a:buClr>
              <a:buSzPts val="1400"/>
              <a:buFont typeface="Josefin Sans"/>
              <a:buChar char="•"/>
            </a:pPr>
            <a:r>
              <a:rPr lang="en" sz="1500" b="0">
                <a:solidFill>
                  <a:schemeClr val="dk1"/>
                </a:solidFill>
                <a:latin typeface="Josefin Sans"/>
                <a:ea typeface="Josefin Sans"/>
                <a:cs typeface="Josefin Sans"/>
                <a:sym typeface="Josefin Sans"/>
              </a:rPr>
              <a:t>Students, families, school and district administrators (including special education administrators), teachers, principals, school leaders, other educators, school staff and their unions, and</a:t>
            </a:r>
            <a:endParaRPr sz="1500" b="0">
              <a:solidFill>
                <a:schemeClr val="dk1"/>
              </a:solidFill>
              <a:latin typeface="Josefin Sans"/>
              <a:ea typeface="Josefin Sans"/>
              <a:cs typeface="Josefin Sans"/>
              <a:sym typeface="Josefin Sans"/>
            </a:endParaRPr>
          </a:p>
          <a:p>
            <a:pPr marL="685800" lvl="1" indent="-254000" algn="l" rtl="0">
              <a:lnSpc>
                <a:spcPct val="115000"/>
              </a:lnSpc>
              <a:spcBef>
                <a:spcPts val="0"/>
              </a:spcBef>
              <a:spcAft>
                <a:spcPts val="0"/>
              </a:spcAft>
              <a:buClr>
                <a:schemeClr val="dk1"/>
              </a:buClr>
              <a:buSzPts val="1400"/>
              <a:buFont typeface="Josefin Sans"/>
              <a:buChar char="•"/>
            </a:pPr>
            <a:r>
              <a:rPr lang="en" sz="1500" b="0">
                <a:solidFill>
                  <a:schemeClr val="dk1"/>
                </a:solidFill>
                <a:latin typeface="Josefin Sans"/>
                <a:ea typeface="Josefin Sans"/>
                <a:cs typeface="Josefin Sans"/>
                <a:sym typeface="Josefin Sans"/>
              </a:rPr>
              <a:t>To the extent present in or served by the LEA: Tribes; civil rights organizations (including disability rights organizations); and stakeholders representing the interests of children with disabilities, English learners, children experiencing homelessness, children in foster care, migratory students, children who are incarcerated, and other underserved students</a:t>
            </a:r>
            <a:endParaRPr sz="1500" b="0">
              <a:solidFill>
                <a:schemeClr val="dk1"/>
              </a:solidFill>
              <a:latin typeface="Josefin Sans"/>
              <a:ea typeface="Josefin Sans"/>
              <a:cs typeface="Josefin Sans"/>
              <a:sym typeface="Josefin Sans"/>
            </a:endParaRPr>
          </a:p>
          <a:p>
            <a:pPr marL="342900" lvl="0" indent="-254000" algn="l" rtl="0">
              <a:lnSpc>
                <a:spcPct val="115000"/>
              </a:lnSpc>
              <a:spcBef>
                <a:spcPts val="0"/>
              </a:spcBef>
              <a:spcAft>
                <a:spcPts val="0"/>
              </a:spcAft>
              <a:buSzPts val="1400"/>
              <a:buFont typeface="Josefin Sans"/>
              <a:buChar char="•"/>
            </a:pPr>
            <a:r>
              <a:rPr lang="en" sz="1500">
                <a:latin typeface="Josefin Sans"/>
                <a:ea typeface="Josefin Sans"/>
                <a:cs typeface="Josefin Sans"/>
                <a:sym typeface="Josefin Sans"/>
              </a:rPr>
              <a:t>Provide the public the opportunity to provide input and take such input into account</a:t>
            </a:r>
            <a:endParaRPr sz="1500">
              <a:latin typeface="Josefin Sans"/>
              <a:ea typeface="Josefin Sans"/>
              <a:cs typeface="Josefin Sans"/>
              <a:sym typeface="Josefin Sans"/>
            </a:endParaRPr>
          </a:p>
        </p:txBody>
      </p:sp>
      <p:sp>
        <p:nvSpPr>
          <p:cNvPr id="426" name="Google Shape;426;p64"/>
          <p:cNvSpPr txBox="1">
            <a:spLocks noGrp="1"/>
          </p:cNvSpPr>
          <p:nvPr>
            <p:ph type="sldNum" idx="12"/>
          </p:nvPr>
        </p:nvSpPr>
        <p:spPr>
          <a:xfrm>
            <a:off x="270766" y="3518994"/>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7"/>
          <p:cNvSpPr txBox="1">
            <a:spLocks noGrp="1"/>
          </p:cNvSpPr>
          <p:nvPr>
            <p:ph type="title"/>
          </p:nvPr>
        </p:nvSpPr>
        <p:spPr>
          <a:xfrm>
            <a:off x="628650" y="934640"/>
            <a:ext cx="7886700" cy="662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410">
                <a:latin typeface="Josefin Sans"/>
                <a:ea typeface="Josefin Sans"/>
                <a:cs typeface="Josefin Sans"/>
                <a:sym typeface="Josefin Sans"/>
              </a:rPr>
              <a:t>Pandemic Relief Funding for PreK-12 Education - Three Funding Packages</a:t>
            </a:r>
            <a:endParaRPr sz="2410">
              <a:latin typeface="Josefin Sans"/>
              <a:ea typeface="Josefin Sans"/>
              <a:cs typeface="Josefin Sans"/>
              <a:sym typeface="Josefin Sans"/>
            </a:endParaRPr>
          </a:p>
        </p:txBody>
      </p:sp>
      <p:sp>
        <p:nvSpPr>
          <p:cNvPr id="311" name="Google Shape;311;p47"/>
          <p:cNvSpPr txBox="1">
            <a:spLocks noGrp="1"/>
          </p:cNvSpPr>
          <p:nvPr>
            <p:ph type="body" idx="1"/>
          </p:nvPr>
        </p:nvSpPr>
        <p:spPr>
          <a:xfrm>
            <a:off x="2521200" y="1837075"/>
            <a:ext cx="3985800" cy="3139200"/>
          </a:xfrm>
          <a:prstGeom prst="rect">
            <a:avLst/>
          </a:prstGeom>
        </p:spPr>
        <p:txBody>
          <a:bodyPr spcFirstLastPara="1" wrap="square" lIns="68575" tIns="34275" rIns="68575" bIns="34275" anchor="t" anchorCtr="0">
            <a:normAutofit fontScale="92500" lnSpcReduction="20000"/>
          </a:bodyPr>
          <a:lstStyle/>
          <a:p>
            <a:pPr marL="0" lvl="0" indent="0" algn="ctr" rtl="0">
              <a:lnSpc>
                <a:spcPct val="115000"/>
              </a:lnSpc>
              <a:spcBef>
                <a:spcPts val="0"/>
              </a:spcBef>
              <a:spcAft>
                <a:spcPts val="0"/>
              </a:spcAft>
              <a:buNone/>
            </a:pPr>
            <a:r>
              <a:rPr lang="en" sz="2000" b="1">
                <a:latin typeface="Josefin Sans"/>
                <a:ea typeface="Josefin Sans"/>
                <a:cs typeface="Josefin Sans"/>
                <a:sym typeface="Josefin Sans"/>
              </a:rPr>
              <a:t>Coronavirus Aid, Relief, and Economic Security (</a:t>
            </a:r>
            <a:r>
              <a:rPr lang="en" sz="2000" b="1">
                <a:solidFill>
                  <a:schemeClr val="accent1"/>
                </a:solidFill>
                <a:latin typeface="Josefin Sans"/>
                <a:ea typeface="Josefin Sans"/>
                <a:cs typeface="Josefin Sans"/>
                <a:sym typeface="Josefin Sans"/>
              </a:rPr>
              <a:t>CARES</a:t>
            </a:r>
            <a:r>
              <a:rPr lang="en" sz="2000" b="1">
                <a:latin typeface="Josefin Sans"/>
                <a:ea typeface="Josefin Sans"/>
                <a:cs typeface="Josefin Sans"/>
                <a:sym typeface="Josefin Sans"/>
              </a:rPr>
              <a:t>) Act</a:t>
            </a:r>
            <a:endParaRPr sz="2000" b="1">
              <a:latin typeface="Josefin Sans"/>
              <a:ea typeface="Josefin Sans"/>
              <a:cs typeface="Josefin Sans"/>
              <a:sym typeface="Josefin Sans"/>
            </a:endParaRPr>
          </a:p>
          <a:p>
            <a:pPr marL="0" lvl="0" indent="0" algn="ctr" rtl="0">
              <a:lnSpc>
                <a:spcPct val="115000"/>
              </a:lnSpc>
              <a:spcBef>
                <a:spcPts val="0"/>
              </a:spcBef>
              <a:spcAft>
                <a:spcPts val="0"/>
              </a:spcAft>
              <a:buNone/>
            </a:pPr>
            <a:r>
              <a:rPr lang="en" sz="1700" b="1">
                <a:solidFill>
                  <a:schemeClr val="accent3"/>
                </a:solidFill>
                <a:latin typeface="Josefin Sans"/>
                <a:ea typeface="Josefin Sans"/>
                <a:cs typeface="Josefin Sans"/>
                <a:sym typeface="Josefin Sans"/>
              </a:rPr>
              <a:t>March 2020</a:t>
            </a:r>
            <a:endParaRPr sz="1700" b="1">
              <a:solidFill>
                <a:schemeClr val="accent3"/>
              </a:solidFill>
              <a:latin typeface="Josefin Sans"/>
              <a:ea typeface="Josefin Sans"/>
              <a:cs typeface="Josefin Sans"/>
              <a:sym typeface="Josefin Sans"/>
            </a:endParaRPr>
          </a:p>
          <a:p>
            <a:pPr marL="0" lvl="0" indent="0" algn="ctr" rtl="0">
              <a:lnSpc>
                <a:spcPct val="115000"/>
              </a:lnSpc>
              <a:spcBef>
                <a:spcPts val="0"/>
              </a:spcBef>
              <a:spcAft>
                <a:spcPts val="0"/>
              </a:spcAft>
              <a:buNone/>
            </a:pPr>
            <a:endParaRPr sz="2000">
              <a:latin typeface="Josefin Sans"/>
              <a:ea typeface="Josefin Sans"/>
              <a:cs typeface="Josefin Sans"/>
              <a:sym typeface="Josefin Sans"/>
            </a:endParaRPr>
          </a:p>
          <a:p>
            <a:pPr marL="0" lvl="0" indent="0" algn="ctr" rtl="0">
              <a:lnSpc>
                <a:spcPct val="115000"/>
              </a:lnSpc>
              <a:spcBef>
                <a:spcPts val="0"/>
              </a:spcBef>
              <a:spcAft>
                <a:spcPts val="0"/>
              </a:spcAft>
              <a:buNone/>
            </a:pPr>
            <a:r>
              <a:rPr lang="en" sz="2000" b="1">
                <a:latin typeface="Josefin Sans"/>
                <a:ea typeface="Josefin Sans"/>
                <a:cs typeface="Josefin Sans"/>
                <a:sym typeface="Josefin Sans"/>
              </a:rPr>
              <a:t>Coronavirus Response and Relief Supplemental Appropriations (</a:t>
            </a:r>
            <a:r>
              <a:rPr lang="en" sz="2000" b="1">
                <a:solidFill>
                  <a:schemeClr val="accent1"/>
                </a:solidFill>
                <a:latin typeface="Josefin Sans"/>
                <a:ea typeface="Josefin Sans"/>
                <a:cs typeface="Josefin Sans"/>
                <a:sym typeface="Josefin Sans"/>
              </a:rPr>
              <a:t>CRRSA</a:t>
            </a:r>
            <a:r>
              <a:rPr lang="en" sz="2000" b="1">
                <a:latin typeface="Josefin Sans"/>
                <a:ea typeface="Josefin Sans"/>
                <a:cs typeface="Josefin Sans"/>
                <a:sym typeface="Josefin Sans"/>
              </a:rPr>
              <a:t>) Act</a:t>
            </a:r>
            <a:endParaRPr sz="2000" b="1">
              <a:latin typeface="Josefin Sans"/>
              <a:ea typeface="Josefin Sans"/>
              <a:cs typeface="Josefin Sans"/>
              <a:sym typeface="Josefin Sans"/>
            </a:endParaRPr>
          </a:p>
          <a:p>
            <a:pPr marL="0" lvl="0" indent="0" algn="ctr" rtl="0">
              <a:lnSpc>
                <a:spcPct val="115000"/>
              </a:lnSpc>
              <a:spcBef>
                <a:spcPts val="0"/>
              </a:spcBef>
              <a:spcAft>
                <a:spcPts val="0"/>
              </a:spcAft>
              <a:buNone/>
            </a:pPr>
            <a:r>
              <a:rPr lang="en" sz="1700" b="1">
                <a:solidFill>
                  <a:schemeClr val="accent3"/>
                </a:solidFill>
                <a:latin typeface="Josefin Sans"/>
                <a:ea typeface="Josefin Sans"/>
                <a:cs typeface="Josefin Sans"/>
                <a:sym typeface="Josefin Sans"/>
              </a:rPr>
              <a:t>December 2020</a:t>
            </a:r>
            <a:endParaRPr sz="2000" b="1">
              <a:solidFill>
                <a:schemeClr val="accent3"/>
              </a:solidFill>
              <a:latin typeface="Josefin Sans"/>
              <a:ea typeface="Josefin Sans"/>
              <a:cs typeface="Josefin Sans"/>
              <a:sym typeface="Josefin Sans"/>
            </a:endParaRPr>
          </a:p>
          <a:p>
            <a:pPr marL="0" lvl="0" indent="0" algn="ctr" rtl="0">
              <a:lnSpc>
                <a:spcPct val="115000"/>
              </a:lnSpc>
              <a:spcBef>
                <a:spcPts val="0"/>
              </a:spcBef>
              <a:spcAft>
                <a:spcPts val="0"/>
              </a:spcAft>
              <a:buNone/>
            </a:pPr>
            <a:r>
              <a:rPr lang="en" sz="2000">
                <a:latin typeface="Josefin Sans"/>
                <a:ea typeface="Josefin Sans"/>
                <a:cs typeface="Josefin Sans"/>
                <a:sym typeface="Josefin Sans"/>
              </a:rPr>
              <a:t> </a:t>
            </a:r>
            <a:endParaRPr sz="2000">
              <a:latin typeface="Josefin Sans"/>
              <a:ea typeface="Josefin Sans"/>
              <a:cs typeface="Josefin Sans"/>
              <a:sym typeface="Josefin Sans"/>
            </a:endParaRPr>
          </a:p>
          <a:p>
            <a:pPr marL="0" lvl="0" indent="0" algn="ctr" rtl="0">
              <a:lnSpc>
                <a:spcPct val="115000"/>
              </a:lnSpc>
              <a:spcBef>
                <a:spcPts val="0"/>
              </a:spcBef>
              <a:spcAft>
                <a:spcPts val="0"/>
              </a:spcAft>
              <a:buNone/>
            </a:pPr>
            <a:r>
              <a:rPr lang="en" sz="2000" b="1">
                <a:latin typeface="Josefin Sans"/>
                <a:ea typeface="Josefin Sans"/>
                <a:cs typeface="Josefin Sans"/>
                <a:sym typeface="Josefin Sans"/>
              </a:rPr>
              <a:t>American Rescue Plan (</a:t>
            </a:r>
            <a:r>
              <a:rPr lang="en" sz="2000" b="1">
                <a:solidFill>
                  <a:schemeClr val="accent1"/>
                </a:solidFill>
                <a:latin typeface="Josefin Sans"/>
                <a:ea typeface="Josefin Sans"/>
                <a:cs typeface="Josefin Sans"/>
                <a:sym typeface="Josefin Sans"/>
              </a:rPr>
              <a:t>ARP</a:t>
            </a:r>
            <a:r>
              <a:rPr lang="en" sz="2000" b="1">
                <a:latin typeface="Josefin Sans"/>
                <a:ea typeface="Josefin Sans"/>
                <a:cs typeface="Josefin Sans"/>
                <a:sym typeface="Josefin Sans"/>
              </a:rPr>
              <a:t>) Act</a:t>
            </a:r>
            <a:endParaRPr sz="2000" b="1">
              <a:latin typeface="Josefin Sans"/>
              <a:ea typeface="Josefin Sans"/>
              <a:cs typeface="Josefin Sans"/>
              <a:sym typeface="Josefin Sans"/>
            </a:endParaRPr>
          </a:p>
          <a:p>
            <a:pPr marL="0" lvl="0" indent="0" algn="ctr" rtl="0">
              <a:lnSpc>
                <a:spcPct val="115000"/>
              </a:lnSpc>
              <a:spcBef>
                <a:spcPts val="0"/>
              </a:spcBef>
              <a:spcAft>
                <a:spcPts val="0"/>
              </a:spcAft>
              <a:buNone/>
            </a:pPr>
            <a:r>
              <a:rPr lang="en" sz="1700" b="1">
                <a:solidFill>
                  <a:schemeClr val="accent3"/>
                </a:solidFill>
                <a:latin typeface="Josefin Sans"/>
                <a:ea typeface="Josefin Sans"/>
                <a:cs typeface="Josefin Sans"/>
                <a:sym typeface="Josefin Sans"/>
              </a:rPr>
              <a:t>March 2021</a:t>
            </a:r>
            <a:endParaRPr sz="2000" b="1">
              <a:solidFill>
                <a:schemeClr val="accent3"/>
              </a:solidFill>
              <a:latin typeface="Josefin Sans"/>
              <a:ea typeface="Josefin Sans"/>
              <a:cs typeface="Josefin Sans"/>
              <a:sym typeface="Josefin Sans"/>
            </a:endParaRPr>
          </a:p>
        </p:txBody>
      </p:sp>
      <p:pic>
        <p:nvPicPr>
          <p:cNvPr id="312" name="Google Shape;312;p47"/>
          <p:cNvPicPr preferRelativeResize="0"/>
          <p:nvPr/>
        </p:nvPicPr>
        <p:blipFill>
          <a:blip r:embed="rId3">
            <a:alphaModFix/>
          </a:blip>
          <a:stretch>
            <a:fillRect/>
          </a:stretch>
        </p:blipFill>
        <p:spPr>
          <a:xfrm>
            <a:off x="383700" y="2323325"/>
            <a:ext cx="2067825" cy="1381250"/>
          </a:xfrm>
          <a:prstGeom prst="rect">
            <a:avLst/>
          </a:prstGeom>
          <a:noFill/>
          <a:ln>
            <a:noFill/>
          </a:ln>
        </p:spPr>
      </p:pic>
      <p:pic>
        <p:nvPicPr>
          <p:cNvPr id="313" name="Google Shape;313;p47"/>
          <p:cNvPicPr preferRelativeResize="0"/>
          <p:nvPr/>
        </p:nvPicPr>
        <p:blipFill>
          <a:blip r:embed="rId4">
            <a:alphaModFix/>
          </a:blip>
          <a:stretch>
            <a:fillRect/>
          </a:stretch>
        </p:blipFill>
        <p:spPr>
          <a:xfrm>
            <a:off x="6550775" y="2342850"/>
            <a:ext cx="2386125" cy="1342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5"/>
          <p:cNvSpPr txBox="1">
            <a:spLocks noGrp="1"/>
          </p:cNvSpPr>
          <p:nvPr>
            <p:ph type="title"/>
          </p:nvPr>
        </p:nvSpPr>
        <p:spPr>
          <a:xfrm>
            <a:off x="494138" y="915581"/>
            <a:ext cx="8467500" cy="720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700"/>
              <a:buNone/>
            </a:pPr>
            <a:r>
              <a:rPr lang="en" sz="2400">
                <a:latin typeface="Josefin Sans"/>
                <a:ea typeface="Josefin Sans"/>
                <a:cs typeface="Josefin Sans"/>
                <a:sym typeface="Josefin Sans"/>
              </a:rPr>
              <a:t>Plan for Safe Return to In-Person Instruction and Continuity of Services</a:t>
            </a:r>
            <a:endParaRPr sz="2400">
              <a:latin typeface="Josefin Sans"/>
              <a:ea typeface="Josefin Sans"/>
              <a:cs typeface="Josefin Sans"/>
              <a:sym typeface="Josefin Sans"/>
            </a:endParaRPr>
          </a:p>
        </p:txBody>
      </p:sp>
      <p:sp>
        <p:nvSpPr>
          <p:cNvPr id="433" name="Google Shape;433;p65"/>
          <p:cNvSpPr txBox="1">
            <a:spLocks noGrp="1"/>
          </p:cNvSpPr>
          <p:nvPr>
            <p:ph type="body" idx="1"/>
          </p:nvPr>
        </p:nvSpPr>
        <p:spPr>
          <a:xfrm>
            <a:off x="361013" y="1695788"/>
            <a:ext cx="8154600" cy="28224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None/>
            </a:pPr>
            <a:r>
              <a:rPr lang="en" sz="1700">
                <a:latin typeface="Josefin Sans"/>
                <a:ea typeface="Josefin Sans"/>
                <a:cs typeface="Josefin Sans"/>
                <a:sym typeface="Josefin Sans"/>
              </a:rPr>
              <a:t>Within 30 days of receiving ARP ESSER awards, each LEA (including those that have already returned to in-person instruction) must submit a plan to the SEA to describe:</a:t>
            </a:r>
            <a:endParaRPr sz="1700">
              <a:latin typeface="Josefin Sans"/>
              <a:ea typeface="Josefin Sans"/>
              <a:cs typeface="Josefin Sans"/>
              <a:sym typeface="Josefin Sans"/>
            </a:endParaRPr>
          </a:p>
          <a:p>
            <a:pPr marL="342900" lvl="0" indent="-254000" algn="l" rtl="0">
              <a:lnSpc>
                <a:spcPct val="115000"/>
              </a:lnSpc>
              <a:spcBef>
                <a:spcPts val="800"/>
              </a:spcBef>
              <a:spcAft>
                <a:spcPts val="0"/>
              </a:spcAft>
              <a:buSzPts val="1400"/>
              <a:buFont typeface="Josefin Sans"/>
              <a:buChar char="•"/>
            </a:pPr>
            <a:r>
              <a:rPr lang="en" sz="1700">
                <a:latin typeface="Josefin Sans"/>
                <a:ea typeface="Josefin Sans"/>
                <a:cs typeface="Josefin Sans"/>
                <a:sym typeface="Josefin Sans"/>
              </a:rPr>
              <a:t>How it will maintain the health and safety of students, educators, and other staff including describing the extent to which it has adopted policies aligned with CDC recommendations</a:t>
            </a:r>
            <a:endParaRPr sz="1700">
              <a:solidFill>
                <a:schemeClr val="accent3"/>
              </a:solidFill>
              <a:latin typeface="Josefin Sans"/>
              <a:ea typeface="Josefin Sans"/>
              <a:cs typeface="Josefin Sans"/>
              <a:sym typeface="Josefin Sans"/>
            </a:endParaRPr>
          </a:p>
          <a:p>
            <a:pPr marL="342900" lvl="0" indent="-254000" algn="l" rtl="0">
              <a:lnSpc>
                <a:spcPct val="115000"/>
              </a:lnSpc>
              <a:spcBef>
                <a:spcPts val="0"/>
              </a:spcBef>
              <a:spcAft>
                <a:spcPts val="0"/>
              </a:spcAft>
              <a:buSzPts val="1400"/>
              <a:buFont typeface="Josefin Sans"/>
              <a:buChar char="•"/>
            </a:pPr>
            <a:r>
              <a:rPr lang="en" sz="1700">
                <a:latin typeface="Josefin Sans"/>
                <a:ea typeface="Josefin Sans"/>
                <a:cs typeface="Josefin Sans"/>
                <a:sym typeface="Josefin Sans"/>
              </a:rPr>
              <a:t>How it will ensure continuity of services, including services to address students’ academic needs and students’ and staff social, emotional, mental health, and other needs</a:t>
            </a:r>
            <a:endParaRPr sz="1700">
              <a:latin typeface="Josefin Sans"/>
              <a:ea typeface="Josefin Sans"/>
              <a:cs typeface="Josefin Sans"/>
              <a:sym typeface="Josefin Sans"/>
            </a:endParaRPr>
          </a:p>
        </p:txBody>
      </p:sp>
      <p:sp>
        <p:nvSpPr>
          <p:cNvPr id="434" name="Google Shape;434;p65"/>
          <p:cNvSpPr txBox="1">
            <a:spLocks noGrp="1"/>
          </p:cNvSpPr>
          <p:nvPr>
            <p:ph type="sldNum" idx="12"/>
          </p:nvPr>
        </p:nvSpPr>
        <p:spPr>
          <a:xfrm>
            <a:off x="270766" y="3518994"/>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6"/>
          <p:cNvSpPr txBox="1">
            <a:spLocks noGrp="1"/>
          </p:cNvSpPr>
          <p:nvPr>
            <p:ph type="title"/>
          </p:nvPr>
        </p:nvSpPr>
        <p:spPr>
          <a:xfrm>
            <a:off x="494138" y="972731"/>
            <a:ext cx="8467500" cy="5793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700"/>
              <a:buNone/>
            </a:pPr>
            <a:r>
              <a:rPr lang="en" sz="2400">
                <a:latin typeface="Josefin Sans"/>
                <a:ea typeface="Josefin Sans"/>
                <a:cs typeface="Josefin Sans"/>
                <a:sym typeface="Josefin Sans"/>
              </a:rPr>
              <a:t>Public Comment and Periodic Review</a:t>
            </a:r>
            <a:endParaRPr sz="2400">
              <a:latin typeface="Josefin Sans"/>
              <a:ea typeface="Josefin Sans"/>
              <a:cs typeface="Josefin Sans"/>
              <a:sym typeface="Josefin Sans"/>
            </a:endParaRPr>
          </a:p>
        </p:txBody>
      </p:sp>
      <p:sp>
        <p:nvSpPr>
          <p:cNvPr id="441" name="Google Shape;441;p66"/>
          <p:cNvSpPr txBox="1">
            <a:spLocks noGrp="1"/>
          </p:cNvSpPr>
          <p:nvPr>
            <p:ph type="body" idx="1"/>
          </p:nvPr>
        </p:nvSpPr>
        <p:spPr>
          <a:xfrm>
            <a:off x="494138" y="1707019"/>
            <a:ext cx="8021400" cy="3154200"/>
          </a:xfrm>
          <a:prstGeom prst="rect">
            <a:avLst/>
          </a:prstGeom>
        </p:spPr>
        <p:txBody>
          <a:bodyPr spcFirstLastPara="1" wrap="square" lIns="68575" tIns="34275" rIns="68575" bIns="34275" anchor="t" anchorCtr="0">
            <a:noAutofit/>
          </a:bodyPr>
          <a:lstStyle/>
          <a:p>
            <a:pPr marL="342900" lvl="0" indent="-254000" algn="l" rtl="0">
              <a:lnSpc>
                <a:spcPct val="115000"/>
              </a:lnSpc>
              <a:spcBef>
                <a:spcPts val="800"/>
              </a:spcBef>
              <a:spcAft>
                <a:spcPts val="0"/>
              </a:spcAft>
              <a:buSzPts val="1400"/>
              <a:buFont typeface="Josefin Sans"/>
              <a:buChar char="•"/>
            </a:pPr>
            <a:r>
              <a:rPr lang="en" sz="1700">
                <a:latin typeface="Josefin Sans"/>
                <a:ea typeface="Josefin Sans"/>
                <a:cs typeface="Josefin Sans"/>
                <a:sym typeface="Josefin Sans"/>
              </a:rPr>
              <a:t>In developing the plan, the LEA must seek and take into account public comment</a:t>
            </a:r>
            <a:endParaRPr sz="1700">
              <a:latin typeface="Josefin Sans"/>
              <a:ea typeface="Josefin Sans"/>
              <a:cs typeface="Josefin Sans"/>
              <a:sym typeface="Josefin Sans"/>
            </a:endParaRPr>
          </a:p>
          <a:p>
            <a:pPr marL="342900" lvl="0" indent="-254000" algn="l" rtl="0">
              <a:lnSpc>
                <a:spcPct val="115000"/>
              </a:lnSpc>
              <a:spcBef>
                <a:spcPts val="0"/>
              </a:spcBef>
              <a:spcAft>
                <a:spcPts val="0"/>
              </a:spcAft>
              <a:buSzPts val="1400"/>
              <a:buFont typeface="Josefin Sans"/>
              <a:buChar char="•"/>
            </a:pPr>
            <a:r>
              <a:rPr lang="en" sz="1700">
                <a:latin typeface="Josefin Sans"/>
                <a:ea typeface="Josefin Sans"/>
                <a:cs typeface="Josefin Sans"/>
                <a:sym typeface="Josefin Sans"/>
              </a:rPr>
              <a:t>At least every six months through September 30, 2023, the LEA must </a:t>
            </a:r>
            <a:endParaRPr sz="1700">
              <a:latin typeface="Josefin Sans"/>
              <a:ea typeface="Josefin Sans"/>
              <a:cs typeface="Josefin Sans"/>
              <a:sym typeface="Josefin Sans"/>
            </a:endParaRPr>
          </a:p>
          <a:p>
            <a:pPr marL="685800" lvl="1" indent="-254000" algn="l" rtl="0">
              <a:lnSpc>
                <a:spcPct val="115000"/>
              </a:lnSpc>
              <a:spcBef>
                <a:spcPts val="0"/>
              </a:spcBef>
              <a:spcAft>
                <a:spcPts val="0"/>
              </a:spcAft>
              <a:buClr>
                <a:schemeClr val="accent3"/>
              </a:buClr>
              <a:buSzPts val="1400"/>
              <a:buFont typeface="Josefin Sans"/>
              <a:buChar char="•"/>
            </a:pPr>
            <a:r>
              <a:rPr lang="en" sz="1700" b="0">
                <a:solidFill>
                  <a:schemeClr val="accent3"/>
                </a:solidFill>
                <a:latin typeface="Josefin Sans"/>
                <a:ea typeface="Josefin Sans"/>
                <a:cs typeface="Josefin Sans"/>
                <a:sym typeface="Josefin Sans"/>
              </a:rPr>
              <a:t>Review and revise (as appropriate) its plan</a:t>
            </a:r>
            <a:endParaRPr sz="1700" b="0">
              <a:solidFill>
                <a:schemeClr val="accent3"/>
              </a:solidFill>
              <a:latin typeface="Josefin Sans"/>
              <a:ea typeface="Josefin Sans"/>
              <a:cs typeface="Josefin Sans"/>
              <a:sym typeface="Josefin Sans"/>
            </a:endParaRPr>
          </a:p>
          <a:p>
            <a:pPr marL="685800" lvl="1" indent="-254000" algn="l" rtl="0">
              <a:lnSpc>
                <a:spcPct val="115000"/>
              </a:lnSpc>
              <a:spcBef>
                <a:spcPts val="0"/>
              </a:spcBef>
              <a:spcAft>
                <a:spcPts val="0"/>
              </a:spcAft>
              <a:buClr>
                <a:schemeClr val="accent3"/>
              </a:buClr>
              <a:buSzPts val="1400"/>
              <a:buFont typeface="Josefin Sans"/>
              <a:buChar char="•"/>
            </a:pPr>
            <a:r>
              <a:rPr lang="en" sz="1700" b="0">
                <a:solidFill>
                  <a:schemeClr val="accent3"/>
                </a:solidFill>
                <a:latin typeface="Josefin Sans"/>
                <a:ea typeface="Josefin Sans"/>
                <a:cs typeface="Josefin Sans"/>
                <a:sym typeface="Josefin Sans"/>
              </a:rPr>
              <a:t>Seek and take into account public comment during the review and revision process</a:t>
            </a:r>
            <a:endParaRPr sz="1700" b="0">
              <a:solidFill>
                <a:schemeClr val="accent3"/>
              </a:solidFill>
              <a:latin typeface="Josefin Sans"/>
              <a:ea typeface="Josefin Sans"/>
              <a:cs typeface="Josefin Sans"/>
              <a:sym typeface="Josefin Sans"/>
            </a:endParaRPr>
          </a:p>
          <a:p>
            <a:pPr marL="685800" lvl="1" indent="-254000" algn="l" rtl="0">
              <a:lnSpc>
                <a:spcPct val="115000"/>
              </a:lnSpc>
              <a:spcBef>
                <a:spcPts val="0"/>
              </a:spcBef>
              <a:spcAft>
                <a:spcPts val="0"/>
              </a:spcAft>
              <a:buClr>
                <a:schemeClr val="accent3"/>
              </a:buClr>
              <a:buSzPts val="1400"/>
              <a:buFont typeface="Josefin Sans"/>
              <a:buChar char="•"/>
            </a:pPr>
            <a:r>
              <a:rPr lang="en" sz="1700" b="0">
                <a:solidFill>
                  <a:schemeClr val="accent3"/>
                </a:solidFill>
                <a:latin typeface="Josefin Sans"/>
                <a:ea typeface="Josefin Sans"/>
                <a:cs typeface="Josefin Sans"/>
                <a:sym typeface="Josefin Sans"/>
              </a:rPr>
              <a:t>Address the extent to which it adopted policies aligned with updated CDC guidance, if applicable</a:t>
            </a:r>
            <a:endParaRPr sz="1700" b="0">
              <a:solidFill>
                <a:schemeClr val="accent3"/>
              </a:solidFill>
              <a:latin typeface="Josefin Sans"/>
              <a:ea typeface="Josefin Sans"/>
              <a:cs typeface="Josefin Sans"/>
              <a:sym typeface="Josefin Sans"/>
            </a:endParaRPr>
          </a:p>
        </p:txBody>
      </p:sp>
      <p:sp>
        <p:nvSpPr>
          <p:cNvPr id="442" name="Google Shape;442;p66"/>
          <p:cNvSpPr txBox="1">
            <a:spLocks noGrp="1"/>
          </p:cNvSpPr>
          <p:nvPr>
            <p:ph type="sldNum" idx="12"/>
          </p:nvPr>
        </p:nvSpPr>
        <p:spPr>
          <a:xfrm>
            <a:off x="270766" y="3518994"/>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7"/>
          <p:cNvSpPr txBox="1">
            <a:spLocks noGrp="1"/>
          </p:cNvSpPr>
          <p:nvPr>
            <p:ph type="title"/>
          </p:nvPr>
        </p:nvSpPr>
        <p:spPr>
          <a:xfrm>
            <a:off x="471500" y="720025"/>
            <a:ext cx="8259000" cy="8694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700"/>
              <a:buFont typeface="Arial"/>
              <a:buNone/>
            </a:pPr>
            <a:r>
              <a:rPr lang="en" sz="2400">
                <a:latin typeface="Josefin Sans"/>
                <a:ea typeface="Josefin Sans"/>
                <a:cs typeface="Josefin Sans"/>
                <a:sym typeface="Josefin Sans"/>
              </a:rPr>
              <a:t>Additional Requirements for Both LEA Plans</a:t>
            </a:r>
            <a:endParaRPr sz="2400">
              <a:latin typeface="Josefin Sans"/>
              <a:ea typeface="Josefin Sans"/>
              <a:cs typeface="Josefin Sans"/>
              <a:sym typeface="Josefin Sans"/>
            </a:endParaRPr>
          </a:p>
        </p:txBody>
      </p:sp>
      <p:sp>
        <p:nvSpPr>
          <p:cNvPr id="449" name="Google Shape;449;p67"/>
          <p:cNvSpPr txBox="1">
            <a:spLocks noGrp="1"/>
          </p:cNvSpPr>
          <p:nvPr>
            <p:ph type="body" idx="1"/>
          </p:nvPr>
        </p:nvSpPr>
        <p:spPr>
          <a:xfrm>
            <a:off x="571500" y="1513232"/>
            <a:ext cx="7886700" cy="29481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None/>
            </a:pPr>
            <a:r>
              <a:rPr lang="en" sz="1800">
                <a:latin typeface="Josefin Sans"/>
                <a:ea typeface="Josefin Sans"/>
                <a:cs typeface="Josefin Sans"/>
                <a:sym typeface="Josefin Sans"/>
              </a:rPr>
              <a:t>Both LEA plans must be:</a:t>
            </a:r>
            <a:endParaRPr sz="1800">
              <a:latin typeface="Josefin Sans"/>
              <a:ea typeface="Josefin Sans"/>
              <a:cs typeface="Josefin Sans"/>
              <a:sym typeface="Josefin Sans"/>
            </a:endParaRPr>
          </a:p>
          <a:p>
            <a:pPr marL="342900" lvl="0" indent="-254000" algn="l" rtl="0">
              <a:lnSpc>
                <a:spcPct val="115000"/>
              </a:lnSpc>
              <a:spcBef>
                <a:spcPts val="800"/>
              </a:spcBef>
              <a:spcAft>
                <a:spcPts val="0"/>
              </a:spcAft>
              <a:buSzPts val="1400"/>
              <a:buFont typeface="Josefin Sans"/>
              <a:buChar char="•"/>
            </a:pPr>
            <a:r>
              <a:rPr lang="en" sz="1800">
                <a:latin typeface="Josefin Sans"/>
                <a:ea typeface="Josefin Sans"/>
                <a:cs typeface="Josefin Sans"/>
                <a:sym typeface="Josefin Sans"/>
              </a:rPr>
              <a:t>In an understandable and uniform format</a:t>
            </a:r>
            <a:endParaRPr sz="1800">
              <a:latin typeface="Josefin Sans"/>
              <a:ea typeface="Josefin Sans"/>
              <a:cs typeface="Josefin Sans"/>
              <a:sym typeface="Josefin Sans"/>
            </a:endParaRPr>
          </a:p>
          <a:p>
            <a:pPr marL="342900" lvl="0" indent="-254000" algn="l" rtl="0">
              <a:lnSpc>
                <a:spcPct val="115000"/>
              </a:lnSpc>
              <a:spcBef>
                <a:spcPts val="0"/>
              </a:spcBef>
              <a:spcAft>
                <a:spcPts val="0"/>
              </a:spcAft>
              <a:buSzPts val="1400"/>
              <a:buFont typeface="Josefin Sans"/>
              <a:buChar char="•"/>
            </a:pPr>
            <a:r>
              <a:rPr lang="en" sz="1800">
                <a:latin typeface="Josefin Sans"/>
                <a:ea typeface="Josefin Sans"/>
                <a:cs typeface="Josefin Sans"/>
                <a:sym typeface="Josefin Sans"/>
              </a:rPr>
              <a:t>Written in a language that parents can understand or, if it is not practicable to provide written translations to a parent with limited English proficiency, be orally translated for such parent</a:t>
            </a:r>
            <a:endParaRPr sz="1800">
              <a:latin typeface="Josefin Sans"/>
              <a:ea typeface="Josefin Sans"/>
              <a:cs typeface="Josefin Sans"/>
              <a:sym typeface="Josefin Sans"/>
            </a:endParaRPr>
          </a:p>
          <a:p>
            <a:pPr marL="342900" lvl="0" indent="-254000" algn="l" rtl="0">
              <a:lnSpc>
                <a:spcPct val="115000"/>
              </a:lnSpc>
              <a:spcBef>
                <a:spcPts val="0"/>
              </a:spcBef>
              <a:spcAft>
                <a:spcPts val="0"/>
              </a:spcAft>
              <a:buSzPts val="1400"/>
              <a:buFont typeface="Josefin Sans"/>
              <a:buChar char="•"/>
            </a:pPr>
            <a:r>
              <a:rPr lang="en" sz="1800">
                <a:latin typeface="Josefin Sans"/>
                <a:ea typeface="Josefin Sans"/>
                <a:cs typeface="Josefin Sans"/>
                <a:sym typeface="Josefin Sans"/>
              </a:rPr>
              <a:t>Upon request by a parent who is an individual with a disability as defined by the ADA, provided in an alternative format accessible to that parent</a:t>
            </a:r>
            <a:endParaRPr sz="1800">
              <a:latin typeface="Josefin Sans"/>
              <a:ea typeface="Josefin Sans"/>
              <a:cs typeface="Josefin Sans"/>
              <a:sym typeface="Josefin Sans"/>
            </a:endParaRPr>
          </a:p>
          <a:p>
            <a:pPr marL="342900" lvl="0" indent="-254000" algn="l" rtl="0">
              <a:lnSpc>
                <a:spcPct val="115000"/>
              </a:lnSpc>
              <a:spcBef>
                <a:spcPts val="0"/>
              </a:spcBef>
              <a:spcAft>
                <a:spcPts val="0"/>
              </a:spcAft>
              <a:buSzPts val="1400"/>
              <a:buFont typeface="Josefin Sans"/>
              <a:buChar char="•"/>
            </a:pPr>
            <a:r>
              <a:rPr lang="en" sz="1800">
                <a:latin typeface="Josefin Sans"/>
                <a:ea typeface="Josefin Sans"/>
                <a:cs typeface="Josefin Sans"/>
                <a:sym typeface="Josefin Sans"/>
              </a:rPr>
              <a:t>Made publicly available on the LEA’s website</a:t>
            </a:r>
            <a:endParaRPr sz="1800">
              <a:latin typeface="Josefin Sans"/>
              <a:ea typeface="Josefin Sans"/>
              <a:cs typeface="Josefin Sans"/>
              <a:sym typeface="Josefin Sans"/>
            </a:endParaRPr>
          </a:p>
          <a:p>
            <a:pPr marL="0" lvl="0" indent="0" algn="l" rtl="0">
              <a:spcBef>
                <a:spcPts val="800"/>
              </a:spcBef>
              <a:spcAft>
                <a:spcPts val="0"/>
              </a:spcAft>
              <a:buNone/>
            </a:pPr>
            <a:endParaRPr/>
          </a:p>
        </p:txBody>
      </p:sp>
      <p:sp>
        <p:nvSpPr>
          <p:cNvPr id="450" name="Google Shape;450;p67"/>
          <p:cNvSpPr txBox="1">
            <a:spLocks noGrp="1"/>
          </p:cNvSpPr>
          <p:nvPr>
            <p:ph type="sldNum" idx="12"/>
          </p:nvPr>
        </p:nvSpPr>
        <p:spPr>
          <a:xfrm>
            <a:off x="270766" y="3518994"/>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8"/>
          <p:cNvSpPr txBox="1">
            <a:spLocks noGrp="1"/>
          </p:cNvSpPr>
          <p:nvPr>
            <p:ph type="title"/>
          </p:nvPr>
        </p:nvSpPr>
        <p:spPr>
          <a:xfrm>
            <a:off x="623905" y="948625"/>
            <a:ext cx="8349600" cy="496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2400"/>
              <a:buFont typeface="Times New Roman"/>
              <a:buNone/>
            </a:pPr>
            <a:r>
              <a:rPr lang="en" sz="2400">
                <a:latin typeface="Josefin Sans"/>
                <a:ea typeface="Josefin Sans"/>
                <a:cs typeface="Josefin Sans"/>
                <a:sym typeface="Josefin Sans"/>
              </a:rPr>
              <a:t>Maintenance of Equity (MOEquity) Requirement</a:t>
            </a:r>
            <a:endParaRPr sz="2400">
              <a:latin typeface="Josefin Sans"/>
              <a:ea typeface="Josefin Sans"/>
              <a:cs typeface="Josefin Sans"/>
              <a:sym typeface="Josefin Sans"/>
            </a:endParaRPr>
          </a:p>
        </p:txBody>
      </p:sp>
      <p:sp>
        <p:nvSpPr>
          <p:cNvPr id="456" name="Google Shape;456;p68"/>
          <p:cNvSpPr txBox="1">
            <a:spLocks noGrp="1"/>
          </p:cNvSpPr>
          <p:nvPr>
            <p:ph type="body" idx="1"/>
          </p:nvPr>
        </p:nvSpPr>
        <p:spPr>
          <a:xfrm>
            <a:off x="536025" y="1450425"/>
            <a:ext cx="8071800" cy="3217200"/>
          </a:xfrm>
          <a:prstGeom prst="rect">
            <a:avLst/>
          </a:prstGeom>
          <a:noFill/>
          <a:ln>
            <a:noFill/>
          </a:ln>
        </p:spPr>
        <p:txBody>
          <a:bodyPr spcFirstLastPara="1" wrap="square" lIns="68575" tIns="34275" rIns="68575" bIns="34275" anchor="t" anchorCtr="0">
            <a:noAutofit/>
          </a:bodyPr>
          <a:lstStyle/>
          <a:p>
            <a:pPr marL="177800" lvl="0" indent="-161965" algn="l" rtl="0">
              <a:lnSpc>
                <a:spcPct val="120000"/>
              </a:lnSpc>
              <a:spcBef>
                <a:spcPts val="0"/>
              </a:spcBef>
              <a:spcAft>
                <a:spcPts val="0"/>
              </a:spcAft>
              <a:buClr>
                <a:schemeClr val="dk1"/>
              </a:buClr>
              <a:buSzPct val="100000"/>
              <a:buFont typeface="Josefin Sans"/>
              <a:buChar char="•"/>
            </a:pPr>
            <a:r>
              <a:rPr lang="en" sz="1800" dirty="0">
                <a:latin typeface="Josefin Sans"/>
                <a:ea typeface="Josefin Sans"/>
                <a:cs typeface="Josefin Sans"/>
                <a:sym typeface="Josefin Sans"/>
              </a:rPr>
              <a:t>State educational agency (SEA) and LEA MOEquity provisions are included in the ARP Act</a:t>
            </a:r>
            <a:endParaRPr sz="1800" dirty="0">
              <a:latin typeface="Josefin Sans"/>
              <a:ea typeface="Josefin Sans"/>
              <a:cs typeface="Josefin Sans"/>
              <a:sym typeface="Josefin Sans"/>
            </a:endParaRPr>
          </a:p>
          <a:p>
            <a:pPr marL="177800" lvl="0" indent="-161965" algn="l" rtl="0">
              <a:lnSpc>
                <a:spcPct val="120000"/>
              </a:lnSpc>
              <a:spcBef>
                <a:spcPts val="0"/>
              </a:spcBef>
              <a:spcAft>
                <a:spcPts val="0"/>
              </a:spcAft>
              <a:buClr>
                <a:schemeClr val="dk1"/>
              </a:buClr>
              <a:buSzPct val="100000"/>
              <a:buFont typeface="Josefin Sans"/>
              <a:buChar char="•"/>
            </a:pPr>
            <a:r>
              <a:rPr lang="en" sz="1800" dirty="0">
                <a:latin typeface="Josefin Sans"/>
                <a:ea typeface="Josefin Sans"/>
                <a:cs typeface="Josefin Sans"/>
                <a:sym typeface="Josefin Sans"/>
              </a:rPr>
              <a:t>There are two requirements at the LEA level:</a:t>
            </a:r>
            <a:endParaRPr sz="1800" dirty="0">
              <a:latin typeface="Josefin Sans"/>
              <a:ea typeface="Josefin Sans"/>
              <a:cs typeface="Josefin Sans"/>
              <a:sym typeface="Josefin Sans"/>
            </a:endParaRPr>
          </a:p>
          <a:p>
            <a:pPr marL="520700" lvl="1" indent="-174030" algn="l" rtl="0">
              <a:lnSpc>
                <a:spcPct val="120000"/>
              </a:lnSpc>
              <a:spcBef>
                <a:spcPts val="0"/>
              </a:spcBef>
              <a:spcAft>
                <a:spcPts val="0"/>
              </a:spcAft>
              <a:buClr>
                <a:schemeClr val="accent3"/>
              </a:buClr>
              <a:buSzPct val="100000"/>
              <a:buFont typeface="Josefin Sans"/>
              <a:buChar char="•"/>
            </a:pPr>
            <a:r>
              <a:rPr lang="en" dirty="0">
                <a:solidFill>
                  <a:schemeClr val="accent3"/>
                </a:solidFill>
                <a:latin typeface="Josefin Sans"/>
                <a:ea typeface="Josefin Sans"/>
                <a:cs typeface="Josefin Sans"/>
                <a:sym typeface="Josefin Sans"/>
              </a:rPr>
              <a:t>An LEA may not disproportionately reduce state and local per-pupil funding in high-poverty schools (fiscal equity)</a:t>
            </a:r>
            <a:endParaRPr dirty="0">
              <a:solidFill>
                <a:schemeClr val="accent3"/>
              </a:solidFill>
              <a:latin typeface="Josefin Sans"/>
              <a:ea typeface="Josefin Sans"/>
              <a:cs typeface="Josefin Sans"/>
              <a:sym typeface="Josefin Sans"/>
            </a:endParaRPr>
          </a:p>
          <a:p>
            <a:pPr marL="520700" lvl="1" indent="-174030" algn="l" rtl="0">
              <a:lnSpc>
                <a:spcPct val="120000"/>
              </a:lnSpc>
              <a:spcBef>
                <a:spcPts val="0"/>
              </a:spcBef>
              <a:spcAft>
                <a:spcPts val="0"/>
              </a:spcAft>
              <a:buClr>
                <a:schemeClr val="accent3"/>
              </a:buClr>
              <a:buSzPct val="100000"/>
              <a:buFont typeface="Josefin Sans"/>
              <a:buChar char="•"/>
            </a:pPr>
            <a:r>
              <a:rPr lang="en" dirty="0">
                <a:solidFill>
                  <a:schemeClr val="accent3"/>
                </a:solidFill>
                <a:latin typeface="Josefin Sans"/>
                <a:ea typeface="Josefin Sans"/>
                <a:cs typeface="Josefin Sans"/>
                <a:sym typeface="Josefin Sans"/>
              </a:rPr>
              <a:t>An LEA may not disproportionately reduce the number of full-time-equivalent (FTE) staff per-pupil in high-poverty schools (staffing equity)</a:t>
            </a:r>
            <a:endParaRPr dirty="0">
              <a:solidFill>
                <a:schemeClr val="accent3"/>
              </a:solidFill>
              <a:latin typeface="Josefin Sans"/>
              <a:ea typeface="Josefin Sans"/>
              <a:cs typeface="Josefin Sans"/>
              <a:sym typeface="Josefin Sans"/>
            </a:endParaRPr>
          </a:p>
          <a:p>
            <a:pPr marL="177800" lvl="0" indent="-161965" algn="l" rtl="0">
              <a:lnSpc>
                <a:spcPct val="120000"/>
              </a:lnSpc>
              <a:spcBef>
                <a:spcPts val="0"/>
              </a:spcBef>
              <a:spcAft>
                <a:spcPts val="0"/>
              </a:spcAft>
              <a:buClr>
                <a:schemeClr val="dk1"/>
              </a:buClr>
              <a:buSzPct val="100000"/>
              <a:buChar char="•"/>
            </a:pPr>
            <a:r>
              <a:rPr lang="en" sz="1800" dirty="0">
                <a:latin typeface="Josefin Sans"/>
                <a:ea typeface="Josefin Sans"/>
                <a:cs typeface="Josefin Sans"/>
                <a:sym typeface="Josefin Sans"/>
              </a:rPr>
              <a:t>LEAs may calculate MOEquity </a:t>
            </a:r>
            <a:r>
              <a:rPr lang="en" sz="1800" b="1" dirty="0">
                <a:solidFill>
                  <a:srgbClr val="C00000"/>
                </a:solidFill>
                <a:latin typeface="Josefin Sans"/>
                <a:ea typeface="Josefin Sans"/>
                <a:cs typeface="Josefin Sans"/>
                <a:sym typeface="Josefin Sans"/>
              </a:rPr>
              <a:t>divisionwide</a:t>
            </a:r>
            <a:r>
              <a:rPr lang="en" sz="1800" dirty="0">
                <a:latin typeface="Josefin Sans"/>
                <a:ea typeface="Josefin Sans"/>
                <a:cs typeface="Josefin Sans"/>
                <a:sym typeface="Josefin Sans"/>
              </a:rPr>
              <a:t> or by </a:t>
            </a:r>
            <a:r>
              <a:rPr lang="en" sz="1800" b="1" dirty="0">
                <a:solidFill>
                  <a:srgbClr val="C00000"/>
                </a:solidFill>
                <a:latin typeface="Josefin Sans"/>
                <a:ea typeface="Josefin Sans"/>
                <a:cs typeface="Josefin Sans"/>
                <a:sym typeface="Josefin Sans"/>
              </a:rPr>
              <a:t>grade span</a:t>
            </a:r>
            <a:endParaRPr sz="1800" b="1" dirty="0">
              <a:solidFill>
                <a:srgbClr val="C00000"/>
              </a:solidFill>
              <a:latin typeface="Josefin Sans"/>
              <a:ea typeface="Josefin Sans"/>
              <a:cs typeface="Josefin Sans"/>
              <a:sym typeface="Josefin Sans"/>
            </a:endParaRPr>
          </a:p>
          <a:p>
            <a:pPr marL="0" lvl="0" indent="0" algn="l" rtl="0">
              <a:lnSpc>
                <a:spcPct val="90000"/>
              </a:lnSpc>
              <a:spcBef>
                <a:spcPts val="1200"/>
              </a:spcBef>
              <a:spcAft>
                <a:spcPts val="0"/>
              </a:spcAft>
              <a:buClr>
                <a:schemeClr val="dk1"/>
              </a:buClr>
              <a:buSzPct val="100000"/>
              <a:buNone/>
            </a:pPr>
            <a:endParaRPr dirty="0"/>
          </a:p>
        </p:txBody>
      </p:sp>
      <p:sp>
        <p:nvSpPr>
          <p:cNvPr id="457" name="Google Shape;457;p68"/>
          <p:cNvSpPr txBox="1"/>
          <p:nvPr/>
        </p:nvSpPr>
        <p:spPr>
          <a:xfrm>
            <a:off x="798774" y="4501769"/>
            <a:ext cx="82689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i="1" u="none" strike="noStrike" cap="none" dirty="0">
                <a:solidFill>
                  <a:schemeClr val="dk1"/>
                </a:solidFill>
                <a:latin typeface="Josefin Sans"/>
                <a:ea typeface="Josefin Sans"/>
                <a:cs typeface="Josefin Sans"/>
                <a:sym typeface="Josefin Sans"/>
              </a:rPr>
              <a:t>Reference: </a:t>
            </a:r>
            <a:r>
              <a:rPr lang="en" sz="1400" i="1" u="sng" strike="noStrike" cap="none" dirty="0">
                <a:solidFill>
                  <a:schemeClr val="dk1"/>
                </a:solidFill>
                <a:latin typeface="Josefin Sans"/>
                <a:ea typeface="Josefin Sans"/>
                <a:cs typeface="Josefin Sans"/>
                <a:sym typeface="Josefin San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U.S. Department of Education (USED) Frequently Asked Questions on MOEquity</a:t>
            </a:r>
            <a:endParaRPr sz="1400" i="1" dirty="0">
              <a:solidFill>
                <a:schemeClr val="dk1"/>
              </a:solidFill>
              <a:latin typeface="Josefin Sans"/>
              <a:ea typeface="Josefin Sans"/>
              <a:cs typeface="Josefin Sans"/>
              <a:sym typeface="Josefi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9"/>
          <p:cNvSpPr txBox="1">
            <a:spLocks noGrp="1"/>
          </p:cNvSpPr>
          <p:nvPr>
            <p:ph type="title"/>
          </p:nvPr>
        </p:nvSpPr>
        <p:spPr>
          <a:xfrm>
            <a:off x="623888" y="872430"/>
            <a:ext cx="5915100" cy="4965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accent1"/>
              </a:buClr>
              <a:buSzPct val="90566"/>
              <a:buFont typeface="Times New Roman"/>
              <a:buNone/>
            </a:pPr>
            <a:r>
              <a:rPr lang="en" sz="2650">
                <a:latin typeface="Josefin Sans"/>
                <a:ea typeface="Josefin Sans"/>
                <a:cs typeface="Josefin Sans"/>
                <a:sym typeface="Josefin Sans"/>
              </a:rPr>
              <a:t>Time Period</a:t>
            </a:r>
            <a:r>
              <a:rPr lang="en"/>
              <a:t> </a:t>
            </a:r>
            <a:endParaRPr/>
          </a:p>
        </p:txBody>
      </p:sp>
      <p:sp>
        <p:nvSpPr>
          <p:cNvPr id="463" name="Google Shape;463;p69"/>
          <p:cNvSpPr txBox="1">
            <a:spLocks noGrp="1"/>
          </p:cNvSpPr>
          <p:nvPr>
            <p:ph type="body" idx="1"/>
          </p:nvPr>
        </p:nvSpPr>
        <p:spPr>
          <a:xfrm>
            <a:off x="277525" y="1450425"/>
            <a:ext cx="8640300" cy="2861700"/>
          </a:xfrm>
          <a:prstGeom prst="rect">
            <a:avLst/>
          </a:prstGeom>
          <a:noFill/>
          <a:ln>
            <a:noFill/>
          </a:ln>
        </p:spPr>
        <p:txBody>
          <a:bodyPr spcFirstLastPara="1" wrap="square" lIns="68575" tIns="34275" rIns="68575" bIns="34275" anchor="t" anchorCtr="0">
            <a:normAutofit/>
          </a:bodyPr>
          <a:lstStyle/>
          <a:p>
            <a:pPr marL="0" lvl="0" indent="0" algn="l" rtl="0">
              <a:lnSpc>
                <a:spcPct val="120000"/>
              </a:lnSpc>
              <a:spcBef>
                <a:spcPts val="0"/>
              </a:spcBef>
              <a:spcAft>
                <a:spcPts val="0"/>
              </a:spcAft>
              <a:buClr>
                <a:schemeClr val="dk1"/>
              </a:buClr>
              <a:buSzPts val="2100"/>
              <a:buNone/>
            </a:pPr>
            <a:r>
              <a:rPr lang="en">
                <a:latin typeface="Josefin Sans"/>
                <a:ea typeface="Josefin Sans"/>
                <a:cs typeface="Josefin Sans"/>
                <a:sym typeface="Josefin Sans"/>
              </a:rPr>
              <a:t>The MOEquity provisions apply to FY 2022 and FY 2023</a:t>
            </a:r>
            <a:endParaRPr>
              <a:latin typeface="Josefin Sans"/>
              <a:ea typeface="Josefin Sans"/>
              <a:cs typeface="Josefin Sans"/>
              <a:sym typeface="Josefin Sans"/>
            </a:endParaRPr>
          </a:p>
          <a:p>
            <a:pPr marL="0" lvl="0" indent="0" algn="l" rtl="0">
              <a:lnSpc>
                <a:spcPct val="90000"/>
              </a:lnSpc>
              <a:spcBef>
                <a:spcPts val="1200"/>
              </a:spcBef>
              <a:spcAft>
                <a:spcPts val="0"/>
              </a:spcAft>
              <a:buClr>
                <a:schemeClr val="dk1"/>
              </a:buClr>
              <a:buSzPts val="2100"/>
              <a:buNone/>
            </a:pPr>
            <a:endParaRPr/>
          </a:p>
        </p:txBody>
      </p:sp>
      <p:graphicFrame>
        <p:nvGraphicFramePr>
          <p:cNvPr id="464" name="Google Shape;464;p69"/>
          <p:cNvGraphicFramePr/>
          <p:nvPr/>
        </p:nvGraphicFramePr>
        <p:xfrm>
          <a:off x="915193" y="2241427"/>
          <a:ext cx="7275025" cy="2236950"/>
        </p:xfrm>
        <a:graphic>
          <a:graphicData uri="http://schemas.openxmlformats.org/drawingml/2006/table">
            <a:tbl>
              <a:tblPr firstRow="1" firstCol="1" bandRow="1">
                <a:noFill/>
                <a:tableStyleId>{FC5D69E8-84DC-4059-878C-AB9F09C8DD2F}</a:tableStyleId>
              </a:tblPr>
              <a:tblGrid>
                <a:gridCol w="1669525">
                  <a:extLst>
                    <a:ext uri="{9D8B030D-6E8A-4147-A177-3AD203B41FA5}">
                      <a16:colId xmlns:a16="http://schemas.microsoft.com/office/drawing/2014/main" val="20000"/>
                    </a:ext>
                  </a:extLst>
                </a:gridCol>
                <a:gridCol w="3382475">
                  <a:extLst>
                    <a:ext uri="{9D8B030D-6E8A-4147-A177-3AD203B41FA5}">
                      <a16:colId xmlns:a16="http://schemas.microsoft.com/office/drawing/2014/main" val="20001"/>
                    </a:ext>
                  </a:extLst>
                </a:gridCol>
                <a:gridCol w="2223025">
                  <a:extLst>
                    <a:ext uri="{9D8B030D-6E8A-4147-A177-3AD203B41FA5}">
                      <a16:colId xmlns:a16="http://schemas.microsoft.com/office/drawing/2014/main" val="20002"/>
                    </a:ext>
                  </a:extLst>
                </a:gridCol>
              </a:tblGrid>
              <a:tr h="665700">
                <a:tc>
                  <a:txBody>
                    <a:bodyPr/>
                    <a:lstStyle/>
                    <a:p>
                      <a:pPr marL="177800" marR="0" lvl="0" indent="0" algn="l" rtl="0">
                        <a:spcBef>
                          <a:spcPts val="0"/>
                        </a:spcBef>
                        <a:spcAft>
                          <a:spcPts val="0"/>
                        </a:spcAft>
                        <a:buNone/>
                      </a:pPr>
                      <a:r>
                        <a:rPr lang="en" sz="2100" u="none" strike="noStrike" cap="none">
                          <a:latin typeface="Josefin Sans"/>
                          <a:ea typeface="Josefin Sans"/>
                          <a:cs typeface="Josefin Sans"/>
                          <a:sym typeface="Josefin Sans"/>
                        </a:rPr>
                        <a:t> </a:t>
                      </a:r>
                      <a:endParaRPr sz="2100" u="none" strike="noStrike" cap="none">
                        <a:latin typeface="Josefin Sans"/>
                        <a:ea typeface="Josefin Sans"/>
                        <a:cs typeface="Josefin Sans"/>
                        <a:sym typeface="Josefin Sans"/>
                      </a:endParaRPr>
                    </a:p>
                  </a:txBody>
                  <a:tcPr marL="51425" marR="51425" marT="0" marB="0"/>
                </a:tc>
                <a:tc>
                  <a:txBody>
                    <a:bodyPr/>
                    <a:lstStyle/>
                    <a:p>
                      <a:pPr marL="177800" marR="0" lvl="0" indent="0" algn="ctr" rtl="0">
                        <a:spcBef>
                          <a:spcPts val="0"/>
                        </a:spcBef>
                        <a:spcAft>
                          <a:spcPts val="0"/>
                        </a:spcAft>
                        <a:buNone/>
                      </a:pPr>
                      <a:r>
                        <a:rPr lang="en" sz="2100" u="none" strike="noStrike" cap="none">
                          <a:latin typeface="Josefin Sans"/>
                          <a:ea typeface="Josefin Sans"/>
                          <a:cs typeface="Josefin Sans"/>
                          <a:sym typeface="Josefin Sans"/>
                        </a:rPr>
                        <a:t>State Fiscal Year</a:t>
                      </a:r>
                      <a:endParaRPr sz="2100" u="none" strike="noStrike" cap="none">
                        <a:latin typeface="Josefin Sans"/>
                        <a:ea typeface="Josefin Sans"/>
                        <a:cs typeface="Josefin Sans"/>
                        <a:sym typeface="Josefin Sans"/>
                      </a:endParaRPr>
                    </a:p>
                  </a:txBody>
                  <a:tcPr marL="51425" marR="51425" marT="0" marB="0"/>
                </a:tc>
                <a:tc>
                  <a:txBody>
                    <a:bodyPr/>
                    <a:lstStyle/>
                    <a:p>
                      <a:pPr marL="177800" marR="0" lvl="0" indent="0" algn="ctr" rtl="0">
                        <a:spcBef>
                          <a:spcPts val="0"/>
                        </a:spcBef>
                        <a:spcAft>
                          <a:spcPts val="0"/>
                        </a:spcAft>
                        <a:buNone/>
                      </a:pPr>
                      <a:r>
                        <a:rPr lang="en" sz="2100" u="none" strike="noStrike" cap="none">
                          <a:latin typeface="Josefin Sans"/>
                          <a:ea typeface="Josefin Sans"/>
                          <a:cs typeface="Josefin Sans"/>
                          <a:sym typeface="Josefin Sans"/>
                        </a:rPr>
                        <a:t>School Year</a:t>
                      </a:r>
                      <a:endParaRPr sz="1100">
                        <a:latin typeface="Josefin Sans"/>
                        <a:ea typeface="Josefin Sans"/>
                        <a:cs typeface="Josefin Sans"/>
                        <a:sym typeface="Josefin Sans"/>
                      </a:endParaRPr>
                    </a:p>
                    <a:p>
                      <a:pPr marL="177800" marR="0" lvl="0" indent="0" algn="ctr" rtl="0">
                        <a:spcBef>
                          <a:spcPts val="0"/>
                        </a:spcBef>
                        <a:spcAft>
                          <a:spcPts val="0"/>
                        </a:spcAft>
                        <a:buNone/>
                      </a:pPr>
                      <a:r>
                        <a:rPr lang="en" sz="2100" u="none" strike="noStrike" cap="none">
                          <a:latin typeface="Josefin Sans"/>
                          <a:ea typeface="Josefin Sans"/>
                          <a:cs typeface="Josefin Sans"/>
                          <a:sym typeface="Josefin Sans"/>
                        </a:rPr>
                        <a:t> </a:t>
                      </a:r>
                      <a:endParaRPr sz="2100" u="none" strike="noStrike" cap="none">
                        <a:latin typeface="Josefin Sans"/>
                        <a:ea typeface="Josefin Sans"/>
                        <a:cs typeface="Josefin Sans"/>
                        <a:sym typeface="Josefin Sans"/>
                      </a:endParaRPr>
                    </a:p>
                  </a:txBody>
                  <a:tcPr marL="51425" marR="51425" marT="0" marB="0"/>
                </a:tc>
                <a:extLst>
                  <a:ext uri="{0D108BD9-81ED-4DB2-BD59-A6C34878D82A}">
                    <a16:rowId xmlns:a16="http://schemas.microsoft.com/office/drawing/2014/main" val="10000"/>
                  </a:ext>
                </a:extLst>
              </a:tr>
              <a:tr h="785625">
                <a:tc>
                  <a:txBody>
                    <a:bodyPr/>
                    <a:lstStyle/>
                    <a:p>
                      <a:pPr marL="177800" marR="0" lvl="0" indent="0" algn="l" rtl="0">
                        <a:spcBef>
                          <a:spcPts val="0"/>
                        </a:spcBef>
                        <a:spcAft>
                          <a:spcPts val="0"/>
                        </a:spcAft>
                        <a:buNone/>
                      </a:pPr>
                      <a:r>
                        <a:rPr lang="en" sz="2100" u="none" strike="noStrike" cap="none">
                          <a:latin typeface="Josefin Sans"/>
                          <a:ea typeface="Josefin Sans"/>
                          <a:cs typeface="Josefin Sans"/>
                          <a:sym typeface="Josefin Sans"/>
                        </a:rPr>
                        <a:t>FY 2022</a:t>
                      </a:r>
                      <a:endParaRPr sz="2100" u="none" strike="noStrike" cap="none">
                        <a:latin typeface="Josefin Sans"/>
                        <a:ea typeface="Josefin Sans"/>
                        <a:cs typeface="Josefin Sans"/>
                        <a:sym typeface="Josefin Sans"/>
                      </a:endParaRPr>
                    </a:p>
                  </a:txBody>
                  <a:tcPr marL="51425" marR="51425" marT="0" marB="0"/>
                </a:tc>
                <a:tc>
                  <a:txBody>
                    <a:bodyPr/>
                    <a:lstStyle/>
                    <a:p>
                      <a:pPr marL="177800" marR="0" lvl="0" indent="0" algn="l" rtl="0">
                        <a:spcBef>
                          <a:spcPts val="0"/>
                        </a:spcBef>
                        <a:spcAft>
                          <a:spcPts val="0"/>
                        </a:spcAft>
                        <a:buNone/>
                      </a:pPr>
                      <a:r>
                        <a:rPr lang="en" sz="2100" u="none" strike="noStrike" cap="none">
                          <a:latin typeface="Josefin Sans"/>
                          <a:ea typeface="Josefin Sans"/>
                          <a:cs typeface="Josefin Sans"/>
                          <a:sym typeface="Josefin Sans"/>
                        </a:rPr>
                        <a:t>July 1, 2021-June 30, 2022</a:t>
                      </a:r>
                      <a:endParaRPr sz="2100" u="none" strike="noStrike" cap="none">
                        <a:latin typeface="Josefin Sans"/>
                        <a:ea typeface="Josefin Sans"/>
                        <a:cs typeface="Josefin Sans"/>
                        <a:sym typeface="Josefin Sans"/>
                      </a:endParaRPr>
                    </a:p>
                  </a:txBody>
                  <a:tcPr marL="51425" marR="51425" marT="0" marB="0"/>
                </a:tc>
                <a:tc>
                  <a:txBody>
                    <a:bodyPr/>
                    <a:lstStyle/>
                    <a:p>
                      <a:pPr marL="177800" marR="0" lvl="0" indent="0" algn="l" rtl="0">
                        <a:spcBef>
                          <a:spcPts val="0"/>
                        </a:spcBef>
                        <a:spcAft>
                          <a:spcPts val="0"/>
                        </a:spcAft>
                        <a:buNone/>
                      </a:pPr>
                      <a:r>
                        <a:rPr lang="en" sz="2100" u="none" strike="noStrike" cap="none">
                          <a:latin typeface="Josefin Sans"/>
                          <a:ea typeface="Josefin Sans"/>
                          <a:cs typeface="Josefin Sans"/>
                          <a:sym typeface="Josefin Sans"/>
                        </a:rPr>
                        <a:t>2021-2022</a:t>
                      </a:r>
                      <a:endParaRPr sz="1100">
                        <a:latin typeface="Josefin Sans"/>
                        <a:ea typeface="Josefin Sans"/>
                        <a:cs typeface="Josefin Sans"/>
                        <a:sym typeface="Josefin Sans"/>
                      </a:endParaRPr>
                    </a:p>
                    <a:p>
                      <a:pPr marL="177800" marR="0" lvl="0" indent="0" algn="l" rtl="0">
                        <a:spcBef>
                          <a:spcPts val="0"/>
                        </a:spcBef>
                        <a:spcAft>
                          <a:spcPts val="0"/>
                        </a:spcAft>
                        <a:buNone/>
                      </a:pPr>
                      <a:r>
                        <a:rPr lang="en" sz="2100" u="none" strike="noStrike" cap="none">
                          <a:latin typeface="Josefin Sans"/>
                          <a:ea typeface="Josefin Sans"/>
                          <a:cs typeface="Josefin Sans"/>
                          <a:sym typeface="Josefin Sans"/>
                        </a:rPr>
                        <a:t> </a:t>
                      </a:r>
                      <a:endParaRPr sz="2100" u="none" strike="noStrike" cap="none">
                        <a:latin typeface="Josefin Sans"/>
                        <a:ea typeface="Josefin Sans"/>
                        <a:cs typeface="Josefin Sans"/>
                        <a:sym typeface="Josefin Sans"/>
                      </a:endParaRPr>
                    </a:p>
                  </a:txBody>
                  <a:tcPr marL="51425" marR="51425" marT="0" marB="0"/>
                </a:tc>
                <a:extLst>
                  <a:ext uri="{0D108BD9-81ED-4DB2-BD59-A6C34878D82A}">
                    <a16:rowId xmlns:a16="http://schemas.microsoft.com/office/drawing/2014/main" val="10001"/>
                  </a:ext>
                </a:extLst>
              </a:tr>
              <a:tr h="785625">
                <a:tc>
                  <a:txBody>
                    <a:bodyPr/>
                    <a:lstStyle/>
                    <a:p>
                      <a:pPr marL="177800" marR="0" lvl="0" indent="0" algn="l" rtl="0">
                        <a:spcBef>
                          <a:spcPts val="0"/>
                        </a:spcBef>
                        <a:spcAft>
                          <a:spcPts val="0"/>
                        </a:spcAft>
                        <a:buNone/>
                      </a:pPr>
                      <a:r>
                        <a:rPr lang="en" sz="2100" u="none" strike="noStrike" cap="none">
                          <a:latin typeface="Josefin Sans"/>
                          <a:ea typeface="Josefin Sans"/>
                          <a:cs typeface="Josefin Sans"/>
                          <a:sym typeface="Josefin Sans"/>
                        </a:rPr>
                        <a:t>FY 2023</a:t>
                      </a:r>
                      <a:endParaRPr sz="2100" u="none" strike="noStrike" cap="none">
                        <a:latin typeface="Josefin Sans"/>
                        <a:ea typeface="Josefin Sans"/>
                        <a:cs typeface="Josefin Sans"/>
                        <a:sym typeface="Josefin Sans"/>
                      </a:endParaRPr>
                    </a:p>
                  </a:txBody>
                  <a:tcPr marL="51425" marR="51425" marT="0" marB="0"/>
                </a:tc>
                <a:tc>
                  <a:txBody>
                    <a:bodyPr/>
                    <a:lstStyle/>
                    <a:p>
                      <a:pPr marL="177800" marR="0" lvl="0" indent="0" algn="l" rtl="0">
                        <a:spcBef>
                          <a:spcPts val="0"/>
                        </a:spcBef>
                        <a:spcAft>
                          <a:spcPts val="0"/>
                        </a:spcAft>
                        <a:buNone/>
                      </a:pPr>
                      <a:r>
                        <a:rPr lang="en" sz="2100" u="none" strike="noStrike" cap="none">
                          <a:latin typeface="Josefin Sans"/>
                          <a:ea typeface="Josefin Sans"/>
                          <a:cs typeface="Josefin Sans"/>
                          <a:sym typeface="Josefin Sans"/>
                        </a:rPr>
                        <a:t>July 1, 2022-June 30, 2023</a:t>
                      </a:r>
                      <a:endParaRPr sz="2100" u="none" strike="noStrike" cap="none">
                        <a:latin typeface="Josefin Sans"/>
                        <a:ea typeface="Josefin Sans"/>
                        <a:cs typeface="Josefin Sans"/>
                        <a:sym typeface="Josefin Sans"/>
                      </a:endParaRPr>
                    </a:p>
                  </a:txBody>
                  <a:tcPr marL="51425" marR="51425" marT="0" marB="0"/>
                </a:tc>
                <a:tc>
                  <a:txBody>
                    <a:bodyPr/>
                    <a:lstStyle/>
                    <a:p>
                      <a:pPr marL="177800" marR="0" lvl="0" indent="0" algn="l" rtl="0">
                        <a:spcBef>
                          <a:spcPts val="0"/>
                        </a:spcBef>
                        <a:spcAft>
                          <a:spcPts val="0"/>
                        </a:spcAft>
                        <a:buNone/>
                      </a:pPr>
                      <a:r>
                        <a:rPr lang="en" sz="2100" u="none" strike="noStrike" cap="none">
                          <a:latin typeface="Josefin Sans"/>
                          <a:ea typeface="Josefin Sans"/>
                          <a:cs typeface="Josefin Sans"/>
                          <a:sym typeface="Josefin Sans"/>
                        </a:rPr>
                        <a:t>2022-2023</a:t>
                      </a:r>
                      <a:endParaRPr sz="1100">
                        <a:latin typeface="Josefin Sans"/>
                        <a:ea typeface="Josefin Sans"/>
                        <a:cs typeface="Josefin Sans"/>
                        <a:sym typeface="Josefin Sans"/>
                      </a:endParaRPr>
                    </a:p>
                    <a:p>
                      <a:pPr marL="177800" marR="0" lvl="0" indent="0" algn="l" rtl="0">
                        <a:spcBef>
                          <a:spcPts val="0"/>
                        </a:spcBef>
                        <a:spcAft>
                          <a:spcPts val="0"/>
                        </a:spcAft>
                        <a:buNone/>
                      </a:pPr>
                      <a:r>
                        <a:rPr lang="en" sz="2100" u="none" strike="noStrike" cap="none">
                          <a:latin typeface="Josefin Sans"/>
                          <a:ea typeface="Josefin Sans"/>
                          <a:cs typeface="Josefin Sans"/>
                          <a:sym typeface="Josefin Sans"/>
                        </a:rPr>
                        <a:t> </a:t>
                      </a:r>
                      <a:endParaRPr sz="2100" u="none" strike="noStrike" cap="none">
                        <a:latin typeface="Josefin Sans"/>
                        <a:ea typeface="Josefin Sans"/>
                        <a:cs typeface="Josefin Sans"/>
                        <a:sym typeface="Josefin Sans"/>
                      </a:endParaRPr>
                    </a:p>
                  </a:txBody>
                  <a:tcPr marL="51425" marR="51425"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70"/>
          <p:cNvSpPr txBox="1">
            <a:spLocks noGrp="1"/>
          </p:cNvSpPr>
          <p:nvPr>
            <p:ph type="title"/>
          </p:nvPr>
        </p:nvSpPr>
        <p:spPr>
          <a:xfrm>
            <a:off x="623888" y="948630"/>
            <a:ext cx="5915100" cy="496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2400"/>
              <a:buFont typeface="Times New Roman"/>
              <a:buNone/>
            </a:pPr>
            <a:r>
              <a:rPr lang="en" sz="2400">
                <a:latin typeface="Josefin Sans"/>
                <a:ea typeface="Josefin Sans"/>
                <a:cs typeface="Josefin Sans"/>
                <a:sym typeface="Josefin Sans"/>
              </a:rPr>
              <a:t>Requirement 1 – Per-Pupil Funding</a:t>
            </a:r>
            <a:endParaRPr sz="2400">
              <a:latin typeface="Josefin Sans"/>
              <a:ea typeface="Josefin Sans"/>
              <a:cs typeface="Josefin Sans"/>
              <a:sym typeface="Josefin Sans"/>
            </a:endParaRPr>
          </a:p>
        </p:txBody>
      </p:sp>
      <p:sp>
        <p:nvSpPr>
          <p:cNvPr id="470" name="Google Shape;470;p70"/>
          <p:cNvSpPr txBox="1">
            <a:spLocks noGrp="1"/>
          </p:cNvSpPr>
          <p:nvPr>
            <p:ph type="body" idx="1"/>
          </p:nvPr>
        </p:nvSpPr>
        <p:spPr>
          <a:xfrm>
            <a:off x="536028" y="1600200"/>
            <a:ext cx="8071800" cy="27195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dk1"/>
              </a:buClr>
              <a:buSzPts val="2100"/>
              <a:buNone/>
            </a:pPr>
            <a:r>
              <a:rPr lang="en">
                <a:latin typeface="Josefin Sans"/>
                <a:ea typeface="Josefin Sans"/>
                <a:cs typeface="Josefin Sans"/>
                <a:sym typeface="Josefin Sans"/>
              </a:rPr>
              <a:t>Under section 2004(c) of the ARP Act, for each school identified by the LEA as a </a:t>
            </a:r>
            <a:r>
              <a:rPr lang="en" b="1">
                <a:solidFill>
                  <a:schemeClr val="accent3"/>
                </a:solidFill>
                <a:latin typeface="Josefin Sans"/>
                <a:ea typeface="Josefin Sans"/>
                <a:cs typeface="Josefin Sans"/>
                <a:sym typeface="Josefin Sans"/>
              </a:rPr>
              <a:t>high-poverty school</a:t>
            </a:r>
            <a:r>
              <a:rPr lang="en">
                <a:latin typeface="Josefin Sans"/>
                <a:ea typeface="Josefin Sans"/>
                <a:cs typeface="Josefin Sans"/>
                <a:sym typeface="Josefin Sans"/>
              </a:rPr>
              <a:t>, the LEA may not, in FY 2022 or 2023—</a:t>
            </a:r>
            <a:endParaRPr sz="1800">
              <a:latin typeface="Josefin Sans"/>
              <a:ea typeface="Josefin Sans"/>
              <a:cs typeface="Josefin Sans"/>
              <a:sym typeface="Josefin Sans"/>
            </a:endParaRPr>
          </a:p>
          <a:p>
            <a:pPr marL="685800" lvl="2" indent="0" algn="l" rtl="0">
              <a:lnSpc>
                <a:spcPct val="100000"/>
              </a:lnSpc>
              <a:spcBef>
                <a:spcPts val="900"/>
              </a:spcBef>
              <a:spcAft>
                <a:spcPts val="0"/>
              </a:spcAft>
              <a:buClr>
                <a:schemeClr val="dk1"/>
              </a:buClr>
              <a:buSzPts val="2100"/>
              <a:buNone/>
            </a:pPr>
            <a:r>
              <a:rPr lang="en" sz="2100">
                <a:latin typeface="Josefin Sans"/>
                <a:ea typeface="Josefin Sans"/>
                <a:cs typeface="Josefin Sans"/>
                <a:sym typeface="Josefin Sans"/>
              </a:rPr>
              <a:t>Reduce per-pupil funding (from combined state and local funding) by an amount that exceeds the total reduction, if any, in LEA per-pupil funding for all schools served by the LEA in such fiscal year</a:t>
            </a:r>
            <a:endParaRPr sz="1800">
              <a:latin typeface="Josefin Sans"/>
              <a:ea typeface="Josefin Sans"/>
              <a:cs typeface="Josefin Sans"/>
              <a:sym typeface="Josefi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1"/>
          <p:cNvSpPr txBox="1">
            <a:spLocks noGrp="1"/>
          </p:cNvSpPr>
          <p:nvPr>
            <p:ph type="title"/>
          </p:nvPr>
        </p:nvSpPr>
        <p:spPr>
          <a:xfrm>
            <a:off x="628650" y="858440"/>
            <a:ext cx="7886700" cy="6621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2400"/>
              <a:buFont typeface="Times New Roman"/>
              <a:buNone/>
            </a:pPr>
            <a:r>
              <a:rPr lang="en">
                <a:latin typeface="Josefin Sans"/>
                <a:ea typeface="Josefin Sans"/>
                <a:cs typeface="Josefin Sans"/>
                <a:sym typeface="Josefin Sans"/>
              </a:rPr>
              <a:t>Requirement 2 – FTE Staff</a:t>
            </a:r>
            <a:endParaRPr>
              <a:latin typeface="Josefin Sans"/>
              <a:ea typeface="Josefin Sans"/>
              <a:cs typeface="Josefin Sans"/>
              <a:sym typeface="Josefin Sans"/>
            </a:endParaRPr>
          </a:p>
        </p:txBody>
      </p:sp>
      <p:sp>
        <p:nvSpPr>
          <p:cNvPr id="476" name="Google Shape;476;p71"/>
          <p:cNvSpPr txBox="1">
            <a:spLocks noGrp="1"/>
          </p:cNvSpPr>
          <p:nvPr>
            <p:ph type="body" idx="1"/>
          </p:nvPr>
        </p:nvSpPr>
        <p:spPr>
          <a:xfrm>
            <a:off x="536028" y="1596887"/>
            <a:ext cx="8071800" cy="27990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dk1"/>
              </a:buClr>
              <a:buSzPts val="2100"/>
              <a:buNone/>
            </a:pPr>
            <a:r>
              <a:rPr lang="en">
                <a:latin typeface="Josefin Sans"/>
                <a:ea typeface="Josefin Sans"/>
                <a:cs typeface="Josefin Sans"/>
                <a:sym typeface="Josefin Sans"/>
              </a:rPr>
              <a:t>Under section 2004(c) of the ARP Act, for each school identified by the LEA as a </a:t>
            </a:r>
            <a:r>
              <a:rPr lang="en" b="1">
                <a:solidFill>
                  <a:schemeClr val="accent3"/>
                </a:solidFill>
                <a:latin typeface="Josefin Sans"/>
                <a:ea typeface="Josefin Sans"/>
                <a:cs typeface="Josefin Sans"/>
                <a:sym typeface="Josefin Sans"/>
              </a:rPr>
              <a:t>high-poverty school</a:t>
            </a:r>
            <a:r>
              <a:rPr lang="en">
                <a:latin typeface="Josefin Sans"/>
                <a:ea typeface="Josefin Sans"/>
                <a:cs typeface="Josefin Sans"/>
                <a:sym typeface="Josefin Sans"/>
              </a:rPr>
              <a:t>, the LEA may not, in FY 2022 or 2023—</a:t>
            </a:r>
            <a:endParaRPr sz="1800">
              <a:latin typeface="Josefin Sans"/>
              <a:ea typeface="Josefin Sans"/>
              <a:cs typeface="Josefin Sans"/>
              <a:sym typeface="Josefin Sans"/>
            </a:endParaRPr>
          </a:p>
          <a:p>
            <a:pPr marL="685800" lvl="2" indent="0" algn="l" rtl="0">
              <a:lnSpc>
                <a:spcPct val="100000"/>
              </a:lnSpc>
              <a:spcBef>
                <a:spcPts val="900"/>
              </a:spcBef>
              <a:spcAft>
                <a:spcPts val="0"/>
              </a:spcAft>
              <a:buClr>
                <a:schemeClr val="dk1"/>
              </a:buClr>
              <a:buSzPts val="2100"/>
              <a:buNone/>
            </a:pPr>
            <a:r>
              <a:rPr lang="en" sz="2100">
                <a:latin typeface="Josefin Sans"/>
                <a:ea typeface="Josefin Sans"/>
                <a:cs typeface="Josefin Sans"/>
                <a:sym typeface="Josefin Sans"/>
              </a:rPr>
              <a:t>Reduce the number of FTE staff per-pupil by an amount that exceeds the total reduction, if any, in FTE staff per-pupil in all schools served by the LEA in such fiscal year  </a:t>
            </a:r>
            <a:endParaRPr sz="2100">
              <a:latin typeface="Josefin Sans"/>
              <a:ea typeface="Josefin Sans"/>
              <a:cs typeface="Josefin Sans"/>
              <a:sym typeface="Josefin Sans"/>
            </a:endParaRPr>
          </a:p>
          <a:p>
            <a:pPr marL="0" lvl="0" indent="0" algn="l" rtl="0">
              <a:lnSpc>
                <a:spcPct val="90000"/>
              </a:lnSpc>
              <a:spcBef>
                <a:spcPts val="800"/>
              </a:spcBef>
              <a:spcAft>
                <a:spcPts val="0"/>
              </a:spcAft>
              <a:buClr>
                <a:schemeClr val="dk1"/>
              </a:buClr>
              <a:buSzPts val="21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72"/>
          <p:cNvSpPr txBox="1">
            <a:spLocks noGrp="1"/>
          </p:cNvSpPr>
          <p:nvPr>
            <p:ph type="title"/>
          </p:nvPr>
        </p:nvSpPr>
        <p:spPr>
          <a:xfrm>
            <a:off x="471505" y="872425"/>
            <a:ext cx="8280000" cy="496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2400"/>
              <a:buFont typeface="Times New Roman"/>
              <a:buNone/>
            </a:pPr>
            <a:r>
              <a:rPr lang="en">
                <a:latin typeface="Josefin Sans"/>
                <a:ea typeface="Josefin Sans"/>
                <a:cs typeface="Josefin Sans"/>
                <a:sym typeface="Josefin Sans"/>
              </a:rPr>
              <a:t>Determining LEA Maintenance of Equity for FY 22</a:t>
            </a:r>
            <a:endParaRPr>
              <a:latin typeface="Josefin Sans"/>
              <a:ea typeface="Josefin Sans"/>
              <a:cs typeface="Josefin Sans"/>
              <a:sym typeface="Josefin Sans"/>
            </a:endParaRPr>
          </a:p>
        </p:txBody>
      </p:sp>
      <p:sp>
        <p:nvSpPr>
          <p:cNvPr id="482" name="Google Shape;482;p72"/>
          <p:cNvSpPr txBox="1">
            <a:spLocks noGrp="1"/>
          </p:cNvSpPr>
          <p:nvPr>
            <p:ph type="body" idx="1"/>
          </p:nvPr>
        </p:nvSpPr>
        <p:spPr>
          <a:xfrm>
            <a:off x="536025" y="1450425"/>
            <a:ext cx="8071800" cy="3607200"/>
          </a:xfrm>
          <a:prstGeom prst="rect">
            <a:avLst/>
          </a:prstGeom>
          <a:noFill/>
          <a:ln>
            <a:noFill/>
          </a:ln>
        </p:spPr>
        <p:txBody>
          <a:bodyPr spcFirstLastPara="1" wrap="square" lIns="68575" tIns="34275" rIns="68575" bIns="34275" anchor="t" anchorCtr="0">
            <a:normAutofit fontScale="85000" lnSpcReduction="20000"/>
          </a:bodyPr>
          <a:lstStyle/>
          <a:p>
            <a:pPr marL="177800" lvl="0" indent="-141446" algn="l" rtl="0">
              <a:lnSpc>
                <a:spcPct val="120000"/>
              </a:lnSpc>
              <a:spcBef>
                <a:spcPts val="0"/>
              </a:spcBef>
              <a:spcAft>
                <a:spcPts val="0"/>
              </a:spcAft>
              <a:buClr>
                <a:schemeClr val="dk1"/>
              </a:buClr>
              <a:buSzPct val="100000"/>
              <a:buFont typeface="Josefin Sans"/>
              <a:buChar char="•"/>
            </a:pPr>
            <a:r>
              <a:rPr lang="en">
                <a:latin typeface="Josefin Sans"/>
                <a:ea typeface="Josefin Sans"/>
                <a:cs typeface="Josefin Sans"/>
                <a:sym typeface="Josefin Sans"/>
              </a:rPr>
              <a:t>School divisions submitted their lists of high poverty schools to VDOE in September 2021</a:t>
            </a:r>
            <a:endParaRPr>
              <a:latin typeface="Josefin Sans"/>
              <a:ea typeface="Josefin Sans"/>
              <a:cs typeface="Josefin Sans"/>
              <a:sym typeface="Josefin Sans"/>
            </a:endParaRPr>
          </a:p>
          <a:p>
            <a:pPr marL="177800" lvl="0" indent="-141446" algn="l" rtl="0">
              <a:lnSpc>
                <a:spcPct val="120000"/>
              </a:lnSpc>
              <a:spcBef>
                <a:spcPts val="0"/>
              </a:spcBef>
              <a:spcAft>
                <a:spcPts val="0"/>
              </a:spcAft>
              <a:buSzPct val="100000"/>
              <a:buFont typeface="Josefin Sans"/>
              <a:buChar char="•"/>
            </a:pPr>
            <a:r>
              <a:rPr lang="en">
                <a:latin typeface="Josefin Sans"/>
                <a:ea typeface="Josefin Sans"/>
                <a:cs typeface="Josefin Sans"/>
                <a:sym typeface="Josefin Sans"/>
              </a:rPr>
              <a:t>USED offered an exception from the FY22 requirement for school divisions that did not reduce aggregate state and local per pupil funding from FY21 to FY22</a:t>
            </a:r>
            <a:endParaRPr>
              <a:latin typeface="Josefin Sans"/>
              <a:ea typeface="Josefin Sans"/>
              <a:cs typeface="Josefin Sans"/>
              <a:sym typeface="Josefin Sans"/>
            </a:endParaRPr>
          </a:p>
          <a:p>
            <a:pPr marL="177800" lvl="0" indent="-141446" algn="l" rtl="0">
              <a:lnSpc>
                <a:spcPct val="120000"/>
              </a:lnSpc>
              <a:spcBef>
                <a:spcPts val="0"/>
              </a:spcBef>
              <a:spcAft>
                <a:spcPts val="0"/>
              </a:spcAft>
              <a:buSzPct val="100000"/>
              <a:buFont typeface="Josefin Sans"/>
              <a:buChar char="•"/>
            </a:pPr>
            <a:r>
              <a:rPr lang="en">
                <a:latin typeface="Josefin Sans"/>
                <a:ea typeface="Josefin Sans"/>
                <a:cs typeface="Josefin Sans"/>
                <a:sym typeface="Josefin Sans"/>
              </a:rPr>
              <a:t>Most LEAs qualified for the exception</a:t>
            </a:r>
            <a:endParaRPr>
              <a:latin typeface="Josefin Sans"/>
              <a:ea typeface="Josefin Sans"/>
              <a:cs typeface="Josefin Sans"/>
              <a:sym typeface="Josefin Sans"/>
            </a:endParaRPr>
          </a:p>
          <a:p>
            <a:pPr marL="177800" lvl="0" indent="-141446" algn="l" rtl="0">
              <a:lnSpc>
                <a:spcPct val="120000"/>
              </a:lnSpc>
              <a:spcBef>
                <a:spcPts val="900"/>
              </a:spcBef>
              <a:spcAft>
                <a:spcPts val="0"/>
              </a:spcAft>
              <a:buClr>
                <a:schemeClr val="dk1"/>
              </a:buClr>
              <a:buSzPct val="100000"/>
              <a:buChar char="•"/>
            </a:pPr>
            <a:r>
              <a:rPr lang="en">
                <a:latin typeface="Josefin Sans"/>
                <a:ea typeface="Josefin Sans"/>
                <a:cs typeface="Josefin Sans"/>
                <a:sym typeface="Josefin Sans"/>
              </a:rPr>
              <a:t>The VDOE will work LEAs that are not excepted from MOEquity to complete the calculation process for FY22</a:t>
            </a:r>
            <a:endParaRPr>
              <a:latin typeface="Josefin Sans"/>
              <a:ea typeface="Josefin Sans"/>
              <a:cs typeface="Josefin Sans"/>
              <a:sym typeface="Josefin Sans"/>
            </a:endParaRPr>
          </a:p>
          <a:p>
            <a:pPr marL="177800" lvl="0" indent="-141446" algn="l" rtl="0">
              <a:lnSpc>
                <a:spcPct val="120000"/>
              </a:lnSpc>
              <a:spcBef>
                <a:spcPts val="900"/>
              </a:spcBef>
              <a:spcAft>
                <a:spcPts val="0"/>
              </a:spcAft>
              <a:buClr>
                <a:schemeClr val="dk1"/>
              </a:buClr>
              <a:buSzPct val="100000"/>
              <a:buFont typeface="Josefin Sans"/>
              <a:buChar char="•"/>
            </a:pPr>
            <a:r>
              <a:rPr lang="en">
                <a:latin typeface="Josefin Sans"/>
                <a:ea typeface="Josefin Sans"/>
                <a:cs typeface="Josefin Sans"/>
                <a:sym typeface="Josefin Sans"/>
              </a:rPr>
              <a:t>For FY23, MOEquity will apply to all LEAs except for LEAs with an enrollment of less than 1,000 students or with only one school per grade span.</a:t>
            </a:r>
            <a:endParaRPr>
              <a:latin typeface="Josefin Sans"/>
              <a:ea typeface="Josefin Sans"/>
              <a:cs typeface="Josefin Sans"/>
              <a:sym typeface="Josefin Sans"/>
            </a:endParaRPr>
          </a:p>
          <a:p>
            <a:pPr marL="0" lvl="0" indent="0" algn="l" rtl="0">
              <a:lnSpc>
                <a:spcPct val="90000"/>
              </a:lnSpc>
              <a:spcBef>
                <a:spcPts val="1200"/>
              </a:spcBef>
              <a:spcAft>
                <a:spcPts val="0"/>
              </a:spcAft>
              <a:buClr>
                <a:schemeClr val="dk1"/>
              </a:buClr>
              <a:buSzPct val="1000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3"/>
          <p:cNvSpPr txBox="1">
            <a:spLocks noGrp="1"/>
          </p:cNvSpPr>
          <p:nvPr>
            <p:ph type="title"/>
          </p:nvPr>
        </p:nvSpPr>
        <p:spPr>
          <a:xfrm>
            <a:off x="623888" y="827594"/>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3600">
                <a:solidFill>
                  <a:schemeClr val="accent3"/>
                </a:solidFill>
                <a:latin typeface="Josefin Sans"/>
                <a:ea typeface="Josefin Sans"/>
                <a:cs typeface="Josefin Sans"/>
                <a:sym typeface="Josefin Sans"/>
              </a:rPr>
              <a:t>GEER</a:t>
            </a:r>
            <a:endParaRPr sz="3600">
              <a:solidFill>
                <a:schemeClr val="accent3"/>
              </a:solidFill>
              <a:latin typeface="Josefin Sans"/>
              <a:ea typeface="Josefin Sans"/>
              <a:cs typeface="Josefin Sans"/>
              <a:sym typeface="Josefin Sans"/>
            </a:endParaRPr>
          </a:p>
        </p:txBody>
      </p:sp>
      <p:sp>
        <p:nvSpPr>
          <p:cNvPr id="488" name="Google Shape;488;p73"/>
          <p:cNvSpPr txBox="1">
            <a:spLocks noGrp="1"/>
          </p:cNvSpPr>
          <p:nvPr>
            <p:ph type="body" idx="1"/>
          </p:nvPr>
        </p:nvSpPr>
        <p:spPr>
          <a:xfrm>
            <a:off x="623888" y="3084293"/>
            <a:ext cx="7886700" cy="1125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74"/>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400">
                <a:latin typeface="Josefin Sans"/>
                <a:ea typeface="Josefin Sans"/>
                <a:cs typeface="Josefin Sans"/>
                <a:sym typeface="Josefin Sans"/>
              </a:rPr>
              <a:t>GEER I and II Funds to Support PreK-12</a:t>
            </a:r>
            <a:endParaRPr sz="2400">
              <a:latin typeface="Josefin Sans"/>
              <a:ea typeface="Josefin Sans"/>
              <a:cs typeface="Josefin Sans"/>
              <a:sym typeface="Josefin Sans"/>
            </a:endParaRPr>
          </a:p>
        </p:txBody>
      </p:sp>
      <p:sp>
        <p:nvSpPr>
          <p:cNvPr id="494" name="Google Shape;494;p74"/>
          <p:cNvSpPr txBox="1">
            <a:spLocks noGrp="1"/>
          </p:cNvSpPr>
          <p:nvPr>
            <p:ph type="body" idx="1"/>
          </p:nvPr>
        </p:nvSpPr>
        <p:spPr>
          <a:xfrm>
            <a:off x="421725" y="1520550"/>
            <a:ext cx="8093700" cy="3112200"/>
          </a:xfrm>
          <a:prstGeom prst="rect">
            <a:avLst/>
          </a:prstGeom>
        </p:spPr>
        <p:txBody>
          <a:bodyPr spcFirstLastPara="1" wrap="square" lIns="68575" tIns="34275" rIns="68575" bIns="34275" anchor="t" anchorCtr="0">
            <a:noAutofit/>
          </a:bodyPr>
          <a:lstStyle/>
          <a:p>
            <a:pPr marL="0" lvl="0" indent="0" algn="ctr" rtl="0">
              <a:lnSpc>
                <a:spcPct val="115000"/>
              </a:lnSpc>
              <a:spcBef>
                <a:spcPts val="800"/>
              </a:spcBef>
              <a:spcAft>
                <a:spcPts val="0"/>
              </a:spcAft>
              <a:buNone/>
            </a:pPr>
            <a:r>
              <a:rPr lang="en" sz="1900" b="1">
                <a:solidFill>
                  <a:schemeClr val="accent3"/>
                </a:solidFill>
                <a:latin typeface="Josefin Sans"/>
                <a:ea typeface="Josefin Sans"/>
                <a:cs typeface="Josefin Sans"/>
                <a:sym typeface="Josefin Sans"/>
              </a:rPr>
              <a:t>GEER I - $43.4 M </a:t>
            </a:r>
            <a:r>
              <a:rPr lang="en" sz="1900" b="1">
                <a:latin typeface="Josefin Sans"/>
                <a:ea typeface="Josefin Sans"/>
                <a:cs typeface="Josefin Sans"/>
                <a:sym typeface="Josefin Sans"/>
              </a:rPr>
              <a:t>from the CARES Act</a:t>
            </a:r>
            <a:endParaRPr sz="1800" b="1">
              <a:latin typeface="Josefin Sans"/>
              <a:ea typeface="Josefin Sans"/>
              <a:cs typeface="Josefin Sans"/>
              <a:sym typeface="Josefin Sans"/>
            </a:endParaRPr>
          </a:p>
          <a:p>
            <a:pPr marL="0" lvl="0" indent="0" algn="ctr" rtl="0">
              <a:lnSpc>
                <a:spcPct val="115000"/>
              </a:lnSpc>
              <a:spcBef>
                <a:spcPts val="800"/>
              </a:spcBef>
              <a:spcAft>
                <a:spcPts val="0"/>
              </a:spcAft>
              <a:buNone/>
            </a:pPr>
            <a:r>
              <a:rPr lang="en" sz="1600">
                <a:latin typeface="Josefin Sans"/>
                <a:ea typeface="Josefin Sans"/>
                <a:cs typeface="Josefin Sans"/>
                <a:sym typeface="Josefin Sans"/>
              </a:rPr>
              <a:t>School Nutrition</a:t>
            </a:r>
            <a:endParaRPr sz="1600">
              <a:latin typeface="Josefin Sans"/>
              <a:ea typeface="Josefin Sans"/>
              <a:cs typeface="Josefin Sans"/>
              <a:sym typeface="Josefin Sans"/>
            </a:endParaRPr>
          </a:p>
          <a:p>
            <a:pPr marL="0" lvl="0" indent="0" algn="ctr" rtl="0">
              <a:lnSpc>
                <a:spcPct val="115000"/>
              </a:lnSpc>
              <a:spcBef>
                <a:spcPts val="800"/>
              </a:spcBef>
              <a:spcAft>
                <a:spcPts val="0"/>
              </a:spcAft>
              <a:buNone/>
            </a:pPr>
            <a:r>
              <a:rPr lang="en" sz="1600">
                <a:latin typeface="Josefin Sans"/>
                <a:ea typeface="Josefin Sans"/>
                <a:cs typeface="Josefin Sans"/>
                <a:sym typeface="Josefin Sans"/>
              </a:rPr>
              <a:t>VISION technology </a:t>
            </a:r>
            <a:endParaRPr sz="1600">
              <a:latin typeface="Josefin Sans"/>
              <a:ea typeface="Josefin Sans"/>
              <a:cs typeface="Josefin Sans"/>
              <a:sym typeface="Josefin Sans"/>
            </a:endParaRPr>
          </a:p>
          <a:p>
            <a:pPr marL="0" lvl="0" indent="0" algn="ctr" rtl="0">
              <a:lnSpc>
                <a:spcPct val="115000"/>
              </a:lnSpc>
              <a:spcBef>
                <a:spcPts val="800"/>
              </a:spcBef>
              <a:spcAft>
                <a:spcPts val="0"/>
              </a:spcAft>
              <a:buNone/>
            </a:pPr>
            <a:r>
              <a:rPr lang="en" sz="1600">
                <a:latin typeface="Josefin Sans"/>
                <a:ea typeface="Josefin Sans"/>
                <a:cs typeface="Josefin Sans"/>
                <a:sym typeface="Josefin Sans"/>
              </a:rPr>
              <a:t>Early Childhood</a:t>
            </a:r>
            <a:endParaRPr sz="1600">
              <a:latin typeface="Josefin Sans"/>
              <a:ea typeface="Josefin Sans"/>
              <a:cs typeface="Josefin Sans"/>
              <a:sym typeface="Josefin Sans"/>
            </a:endParaRPr>
          </a:p>
          <a:p>
            <a:pPr marL="0" lvl="0" indent="0" algn="ctr" rtl="0">
              <a:lnSpc>
                <a:spcPct val="115000"/>
              </a:lnSpc>
              <a:spcBef>
                <a:spcPts val="800"/>
              </a:spcBef>
              <a:spcAft>
                <a:spcPts val="0"/>
              </a:spcAft>
              <a:buNone/>
            </a:pPr>
            <a:r>
              <a:rPr lang="en" sz="1600">
                <a:latin typeface="Josefin Sans"/>
                <a:ea typeface="Josefin Sans"/>
                <a:cs typeface="Josefin Sans"/>
                <a:sym typeface="Josefin Sans"/>
              </a:rPr>
              <a:t>Virtual Virginia Expansion</a:t>
            </a:r>
            <a:endParaRPr sz="1600">
              <a:latin typeface="Josefin Sans"/>
              <a:ea typeface="Josefin Sans"/>
              <a:cs typeface="Josefin Sans"/>
              <a:sym typeface="Josefin Sans"/>
            </a:endParaRPr>
          </a:p>
          <a:p>
            <a:pPr marL="0" lvl="0" indent="0" algn="ctr" rtl="0">
              <a:lnSpc>
                <a:spcPct val="115000"/>
              </a:lnSpc>
              <a:spcBef>
                <a:spcPts val="800"/>
              </a:spcBef>
              <a:spcAft>
                <a:spcPts val="0"/>
              </a:spcAft>
              <a:buNone/>
            </a:pPr>
            <a:r>
              <a:rPr lang="en" sz="1900" b="1">
                <a:solidFill>
                  <a:schemeClr val="accent3"/>
                </a:solidFill>
                <a:latin typeface="Josefin Sans"/>
                <a:ea typeface="Josefin Sans"/>
                <a:cs typeface="Josefin Sans"/>
                <a:sym typeface="Josefin Sans"/>
              </a:rPr>
              <a:t>GEER II - $8 M </a:t>
            </a:r>
            <a:r>
              <a:rPr lang="en" sz="1900" b="1">
                <a:latin typeface="Josefin Sans"/>
                <a:ea typeface="Josefin Sans"/>
                <a:cs typeface="Josefin Sans"/>
                <a:sym typeface="Josefin Sans"/>
              </a:rPr>
              <a:t>from the CRRSA Act</a:t>
            </a:r>
            <a:endParaRPr sz="1900" b="1">
              <a:latin typeface="Josefin Sans"/>
              <a:ea typeface="Josefin Sans"/>
              <a:cs typeface="Josefin Sans"/>
              <a:sym typeface="Josefin Sans"/>
            </a:endParaRPr>
          </a:p>
          <a:p>
            <a:pPr marL="0" lvl="0" indent="0" algn="ctr" rtl="0">
              <a:lnSpc>
                <a:spcPct val="115000"/>
              </a:lnSpc>
              <a:spcBef>
                <a:spcPts val="800"/>
              </a:spcBef>
              <a:spcAft>
                <a:spcPts val="0"/>
              </a:spcAft>
              <a:buNone/>
            </a:pPr>
            <a:r>
              <a:rPr lang="en" sz="1600">
                <a:latin typeface="Josefin Sans"/>
                <a:ea typeface="Josefin Sans"/>
                <a:cs typeface="Josefin Sans"/>
                <a:sym typeface="Josefin Sans"/>
              </a:rPr>
              <a:t>Virtual Virginia Expansion</a:t>
            </a:r>
            <a:endParaRPr sz="1900">
              <a:latin typeface="Josefin Sans"/>
              <a:ea typeface="Josefin Sans"/>
              <a:cs typeface="Josefin Sans"/>
              <a:sym typeface="Josefin Sans"/>
            </a:endParaRPr>
          </a:p>
        </p:txBody>
      </p:sp>
      <p:pic>
        <p:nvPicPr>
          <p:cNvPr id="495" name="Google Shape;495;p74"/>
          <p:cNvPicPr preferRelativeResize="0"/>
          <p:nvPr/>
        </p:nvPicPr>
        <p:blipFill>
          <a:blip r:embed="rId3">
            <a:alphaModFix/>
          </a:blip>
          <a:stretch>
            <a:fillRect/>
          </a:stretch>
        </p:blipFill>
        <p:spPr>
          <a:xfrm>
            <a:off x="530775" y="1998588"/>
            <a:ext cx="1905000" cy="1266825"/>
          </a:xfrm>
          <a:prstGeom prst="rect">
            <a:avLst/>
          </a:prstGeom>
          <a:noFill/>
          <a:ln>
            <a:noFill/>
          </a:ln>
        </p:spPr>
      </p:pic>
      <p:pic>
        <p:nvPicPr>
          <p:cNvPr id="496" name="Google Shape;496;p74"/>
          <p:cNvPicPr preferRelativeResize="0"/>
          <p:nvPr/>
        </p:nvPicPr>
        <p:blipFill>
          <a:blip r:embed="rId4">
            <a:alphaModFix/>
          </a:blip>
          <a:stretch>
            <a:fillRect/>
          </a:stretch>
        </p:blipFill>
        <p:spPr>
          <a:xfrm>
            <a:off x="6564425" y="1974778"/>
            <a:ext cx="1895475" cy="131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8"/>
          <p:cNvSpPr txBox="1">
            <a:spLocks noGrp="1"/>
          </p:cNvSpPr>
          <p:nvPr>
            <p:ph type="title"/>
          </p:nvPr>
        </p:nvSpPr>
        <p:spPr>
          <a:xfrm>
            <a:off x="568400" y="91949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400">
                <a:latin typeface="Josefin Sans"/>
                <a:ea typeface="Josefin Sans"/>
                <a:cs typeface="Josefin Sans"/>
                <a:sym typeface="Josefin Sans"/>
              </a:rPr>
              <a:t>Multiple PreK-12 Funding Programs</a:t>
            </a:r>
            <a:endParaRPr sz="2400">
              <a:latin typeface="Josefin Sans"/>
              <a:ea typeface="Josefin Sans"/>
              <a:cs typeface="Josefin Sans"/>
              <a:sym typeface="Josefin Sans"/>
            </a:endParaRPr>
          </a:p>
        </p:txBody>
      </p:sp>
      <p:graphicFrame>
        <p:nvGraphicFramePr>
          <p:cNvPr id="319" name="Google Shape;319;p48"/>
          <p:cNvGraphicFramePr/>
          <p:nvPr/>
        </p:nvGraphicFramePr>
        <p:xfrm>
          <a:off x="248400" y="1619250"/>
          <a:ext cx="8142675" cy="3047460"/>
        </p:xfrm>
        <a:graphic>
          <a:graphicData uri="http://schemas.openxmlformats.org/drawingml/2006/table">
            <a:tbl>
              <a:tblPr>
                <a:noFill/>
                <a:tableStyleId>{148DBCA1-D83E-4759-AD01-6B6A38ACF356}</a:tableStyleId>
              </a:tblPr>
              <a:tblGrid>
                <a:gridCol w="4536950">
                  <a:extLst>
                    <a:ext uri="{9D8B030D-6E8A-4147-A177-3AD203B41FA5}">
                      <a16:colId xmlns:a16="http://schemas.microsoft.com/office/drawing/2014/main" val="20000"/>
                    </a:ext>
                  </a:extLst>
                </a:gridCol>
                <a:gridCol w="1255950">
                  <a:extLst>
                    <a:ext uri="{9D8B030D-6E8A-4147-A177-3AD203B41FA5}">
                      <a16:colId xmlns:a16="http://schemas.microsoft.com/office/drawing/2014/main" val="20001"/>
                    </a:ext>
                  </a:extLst>
                </a:gridCol>
                <a:gridCol w="1223750">
                  <a:extLst>
                    <a:ext uri="{9D8B030D-6E8A-4147-A177-3AD203B41FA5}">
                      <a16:colId xmlns:a16="http://schemas.microsoft.com/office/drawing/2014/main" val="20002"/>
                    </a:ext>
                  </a:extLst>
                </a:gridCol>
                <a:gridCol w="1126025">
                  <a:extLst>
                    <a:ext uri="{9D8B030D-6E8A-4147-A177-3AD203B41FA5}">
                      <a16:colId xmlns:a16="http://schemas.microsoft.com/office/drawing/2014/main" val="20003"/>
                    </a:ext>
                  </a:extLst>
                </a:gridCol>
              </a:tblGrid>
              <a:tr h="40625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 b="1">
                          <a:solidFill>
                            <a:schemeClr val="accent1"/>
                          </a:solidFill>
                        </a:rPr>
                        <a:t>CARES</a:t>
                      </a:r>
                      <a:r>
                        <a:rPr lang="en" b="1"/>
                        <a:t> Act</a:t>
                      </a:r>
                      <a:endParaRPr b="1"/>
                    </a:p>
                  </a:txBody>
                  <a:tcPr marL="91425" marR="91425" marT="91425" marB="91425"/>
                </a:tc>
                <a:tc>
                  <a:txBody>
                    <a:bodyPr/>
                    <a:lstStyle/>
                    <a:p>
                      <a:pPr marL="0" lvl="0" indent="0" algn="ctr" rtl="0">
                        <a:spcBef>
                          <a:spcPts val="0"/>
                        </a:spcBef>
                        <a:spcAft>
                          <a:spcPts val="0"/>
                        </a:spcAft>
                        <a:buNone/>
                      </a:pPr>
                      <a:r>
                        <a:rPr lang="en" b="1">
                          <a:solidFill>
                            <a:schemeClr val="accent1"/>
                          </a:solidFill>
                        </a:rPr>
                        <a:t>CRRSA</a:t>
                      </a:r>
                      <a:r>
                        <a:rPr lang="en" b="1"/>
                        <a:t> Act</a:t>
                      </a:r>
                      <a:endParaRPr b="1"/>
                    </a:p>
                  </a:txBody>
                  <a:tcPr marL="91425" marR="91425" marT="91425" marB="91425"/>
                </a:tc>
                <a:tc>
                  <a:txBody>
                    <a:bodyPr/>
                    <a:lstStyle/>
                    <a:p>
                      <a:pPr marL="0" lvl="0" indent="0" algn="ctr" rtl="0">
                        <a:spcBef>
                          <a:spcPts val="0"/>
                        </a:spcBef>
                        <a:spcAft>
                          <a:spcPts val="0"/>
                        </a:spcAft>
                        <a:buNone/>
                      </a:pPr>
                      <a:r>
                        <a:rPr lang="en" b="1">
                          <a:solidFill>
                            <a:schemeClr val="accent1"/>
                          </a:solidFill>
                        </a:rPr>
                        <a:t>ARP</a:t>
                      </a:r>
                      <a:r>
                        <a:rPr lang="en" b="1"/>
                        <a:t> Act</a:t>
                      </a:r>
                      <a:endParaRPr b="1"/>
                    </a:p>
                  </a:txBody>
                  <a:tcPr marL="91425" marR="91425" marT="91425" marB="91425"/>
                </a:tc>
                <a:extLst>
                  <a:ext uri="{0D108BD9-81ED-4DB2-BD59-A6C34878D82A}">
                    <a16:rowId xmlns:a16="http://schemas.microsoft.com/office/drawing/2014/main" val="10000"/>
                  </a:ext>
                </a:extLst>
              </a:tr>
              <a:tr h="609575">
                <a:tc>
                  <a:txBody>
                    <a:bodyPr/>
                    <a:lstStyle/>
                    <a:p>
                      <a:pPr marL="0" lvl="0" indent="0" algn="l" rtl="0">
                        <a:spcBef>
                          <a:spcPts val="0"/>
                        </a:spcBef>
                        <a:spcAft>
                          <a:spcPts val="0"/>
                        </a:spcAft>
                        <a:buNone/>
                      </a:pPr>
                      <a:r>
                        <a:rPr lang="en" b="1"/>
                        <a:t>Elementary and Secondary School Emergency Relief (</a:t>
                      </a:r>
                      <a:r>
                        <a:rPr lang="en" b="1">
                          <a:solidFill>
                            <a:schemeClr val="accent1"/>
                          </a:solidFill>
                        </a:rPr>
                        <a:t>ESSER</a:t>
                      </a:r>
                      <a:r>
                        <a:rPr lang="en" b="1"/>
                        <a:t>)</a:t>
                      </a:r>
                      <a:endParaRPr b="1"/>
                    </a:p>
                  </a:txBody>
                  <a:tcPr marL="91425" marR="91425" marT="91425" marB="91425"/>
                </a:tc>
                <a:tc>
                  <a:txBody>
                    <a:bodyPr/>
                    <a:lstStyle/>
                    <a:p>
                      <a:pPr marL="0" lvl="0" indent="0" algn="ctr" rtl="0">
                        <a:spcBef>
                          <a:spcPts val="0"/>
                        </a:spcBef>
                        <a:spcAft>
                          <a:spcPts val="0"/>
                        </a:spcAft>
                        <a:buNone/>
                      </a:pPr>
                      <a:r>
                        <a:rPr lang="en" b="1">
                          <a:solidFill>
                            <a:schemeClr val="accent3"/>
                          </a:solidFill>
                        </a:rPr>
                        <a:t>X</a:t>
                      </a:r>
                      <a:endParaRPr b="1">
                        <a:solidFill>
                          <a:schemeClr val="accent3"/>
                        </a:solidFill>
                      </a:endParaRPr>
                    </a:p>
                  </a:txBody>
                  <a:tcPr marL="91425" marR="91425" marT="91425" marB="91425"/>
                </a:tc>
                <a:tc>
                  <a:txBody>
                    <a:bodyPr/>
                    <a:lstStyle/>
                    <a:p>
                      <a:pPr marL="0" lvl="0" indent="0" algn="ctr" rtl="0">
                        <a:spcBef>
                          <a:spcPts val="0"/>
                        </a:spcBef>
                        <a:spcAft>
                          <a:spcPts val="0"/>
                        </a:spcAft>
                        <a:buNone/>
                      </a:pPr>
                      <a:r>
                        <a:rPr lang="en" b="1">
                          <a:solidFill>
                            <a:schemeClr val="accent3"/>
                          </a:solidFill>
                        </a:rPr>
                        <a:t>X</a:t>
                      </a:r>
                      <a:endParaRPr b="1">
                        <a:solidFill>
                          <a:schemeClr val="accent3"/>
                        </a:solidFill>
                      </a:endParaRPr>
                    </a:p>
                  </a:txBody>
                  <a:tcPr marL="91425" marR="91425" marT="91425" marB="91425"/>
                </a:tc>
                <a:tc>
                  <a:txBody>
                    <a:bodyPr/>
                    <a:lstStyle/>
                    <a:p>
                      <a:pPr marL="0" lvl="0" indent="0" algn="ctr" rtl="0">
                        <a:spcBef>
                          <a:spcPts val="0"/>
                        </a:spcBef>
                        <a:spcAft>
                          <a:spcPts val="0"/>
                        </a:spcAft>
                        <a:buNone/>
                      </a:pPr>
                      <a:r>
                        <a:rPr lang="en" b="1">
                          <a:solidFill>
                            <a:schemeClr val="accent3"/>
                          </a:solidFill>
                        </a:rPr>
                        <a:t>X</a:t>
                      </a:r>
                      <a:endParaRPr b="1">
                        <a:solidFill>
                          <a:schemeClr val="accent3"/>
                        </a:solidFill>
                      </a:endParaRPr>
                    </a:p>
                  </a:txBody>
                  <a:tcPr marL="91425" marR="91425" marT="91425" marB="91425"/>
                </a:tc>
                <a:extLst>
                  <a:ext uri="{0D108BD9-81ED-4DB2-BD59-A6C34878D82A}">
                    <a16:rowId xmlns:a16="http://schemas.microsoft.com/office/drawing/2014/main" val="10001"/>
                  </a:ext>
                </a:extLst>
              </a:tr>
              <a:tr h="416275">
                <a:tc>
                  <a:txBody>
                    <a:bodyPr/>
                    <a:lstStyle/>
                    <a:p>
                      <a:pPr marL="0" lvl="0" indent="0" algn="l" rtl="0">
                        <a:spcBef>
                          <a:spcPts val="0"/>
                        </a:spcBef>
                        <a:spcAft>
                          <a:spcPts val="0"/>
                        </a:spcAft>
                        <a:buNone/>
                      </a:pPr>
                      <a:r>
                        <a:rPr lang="en" b="1"/>
                        <a:t>Governor’s Emergency Education Relief (</a:t>
                      </a:r>
                      <a:r>
                        <a:rPr lang="en" b="1">
                          <a:solidFill>
                            <a:schemeClr val="accent1"/>
                          </a:solidFill>
                        </a:rPr>
                        <a:t>GEER</a:t>
                      </a:r>
                      <a:r>
                        <a:rPr lang="en" b="1"/>
                        <a:t>)</a:t>
                      </a:r>
                      <a:endParaRPr b="1"/>
                    </a:p>
                  </a:txBody>
                  <a:tcPr marL="91425" marR="91425" marT="91425" marB="91425"/>
                </a:tc>
                <a:tc>
                  <a:txBody>
                    <a:bodyPr/>
                    <a:lstStyle/>
                    <a:p>
                      <a:pPr marL="0" lvl="0" indent="0" algn="ctr" rtl="0">
                        <a:spcBef>
                          <a:spcPts val="0"/>
                        </a:spcBef>
                        <a:spcAft>
                          <a:spcPts val="0"/>
                        </a:spcAft>
                        <a:buNone/>
                      </a:pPr>
                      <a:r>
                        <a:rPr lang="en" b="1">
                          <a:solidFill>
                            <a:schemeClr val="accent3"/>
                          </a:solidFill>
                        </a:rPr>
                        <a:t>X</a:t>
                      </a:r>
                      <a:endParaRPr b="1">
                        <a:solidFill>
                          <a:schemeClr val="accent3"/>
                        </a:solidFill>
                      </a:endParaRPr>
                    </a:p>
                  </a:txBody>
                  <a:tcPr marL="91425" marR="91425" marT="91425" marB="91425"/>
                </a:tc>
                <a:tc>
                  <a:txBody>
                    <a:bodyPr/>
                    <a:lstStyle/>
                    <a:p>
                      <a:pPr marL="0" lvl="0" indent="0" algn="ctr" rtl="0">
                        <a:spcBef>
                          <a:spcPts val="0"/>
                        </a:spcBef>
                        <a:spcAft>
                          <a:spcPts val="0"/>
                        </a:spcAft>
                        <a:buNone/>
                      </a:pPr>
                      <a:r>
                        <a:rPr lang="en" b="1">
                          <a:solidFill>
                            <a:schemeClr val="accent3"/>
                          </a:solidFill>
                        </a:rPr>
                        <a:t>X</a:t>
                      </a:r>
                      <a:endParaRPr b="1">
                        <a:solidFill>
                          <a:schemeClr val="accent3"/>
                        </a:solidFill>
                      </a:endParaRPr>
                    </a:p>
                  </a:txBody>
                  <a:tcPr marL="91425" marR="91425" marT="91425" marB="91425"/>
                </a:tc>
                <a:tc>
                  <a:txBody>
                    <a:bodyPr/>
                    <a:lstStyle/>
                    <a:p>
                      <a:pPr marL="0" lvl="0" indent="0" algn="ctr" rtl="0">
                        <a:spcBef>
                          <a:spcPts val="0"/>
                        </a:spcBef>
                        <a:spcAft>
                          <a:spcPts val="0"/>
                        </a:spcAft>
                        <a:buNone/>
                      </a:pPr>
                      <a:endParaRPr b="1">
                        <a:solidFill>
                          <a:schemeClr val="accent3"/>
                        </a:solidFill>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b="1"/>
                        <a:t>Coronavirus Relief Fund (</a:t>
                      </a:r>
                      <a:r>
                        <a:rPr lang="en" b="1">
                          <a:solidFill>
                            <a:schemeClr val="accent1"/>
                          </a:solidFill>
                        </a:rPr>
                        <a:t>CRF</a:t>
                      </a:r>
                      <a:r>
                        <a:rPr lang="en" b="1"/>
                        <a:t>)</a:t>
                      </a:r>
                      <a:endParaRPr b="1"/>
                    </a:p>
                  </a:txBody>
                  <a:tcPr marL="91425" marR="91425" marT="91425" marB="91425"/>
                </a:tc>
                <a:tc>
                  <a:txBody>
                    <a:bodyPr/>
                    <a:lstStyle/>
                    <a:p>
                      <a:pPr marL="0" lvl="0" indent="0" algn="ctr" rtl="0">
                        <a:spcBef>
                          <a:spcPts val="0"/>
                        </a:spcBef>
                        <a:spcAft>
                          <a:spcPts val="0"/>
                        </a:spcAft>
                        <a:buNone/>
                      </a:pPr>
                      <a:r>
                        <a:rPr lang="en" b="1">
                          <a:solidFill>
                            <a:schemeClr val="accent3"/>
                          </a:solidFill>
                        </a:rPr>
                        <a:t>X</a:t>
                      </a:r>
                      <a:endParaRPr b="1">
                        <a:solidFill>
                          <a:schemeClr val="accent3"/>
                        </a:solidFill>
                      </a:endParaRPr>
                    </a:p>
                  </a:txBody>
                  <a:tcPr marL="91425" marR="91425" marT="91425" marB="91425"/>
                </a:tc>
                <a:tc>
                  <a:txBody>
                    <a:bodyPr/>
                    <a:lstStyle/>
                    <a:p>
                      <a:pPr marL="0" lvl="0" indent="0" algn="ctr" rtl="0">
                        <a:spcBef>
                          <a:spcPts val="0"/>
                        </a:spcBef>
                        <a:spcAft>
                          <a:spcPts val="0"/>
                        </a:spcAft>
                        <a:buNone/>
                      </a:pPr>
                      <a:endParaRPr b="1">
                        <a:solidFill>
                          <a:schemeClr val="accent3"/>
                        </a:solidFill>
                      </a:endParaRPr>
                    </a:p>
                  </a:txBody>
                  <a:tcPr marL="91425" marR="91425" marT="91425" marB="91425"/>
                </a:tc>
                <a:tc>
                  <a:txBody>
                    <a:bodyPr/>
                    <a:lstStyle/>
                    <a:p>
                      <a:pPr marL="0" lvl="0" indent="0" algn="ctr" rtl="0">
                        <a:spcBef>
                          <a:spcPts val="0"/>
                        </a:spcBef>
                        <a:spcAft>
                          <a:spcPts val="0"/>
                        </a:spcAft>
                        <a:buNone/>
                      </a:pPr>
                      <a:endParaRPr b="1">
                        <a:solidFill>
                          <a:schemeClr val="accent3"/>
                        </a:solidFill>
                      </a:endParaRPr>
                    </a:p>
                  </a:txBody>
                  <a:tcPr marL="91425" marR="91425" marT="91425" marB="91425"/>
                </a:tc>
                <a:extLst>
                  <a:ext uri="{0D108BD9-81ED-4DB2-BD59-A6C34878D82A}">
                    <a16:rowId xmlns:a16="http://schemas.microsoft.com/office/drawing/2014/main" val="10003"/>
                  </a:ext>
                </a:extLst>
              </a:tr>
              <a:tr h="609575">
                <a:tc>
                  <a:txBody>
                    <a:bodyPr/>
                    <a:lstStyle/>
                    <a:p>
                      <a:pPr marL="0" lvl="0" indent="0" algn="l" rtl="0">
                        <a:spcBef>
                          <a:spcPts val="0"/>
                        </a:spcBef>
                        <a:spcAft>
                          <a:spcPts val="0"/>
                        </a:spcAft>
                        <a:buNone/>
                      </a:pPr>
                      <a:r>
                        <a:rPr lang="en" b="1"/>
                        <a:t>Emergency Assistance for Non-Public Schools (</a:t>
                      </a:r>
                      <a:r>
                        <a:rPr lang="en" b="1">
                          <a:solidFill>
                            <a:schemeClr val="accent1"/>
                          </a:solidFill>
                        </a:rPr>
                        <a:t>EANS</a:t>
                      </a:r>
                      <a:r>
                        <a:rPr lang="en" b="1"/>
                        <a:t>)</a:t>
                      </a:r>
                      <a:endParaRPr b="1"/>
                    </a:p>
                  </a:txBody>
                  <a:tcPr marL="91425" marR="91425" marT="91425" marB="91425"/>
                </a:tc>
                <a:tc>
                  <a:txBody>
                    <a:bodyPr/>
                    <a:lstStyle/>
                    <a:p>
                      <a:pPr marL="0" lvl="0" indent="0" algn="ctr" rtl="0">
                        <a:spcBef>
                          <a:spcPts val="0"/>
                        </a:spcBef>
                        <a:spcAft>
                          <a:spcPts val="0"/>
                        </a:spcAft>
                        <a:buNone/>
                      </a:pPr>
                      <a:endParaRPr b="1">
                        <a:solidFill>
                          <a:schemeClr val="accent3"/>
                        </a:solidFill>
                      </a:endParaRPr>
                    </a:p>
                  </a:txBody>
                  <a:tcPr marL="91425" marR="91425" marT="91425" marB="91425"/>
                </a:tc>
                <a:tc>
                  <a:txBody>
                    <a:bodyPr/>
                    <a:lstStyle/>
                    <a:p>
                      <a:pPr marL="0" lvl="0" indent="0" algn="ctr" rtl="0">
                        <a:spcBef>
                          <a:spcPts val="0"/>
                        </a:spcBef>
                        <a:spcAft>
                          <a:spcPts val="0"/>
                        </a:spcAft>
                        <a:buNone/>
                      </a:pPr>
                      <a:r>
                        <a:rPr lang="en" b="1">
                          <a:solidFill>
                            <a:schemeClr val="accent3"/>
                          </a:solidFill>
                        </a:rPr>
                        <a:t>X</a:t>
                      </a:r>
                      <a:endParaRPr b="1">
                        <a:solidFill>
                          <a:schemeClr val="accent3"/>
                        </a:solidFill>
                      </a:endParaRPr>
                    </a:p>
                  </a:txBody>
                  <a:tcPr marL="91425" marR="91425" marT="91425" marB="91425"/>
                </a:tc>
                <a:tc>
                  <a:txBody>
                    <a:bodyPr/>
                    <a:lstStyle/>
                    <a:p>
                      <a:pPr marL="0" lvl="0" indent="0" algn="ctr" rtl="0">
                        <a:spcBef>
                          <a:spcPts val="0"/>
                        </a:spcBef>
                        <a:spcAft>
                          <a:spcPts val="0"/>
                        </a:spcAft>
                        <a:buNone/>
                      </a:pPr>
                      <a:r>
                        <a:rPr lang="en" b="1">
                          <a:solidFill>
                            <a:schemeClr val="accent3"/>
                          </a:solidFill>
                        </a:rPr>
                        <a:t>X</a:t>
                      </a:r>
                      <a:endParaRPr b="1">
                        <a:solidFill>
                          <a:schemeClr val="accent3"/>
                        </a:solidFill>
                      </a:endParaRPr>
                    </a:p>
                  </a:txBody>
                  <a:tcPr marL="91425" marR="91425" marT="91425" marB="91425"/>
                </a:tc>
                <a:extLst>
                  <a:ext uri="{0D108BD9-81ED-4DB2-BD59-A6C34878D82A}">
                    <a16:rowId xmlns:a16="http://schemas.microsoft.com/office/drawing/2014/main" val="10004"/>
                  </a:ext>
                </a:extLst>
              </a:tr>
              <a:tr h="609575">
                <a:tc>
                  <a:txBody>
                    <a:bodyPr/>
                    <a:lstStyle/>
                    <a:p>
                      <a:pPr marL="0" lvl="0" indent="0" algn="l" rtl="0">
                        <a:spcBef>
                          <a:spcPts val="0"/>
                        </a:spcBef>
                        <a:spcAft>
                          <a:spcPts val="0"/>
                        </a:spcAft>
                        <a:buNone/>
                      </a:pPr>
                      <a:r>
                        <a:rPr lang="en" b="1"/>
                        <a:t>Coronavirus State and Local Fiscal Recovery Fund (</a:t>
                      </a:r>
                      <a:r>
                        <a:rPr lang="en" b="1">
                          <a:solidFill>
                            <a:schemeClr val="accent1"/>
                          </a:solidFill>
                        </a:rPr>
                        <a:t>CSLFRF</a:t>
                      </a:r>
                      <a:r>
                        <a:rPr lang="en" b="1"/>
                        <a:t>)</a:t>
                      </a:r>
                      <a:endParaRPr b="1"/>
                    </a:p>
                  </a:txBody>
                  <a:tcPr marL="91425" marR="91425" marT="91425" marB="91425"/>
                </a:tc>
                <a:tc>
                  <a:txBody>
                    <a:bodyPr/>
                    <a:lstStyle/>
                    <a:p>
                      <a:pPr marL="0" lvl="0" indent="0" algn="ctr" rtl="0">
                        <a:spcBef>
                          <a:spcPts val="0"/>
                        </a:spcBef>
                        <a:spcAft>
                          <a:spcPts val="0"/>
                        </a:spcAft>
                        <a:buNone/>
                      </a:pPr>
                      <a:endParaRPr b="1">
                        <a:solidFill>
                          <a:schemeClr val="accent3"/>
                        </a:solidFill>
                      </a:endParaRPr>
                    </a:p>
                  </a:txBody>
                  <a:tcPr marL="91425" marR="91425" marT="91425" marB="91425"/>
                </a:tc>
                <a:tc>
                  <a:txBody>
                    <a:bodyPr/>
                    <a:lstStyle/>
                    <a:p>
                      <a:pPr marL="0" lvl="0" indent="0" algn="ctr" rtl="0">
                        <a:spcBef>
                          <a:spcPts val="0"/>
                        </a:spcBef>
                        <a:spcAft>
                          <a:spcPts val="0"/>
                        </a:spcAft>
                        <a:buNone/>
                      </a:pPr>
                      <a:endParaRPr b="1">
                        <a:solidFill>
                          <a:schemeClr val="accent3"/>
                        </a:solidFill>
                      </a:endParaRPr>
                    </a:p>
                  </a:txBody>
                  <a:tcPr marL="91425" marR="91425" marT="91425" marB="91425"/>
                </a:tc>
                <a:tc>
                  <a:txBody>
                    <a:bodyPr/>
                    <a:lstStyle/>
                    <a:p>
                      <a:pPr marL="0" lvl="0" indent="0" algn="ctr" rtl="0">
                        <a:spcBef>
                          <a:spcPts val="0"/>
                        </a:spcBef>
                        <a:spcAft>
                          <a:spcPts val="0"/>
                        </a:spcAft>
                        <a:buNone/>
                      </a:pPr>
                      <a:r>
                        <a:rPr lang="en" b="1">
                          <a:solidFill>
                            <a:schemeClr val="accent3"/>
                          </a:solidFill>
                        </a:rPr>
                        <a:t>X</a:t>
                      </a:r>
                      <a:endParaRPr b="1">
                        <a:solidFill>
                          <a:schemeClr val="accent3"/>
                        </a:solidFill>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5"/>
          <p:cNvSpPr txBox="1">
            <a:spLocks noGrp="1"/>
          </p:cNvSpPr>
          <p:nvPr>
            <p:ph type="title"/>
          </p:nvPr>
        </p:nvSpPr>
        <p:spPr>
          <a:xfrm>
            <a:off x="623888" y="827594"/>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3600">
                <a:solidFill>
                  <a:schemeClr val="accent3"/>
                </a:solidFill>
                <a:latin typeface="Josefin Sans"/>
                <a:ea typeface="Josefin Sans"/>
                <a:cs typeface="Josefin Sans"/>
                <a:sym typeface="Josefin Sans"/>
              </a:rPr>
              <a:t>CRF</a:t>
            </a:r>
            <a:endParaRPr sz="3600">
              <a:solidFill>
                <a:schemeClr val="accent3"/>
              </a:solidFill>
              <a:latin typeface="Josefin Sans"/>
              <a:ea typeface="Josefin Sans"/>
              <a:cs typeface="Josefin Sans"/>
              <a:sym typeface="Josefin Sans"/>
            </a:endParaRPr>
          </a:p>
        </p:txBody>
      </p:sp>
      <p:sp>
        <p:nvSpPr>
          <p:cNvPr id="502" name="Google Shape;502;p75"/>
          <p:cNvSpPr txBox="1">
            <a:spLocks noGrp="1"/>
          </p:cNvSpPr>
          <p:nvPr>
            <p:ph type="body" idx="1"/>
          </p:nvPr>
        </p:nvSpPr>
        <p:spPr>
          <a:xfrm>
            <a:off x="623888" y="3084293"/>
            <a:ext cx="7886700" cy="1125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76"/>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a:latin typeface="Josefin Sans"/>
                <a:ea typeface="Josefin Sans"/>
                <a:cs typeface="Josefin Sans"/>
                <a:sym typeface="Josefin Sans"/>
              </a:rPr>
              <a:t>Coronavirus Relief Funds (CRF)</a:t>
            </a:r>
            <a:endParaRPr sz="2900">
              <a:latin typeface="Josefin Sans"/>
              <a:ea typeface="Josefin Sans"/>
              <a:cs typeface="Josefin Sans"/>
              <a:sym typeface="Josefin Sans"/>
            </a:endParaRPr>
          </a:p>
        </p:txBody>
      </p:sp>
      <p:sp>
        <p:nvSpPr>
          <p:cNvPr id="508" name="Google Shape;508;p76"/>
          <p:cNvSpPr txBox="1">
            <a:spLocks noGrp="1"/>
          </p:cNvSpPr>
          <p:nvPr>
            <p:ph type="body" idx="1"/>
          </p:nvPr>
        </p:nvSpPr>
        <p:spPr>
          <a:xfrm>
            <a:off x="451850" y="1368150"/>
            <a:ext cx="8206200" cy="31506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800"/>
              </a:spcBef>
              <a:spcAft>
                <a:spcPts val="0"/>
              </a:spcAft>
              <a:buSzPts val="1800"/>
              <a:buFont typeface="Josefin Sans"/>
              <a:buChar char="•"/>
            </a:pPr>
            <a:r>
              <a:rPr lang="en" sz="1700" b="1">
                <a:solidFill>
                  <a:schemeClr val="accent3"/>
                </a:solidFill>
                <a:latin typeface="Josefin Sans"/>
                <a:ea typeface="Josefin Sans"/>
                <a:cs typeface="Josefin Sans"/>
                <a:sym typeface="Josefin Sans"/>
              </a:rPr>
              <a:t>$220.8 M</a:t>
            </a:r>
            <a:r>
              <a:rPr lang="en" sz="1700">
                <a:latin typeface="Josefin Sans"/>
                <a:ea typeface="Josefin Sans"/>
                <a:cs typeface="Josefin Sans"/>
                <a:sym typeface="Josefin Sans"/>
              </a:rPr>
              <a:t> in CRF funds to LEAs on a per pupil basis</a:t>
            </a:r>
            <a:endParaRPr sz="1800">
              <a:latin typeface="Josefin Sans"/>
              <a:ea typeface="Josefin Sans"/>
              <a:cs typeface="Josefin Sans"/>
              <a:sym typeface="Josefin Sans"/>
            </a:endParaRPr>
          </a:p>
          <a:p>
            <a:pPr marL="457200" lvl="0" indent="-342900" algn="l" rtl="0">
              <a:lnSpc>
                <a:spcPct val="115000"/>
              </a:lnSpc>
              <a:spcBef>
                <a:spcPts val="0"/>
              </a:spcBef>
              <a:spcAft>
                <a:spcPts val="0"/>
              </a:spcAft>
              <a:buSzPts val="1800"/>
              <a:buFont typeface="Josefin Sans"/>
              <a:buChar char="•"/>
            </a:pPr>
            <a:r>
              <a:rPr lang="en" sz="1800">
                <a:latin typeface="Josefin Sans"/>
                <a:ea typeface="Josefin Sans"/>
                <a:cs typeface="Josefin Sans"/>
                <a:sym typeface="Josefin Sans"/>
              </a:rPr>
              <a:t>Direct disbursement to LEAs (no application or reimbursement process)</a:t>
            </a:r>
            <a:endParaRPr sz="1800">
              <a:latin typeface="Josefin Sans"/>
              <a:ea typeface="Josefin Sans"/>
              <a:cs typeface="Josefin Sans"/>
              <a:sym typeface="Josefin Sans"/>
            </a:endParaRPr>
          </a:p>
          <a:p>
            <a:pPr marL="457200" lvl="0" indent="-342900" algn="l" rtl="0">
              <a:lnSpc>
                <a:spcPct val="115000"/>
              </a:lnSpc>
              <a:spcBef>
                <a:spcPts val="0"/>
              </a:spcBef>
              <a:spcAft>
                <a:spcPts val="0"/>
              </a:spcAft>
              <a:buSzPts val="1800"/>
              <a:buFont typeface="Josefin Sans"/>
              <a:buChar char="•"/>
            </a:pPr>
            <a:r>
              <a:rPr lang="en" sz="1800">
                <a:latin typeface="Josefin Sans"/>
                <a:ea typeface="Josefin Sans"/>
                <a:cs typeface="Josefin Sans"/>
                <a:sym typeface="Josefin Sans"/>
              </a:rPr>
              <a:t>Period of performance was extended under the CRRSA Act to </a:t>
            </a:r>
            <a:r>
              <a:rPr lang="en" sz="1800" b="1">
                <a:solidFill>
                  <a:schemeClr val="accent3"/>
                </a:solidFill>
                <a:latin typeface="Josefin Sans"/>
                <a:ea typeface="Josefin Sans"/>
                <a:cs typeface="Josefin Sans"/>
                <a:sym typeface="Josefin Sans"/>
              </a:rPr>
              <a:t>December 31, 2021</a:t>
            </a:r>
            <a:endParaRPr sz="1800" b="1">
              <a:solidFill>
                <a:schemeClr val="accent3"/>
              </a:solidFill>
              <a:latin typeface="Josefin Sans"/>
              <a:ea typeface="Josefin Sans"/>
              <a:cs typeface="Josefin Sans"/>
              <a:sym typeface="Josefin Sans"/>
            </a:endParaRPr>
          </a:p>
          <a:p>
            <a:pPr marL="457200" lvl="0" indent="-342900" algn="l" rtl="0">
              <a:lnSpc>
                <a:spcPct val="115000"/>
              </a:lnSpc>
              <a:spcBef>
                <a:spcPts val="0"/>
              </a:spcBef>
              <a:spcAft>
                <a:spcPts val="0"/>
              </a:spcAft>
              <a:buSzPts val="1800"/>
              <a:buFont typeface="Josefin Sans"/>
              <a:buChar char="•"/>
            </a:pPr>
            <a:r>
              <a:rPr lang="en" sz="1800">
                <a:latin typeface="Josefin Sans"/>
                <a:ea typeface="Josefin Sans"/>
                <a:cs typeface="Josefin Sans"/>
                <a:sym typeface="Josefin Sans"/>
              </a:rPr>
              <a:t>Allowable uses of funds: testing supplies; PPE; facilities cleaning and sanitizing; technology; staffing; capital facilities upgrades; pupil transportation; emphasizing special populations</a:t>
            </a:r>
            <a:endParaRPr sz="1800">
              <a:latin typeface="Josefin Sans"/>
              <a:ea typeface="Josefin Sans"/>
              <a:cs typeface="Josefin Sans"/>
              <a:sym typeface="Josefin Sans"/>
            </a:endParaRPr>
          </a:p>
          <a:p>
            <a:pPr marL="457200" lvl="0" indent="-342900" algn="l" rtl="0">
              <a:lnSpc>
                <a:spcPct val="115000"/>
              </a:lnSpc>
              <a:spcBef>
                <a:spcPts val="0"/>
              </a:spcBef>
              <a:spcAft>
                <a:spcPts val="0"/>
              </a:spcAft>
              <a:buSzPts val="1800"/>
              <a:buFont typeface="Josefin Sans"/>
              <a:buChar char="•"/>
            </a:pPr>
            <a:r>
              <a:rPr lang="en" sz="1800">
                <a:latin typeface="Josefin Sans"/>
                <a:ea typeface="Josefin Sans"/>
                <a:cs typeface="Josefin Sans"/>
                <a:sym typeface="Josefin Sans"/>
              </a:rPr>
              <a:t>Funds may not be used to replace lost revenue </a:t>
            </a:r>
            <a:endParaRPr sz="1800">
              <a:latin typeface="Josefin Sans"/>
              <a:ea typeface="Josefin Sans"/>
              <a:cs typeface="Josefin Sans"/>
              <a:sym typeface="Josefin Sans"/>
            </a:endParaRPr>
          </a:p>
          <a:p>
            <a:pPr marL="457200" lvl="0" indent="-342900" algn="l" rtl="0">
              <a:lnSpc>
                <a:spcPct val="115000"/>
              </a:lnSpc>
              <a:spcBef>
                <a:spcPts val="0"/>
              </a:spcBef>
              <a:spcAft>
                <a:spcPts val="0"/>
              </a:spcAft>
              <a:buSzPts val="1800"/>
              <a:buFont typeface="Josefin Sans"/>
              <a:buChar char="•"/>
            </a:pPr>
            <a:r>
              <a:rPr lang="en" sz="1800">
                <a:latin typeface="Josefin Sans"/>
                <a:ea typeface="Josefin Sans"/>
                <a:cs typeface="Josefin Sans"/>
                <a:sym typeface="Josefin Sans"/>
              </a:rPr>
              <a:t>Quarterly reporting requirement</a:t>
            </a:r>
            <a:endParaRPr sz="1800">
              <a:latin typeface="Josefin Sans"/>
              <a:ea typeface="Josefin Sans"/>
              <a:cs typeface="Josefin Sans"/>
              <a:sym typeface="Josefin Sans"/>
            </a:endParaRPr>
          </a:p>
        </p:txBody>
      </p:sp>
      <p:sp>
        <p:nvSpPr>
          <p:cNvPr id="509" name="Google Shape;509;p76"/>
          <p:cNvSpPr txBox="1"/>
          <p:nvPr/>
        </p:nvSpPr>
        <p:spPr>
          <a:xfrm>
            <a:off x="1896000" y="4499250"/>
            <a:ext cx="42465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accent3"/>
                </a:solidFill>
                <a:latin typeface="Josefin Sans"/>
                <a:ea typeface="Josefin Sans"/>
                <a:cs typeface="Josefin Sans"/>
                <a:sym typeface="Josefin Sans"/>
              </a:rPr>
              <a:t>Reference:</a:t>
            </a:r>
            <a:r>
              <a:rPr lang="en" b="1">
                <a:solidFill>
                  <a:schemeClr val="accent3"/>
                </a:solidFill>
                <a:uFill>
                  <a:noFill/>
                </a:uFill>
                <a:latin typeface="Josefin Sans"/>
                <a:ea typeface="Josefin Sans"/>
                <a:cs typeface="Josefin Sans"/>
                <a:sym typeface="Josefin San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 b="1" i="1" u="sng">
                <a:solidFill>
                  <a:schemeClr val="hlink"/>
                </a:solidFill>
                <a:latin typeface="Josefin Sans"/>
                <a:ea typeface="Josefin Sans"/>
                <a:cs typeface="Josefin Sans"/>
                <a:sym typeface="Josefin Sans"/>
                <a:hlinkClick r:id="rId4"/>
              </a:rPr>
              <a:t>Superintendent’s Memo 273-20</a:t>
            </a:r>
            <a:endParaRPr b="1" i="1" u="sng">
              <a:solidFill>
                <a:schemeClr val="hlink"/>
              </a:solidFill>
              <a:latin typeface="Josefin Sans"/>
              <a:ea typeface="Josefin Sans"/>
              <a:cs typeface="Josefin Sans"/>
              <a:sym typeface="Josefin Sans"/>
            </a:endParaRPr>
          </a:p>
          <a:p>
            <a:pPr marL="0" lvl="0" indent="0" algn="l" rtl="0">
              <a:spcBef>
                <a:spcPts val="0"/>
              </a:spcBef>
              <a:spcAft>
                <a:spcPts val="0"/>
              </a:spcAft>
              <a:buNone/>
            </a:pPr>
            <a:endParaRPr>
              <a:latin typeface="Trebuchet MS"/>
              <a:ea typeface="Trebuchet MS"/>
              <a:cs typeface="Trebuchet MS"/>
              <a:sym typeface="Trebuchet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77"/>
          <p:cNvSpPr txBox="1">
            <a:spLocks noGrp="1"/>
          </p:cNvSpPr>
          <p:nvPr>
            <p:ph type="title"/>
          </p:nvPr>
        </p:nvSpPr>
        <p:spPr>
          <a:xfrm>
            <a:off x="623888" y="827594"/>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3600">
                <a:solidFill>
                  <a:schemeClr val="accent3"/>
                </a:solidFill>
                <a:latin typeface="Josefin Sans"/>
                <a:ea typeface="Josefin Sans"/>
                <a:cs typeface="Josefin Sans"/>
                <a:sym typeface="Josefin Sans"/>
              </a:rPr>
              <a:t>EANS</a:t>
            </a:r>
            <a:endParaRPr sz="3600">
              <a:solidFill>
                <a:schemeClr val="accent3"/>
              </a:solidFill>
              <a:latin typeface="Josefin Sans"/>
              <a:ea typeface="Josefin Sans"/>
              <a:cs typeface="Josefin Sans"/>
              <a:sym typeface="Josefin Sans"/>
            </a:endParaRPr>
          </a:p>
        </p:txBody>
      </p:sp>
      <p:sp>
        <p:nvSpPr>
          <p:cNvPr id="515" name="Google Shape;515;p77"/>
          <p:cNvSpPr txBox="1">
            <a:spLocks noGrp="1"/>
          </p:cNvSpPr>
          <p:nvPr>
            <p:ph type="body" idx="1"/>
          </p:nvPr>
        </p:nvSpPr>
        <p:spPr>
          <a:xfrm>
            <a:off x="623888" y="3084293"/>
            <a:ext cx="7886700" cy="1125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8"/>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400" dirty="0">
                <a:latin typeface="Josefin Sans"/>
                <a:ea typeface="Josefin Sans"/>
                <a:cs typeface="Josefin Sans"/>
                <a:sym typeface="Josefin Sans"/>
              </a:rPr>
              <a:t>EANS I - CRRSA Act</a:t>
            </a:r>
            <a:endParaRPr sz="2400" dirty="0">
              <a:latin typeface="Josefin Sans"/>
              <a:ea typeface="Josefin Sans"/>
              <a:cs typeface="Josefin Sans"/>
              <a:sym typeface="Josefin Sans"/>
            </a:endParaRPr>
          </a:p>
        </p:txBody>
      </p:sp>
      <p:sp>
        <p:nvSpPr>
          <p:cNvPr id="521" name="Google Shape;521;p78"/>
          <p:cNvSpPr txBox="1">
            <a:spLocks noGrp="1"/>
          </p:cNvSpPr>
          <p:nvPr>
            <p:ph type="body" idx="1"/>
          </p:nvPr>
        </p:nvSpPr>
        <p:spPr>
          <a:xfrm>
            <a:off x="628650" y="1519266"/>
            <a:ext cx="7886700" cy="3253200"/>
          </a:xfrm>
          <a:prstGeom prst="rect">
            <a:avLst/>
          </a:prstGeom>
        </p:spPr>
        <p:txBody>
          <a:bodyPr spcFirstLastPara="1" wrap="square" lIns="68575" tIns="34275" rIns="68575" bIns="34275" anchor="t" anchorCtr="0">
            <a:normAutofit fontScale="92500" lnSpcReduction="10000"/>
          </a:bodyPr>
          <a:lstStyle/>
          <a:p>
            <a:pPr marL="457200" lvl="0" indent="-336550" algn="l" rtl="0">
              <a:lnSpc>
                <a:spcPct val="115000"/>
              </a:lnSpc>
              <a:spcBef>
                <a:spcPts val="800"/>
              </a:spcBef>
              <a:spcAft>
                <a:spcPts val="0"/>
              </a:spcAft>
              <a:buSzPts val="1700"/>
              <a:buFont typeface="Josefin Sans"/>
              <a:buChar char="•"/>
            </a:pPr>
            <a:r>
              <a:rPr lang="en" sz="1700" b="1" dirty="0">
                <a:solidFill>
                  <a:schemeClr val="accent3"/>
                </a:solidFill>
                <a:latin typeface="Josefin Sans"/>
                <a:ea typeface="Josefin Sans"/>
                <a:cs typeface="Josefin Sans"/>
                <a:sym typeface="Josefin Sans"/>
              </a:rPr>
              <a:t>$46 M</a:t>
            </a:r>
            <a:r>
              <a:rPr lang="en" sz="1700" dirty="0">
                <a:latin typeface="Josefin Sans"/>
                <a:ea typeface="Josefin Sans"/>
                <a:cs typeface="Josefin Sans"/>
                <a:sym typeface="Josefin Sans"/>
              </a:rPr>
              <a:t> in EANS I funds to be administered by the SEA</a:t>
            </a:r>
            <a:endParaRPr sz="1700" dirty="0">
              <a:latin typeface="Josefin Sans"/>
              <a:ea typeface="Josefin Sans"/>
              <a:cs typeface="Josefin Sans"/>
              <a:sym typeface="Josefin Sans"/>
            </a:endParaRPr>
          </a:p>
          <a:p>
            <a:pPr marL="457200" lvl="0" indent="-336550" algn="l" rtl="0">
              <a:lnSpc>
                <a:spcPct val="115000"/>
              </a:lnSpc>
              <a:spcBef>
                <a:spcPts val="0"/>
              </a:spcBef>
              <a:spcAft>
                <a:spcPts val="0"/>
              </a:spcAft>
              <a:buSzPts val="1700"/>
              <a:buFont typeface="Josefin Sans"/>
              <a:buChar char="•"/>
            </a:pPr>
            <a:r>
              <a:rPr lang="en" sz="1700" dirty="0">
                <a:latin typeface="Josefin Sans"/>
                <a:ea typeface="Josefin Sans"/>
                <a:cs typeface="Josefin Sans"/>
                <a:sym typeface="Josefin Sans"/>
              </a:rPr>
              <a:t>Priorities for funding are non-public schools serving high numbers of low-income students and schools with identified impacts from COVID-19</a:t>
            </a:r>
            <a:endParaRPr sz="1700" dirty="0">
              <a:latin typeface="Josefin Sans"/>
              <a:ea typeface="Josefin Sans"/>
              <a:cs typeface="Josefin Sans"/>
              <a:sym typeface="Josefin Sans"/>
            </a:endParaRPr>
          </a:p>
          <a:p>
            <a:pPr marL="457200" lvl="0" indent="-336550" algn="l" rtl="0">
              <a:lnSpc>
                <a:spcPct val="115000"/>
              </a:lnSpc>
              <a:spcBef>
                <a:spcPts val="0"/>
              </a:spcBef>
              <a:spcAft>
                <a:spcPts val="0"/>
              </a:spcAft>
              <a:buSzPts val="1700"/>
              <a:buFont typeface="Josefin Sans"/>
              <a:buChar char="•"/>
            </a:pPr>
            <a:r>
              <a:rPr lang="en" sz="1700" dirty="0">
                <a:latin typeface="Josefin Sans"/>
                <a:ea typeface="Josefin Sans"/>
                <a:cs typeface="Josefin Sans"/>
                <a:sym typeface="Josefin Sans"/>
              </a:rPr>
              <a:t>Eligible schools are non-profit, accredited, licensed, or otherwise operate in accordance with state law, in existence prior to March 13 2020, and did not receive a Paycheck Protection Program (PPP) loan on or after December 27, 2020</a:t>
            </a:r>
            <a:endParaRPr sz="1700" dirty="0">
              <a:latin typeface="Josefin Sans"/>
              <a:ea typeface="Josefin Sans"/>
              <a:cs typeface="Josefin Sans"/>
              <a:sym typeface="Josefin Sans"/>
            </a:endParaRPr>
          </a:p>
          <a:p>
            <a:pPr marL="457200" lvl="0" indent="-336550" algn="l" rtl="0">
              <a:lnSpc>
                <a:spcPct val="115000"/>
              </a:lnSpc>
              <a:spcBef>
                <a:spcPts val="0"/>
              </a:spcBef>
              <a:spcAft>
                <a:spcPts val="0"/>
              </a:spcAft>
              <a:buSzPts val="1700"/>
              <a:buFont typeface="Josefin Sans"/>
              <a:buChar char="•"/>
            </a:pPr>
            <a:r>
              <a:rPr lang="en" sz="1700" dirty="0">
                <a:latin typeface="Josefin Sans"/>
                <a:ea typeface="Josefin Sans"/>
                <a:cs typeface="Josefin Sans"/>
                <a:sym typeface="Josefin Sans"/>
              </a:rPr>
              <a:t>Goods and services may be paid for by the non-public school and reimbursed or procured by the state education agency on behalf of the non-public school</a:t>
            </a:r>
            <a:endParaRPr sz="1700" dirty="0">
              <a:latin typeface="Josefin Sans"/>
              <a:ea typeface="Josefin Sans"/>
              <a:cs typeface="Josefin Sans"/>
              <a:sym typeface="Josefin Sans"/>
            </a:endParaRPr>
          </a:p>
          <a:p>
            <a:pPr marL="457200" lvl="0" indent="-336550" algn="l" rtl="0">
              <a:lnSpc>
                <a:spcPct val="115000"/>
              </a:lnSpc>
              <a:spcBef>
                <a:spcPts val="0"/>
              </a:spcBef>
              <a:spcAft>
                <a:spcPts val="0"/>
              </a:spcAft>
              <a:buSzPts val="1700"/>
              <a:buFont typeface="Josefin Sans"/>
              <a:buChar char="•"/>
            </a:pPr>
            <a:r>
              <a:rPr lang="en" sz="1700" dirty="0">
                <a:latin typeface="Josefin Sans"/>
                <a:ea typeface="Josefin Sans"/>
                <a:cs typeface="Josefin Sans"/>
                <a:sym typeface="Josefin Sans"/>
              </a:rPr>
              <a:t>At the conclusion of the obligation process, unused EANS funds will revert to the Governor for use in accordance with GEER</a:t>
            </a:r>
            <a:endParaRPr sz="1700" dirty="0">
              <a:latin typeface="Josefin Sans"/>
              <a:ea typeface="Josefin Sans"/>
              <a:cs typeface="Josefin Sans"/>
              <a:sym typeface="Josefi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79"/>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1100"/>
              <a:buFont typeface="Arial"/>
              <a:buNone/>
            </a:pPr>
            <a:r>
              <a:rPr lang="en" sz="2400">
                <a:latin typeface="Josefin Sans"/>
                <a:ea typeface="Josefin Sans"/>
                <a:cs typeface="Josefin Sans"/>
                <a:sym typeface="Josefin Sans"/>
              </a:rPr>
              <a:t>EANS II - ARP Act</a:t>
            </a:r>
            <a:endParaRPr sz="2400">
              <a:latin typeface="Josefin Sans"/>
              <a:ea typeface="Josefin Sans"/>
              <a:cs typeface="Josefin Sans"/>
              <a:sym typeface="Josefin Sans"/>
            </a:endParaRPr>
          </a:p>
        </p:txBody>
      </p:sp>
      <p:sp>
        <p:nvSpPr>
          <p:cNvPr id="527" name="Google Shape;527;p79"/>
          <p:cNvSpPr txBox="1">
            <a:spLocks noGrp="1"/>
          </p:cNvSpPr>
          <p:nvPr>
            <p:ph type="body" idx="1"/>
          </p:nvPr>
        </p:nvSpPr>
        <p:spPr>
          <a:xfrm>
            <a:off x="393050" y="1292527"/>
            <a:ext cx="8122200" cy="2948100"/>
          </a:xfrm>
          <a:prstGeom prst="rect">
            <a:avLst/>
          </a:prstGeom>
        </p:spPr>
        <p:txBody>
          <a:bodyPr spcFirstLastPara="1" wrap="square" lIns="68575" tIns="34275" rIns="68575" bIns="34275" anchor="t" anchorCtr="0">
            <a:noAutofit/>
          </a:bodyPr>
          <a:lstStyle/>
          <a:p>
            <a:pPr marL="457200" lvl="0" indent="-336550" algn="l" rtl="0">
              <a:lnSpc>
                <a:spcPct val="115000"/>
              </a:lnSpc>
              <a:spcBef>
                <a:spcPts val="800"/>
              </a:spcBef>
              <a:spcAft>
                <a:spcPts val="0"/>
              </a:spcAft>
              <a:buSzPts val="1700"/>
              <a:buFont typeface="Josefin Sans"/>
              <a:buChar char="•"/>
            </a:pPr>
            <a:r>
              <a:rPr lang="en" sz="1700" b="1" dirty="0">
                <a:solidFill>
                  <a:schemeClr val="accent3"/>
                </a:solidFill>
                <a:latin typeface="Josefin Sans"/>
                <a:ea typeface="Josefin Sans"/>
                <a:cs typeface="Josefin Sans"/>
                <a:sym typeface="Josefin Sans"/>
              </a:rPr>
              <a:t>$46 M</a:t>
            </a:r>
            <a:r>
              <a:rPr lang="en" sz="1700" dirty="0">
                <a:latin typeface="Josefin Sans"/>
                <a:ea typeface="Josefin Sans"/>
                <a:cs typeface="Josefin Sans"/>
                <a:sym typeface="Josefin Sans"/>
              </a:rPr>
              <a:t> in EANS II funds to be administered by the SEA</a:t>
            </a:r>
            <a:endParaRPr sz="1700" dirty="0">
              <a:latin typeface="Josefin Sans"/>
              <a:ea typeface="Josefin Sans"/>
              <a:cs typeface="Josefin Sans"/>
              <a:sym typeface="Josefin Sans"/>
            </a:endParaRPr>
          </a:p>
          <a:p>
            <a:pPr marL="457200" lvl="0" indent="-336550" algn="l" rtl="0">
              <a:lnSpc>
                <a:spcPct val="115000"/>
              </a:lnSpc>
              <a:spcBef>
                <a:spcPts val="0"/>
              </a:spcBef>
              <a:spcAft>
                <a:spcPts val="0"/>
              </a:spcAft>
              <a:buSzPts val="1700"/>
              <a:buFont typeface="Josefin Sans"/>
              <a:buChar char="•"/>
            </a:pPr>
            <a:r>
              <a:rPr lang="en" sz="1700" dirty="0">
                <a:latin typeface="Josefin Sans"/>
                <a:ea typeface="Josefin Sans"/>
                <a:cs typeface="Josefin Sans"/>
                <a:sym typeface="Josefin Sans"/>
              </a:rPr>
              <a:t>Non-public schools must serve a significant percentage of low-income students and have identified impacts from COVID-19 to be eligible</a:t>
            </a:r>
            <a:endParaRPr sz="1700" dirty="0">
              <a:latin typeface="Josefin Sans"/>
              <a:ea typeface="Josefin Sans"/>
              <a:cs typeface="Josefin Sans"/>
              <a:sym typeface="Josefin Sans"/>
            </a:endParaRPr>
          </a:p>
          <a:p>
            <a:pPr marL="457200" lvl="0" indent="-336550" algn="l" rtl="0">
              <a:lnSpc>
                <a:spcPct val="115000"/>
              </a:lnSpc>
              <a:spcBef>
                <a:spcPts val="0"/>
              </a:spcBef>
              <a:spcAft>
                <a:spcPts val="0"/>
              </a:spcAft>
              <a:buSzPts val="1700"/>
              <a:buFont typeface="Josefin Sans"/>
              <a:buChar char="•"/>
            </a:pPr>
            <a:r>
              <a:rPr lang="en" sz="1700" dirty="0">
                <a:latin typeface="Josefin Sans"/>
                <a:ea typeface="Josefin Sans"/>
                <a:cs typeface="Josefin Sans"/>
                <a:sym typeface="Josefin Sans"/>
              </a:rPr>
              <a:t>Schools must also be non-profit, accredited, licensed, or otherwise operate in accordance with state law, in existence prior to March 13 2020, and did not receive a Paycheck Protection Program (PPP) loan on or after December 27, 2020 to be eligible </a:t>
            </a:r>
            <a:endParaRPr sz="1700" dirty="0">
              <a:latin typeface="Josefin Sans"/>
              <a:ea typeface="Josefin Sans"/>
              <a:cs typeface="Josefin Sans"/>
              <a:sym typeface="Josefin Sans"/>
            </a:endParaRPr>
          </a:p>
          <a:p>
            <a:pPr marL="457200" lvl="0" indent="-336550" algn="l" rtl="0">
              <a:lnSpc>
                <a:spcPct val="115000"/>
              </a:lnSpc>
              <a:spcBef>
                <a:spcPts val="0"/>
              </a:spcBef>
              <a:spcAft>
                <a:spcPts val="0"/>
              </a:spcAft>
              <a:buSzPts val="1700"/>
              <a:buFont typeface="Josefin Sans"/>
              <a:buChar char="•"/>
            </a:pPr>
            <a:r>
              <a:rPr lang="en" sz="1700" dirty="0">
                <a:latin typeface="Josefin Sans"/>
                <a:ea typeface="Josefin Sans"/>
                <a:cs typeface="Josefin Sans"/>
                <a:sym typeface="Josefin Sans"/>
              </a:rPr>
              <a:t>Goods and services must be procured by the state education agency on behalf of the non-public school</a:t>
            </a:r>
            <a:endParaRPr sz="1700" dirty="0">
              <a:latin typeface="Josefin Sans"/>
              <a:ea typeface="Josefin Sans"/>
              <a:cs typeface="Josefin Sans"/>
              <a:sym typeface="Josefin Sans"/>
            </a:endParaRPr>
          </a:p>
          <a:p>
            <a:pPr marL="457200" lvl="0" indent="-336550" algn="l" rtl="0">
              <a:lnSpc>
                <a:spcPct val="115000"/>
              </a:lnSpc>
              <a:spcBef>
                <a:spcPts val="0"/>
              </a:spcBef>
              <a:spcAft>
                <a:spcPts val="0"/>
              </a:spcAft>
              <a:buSzPts val="1700"/>
              <a:buFont typeface="Josefin Sans"/>
              <a:buChar char="•"/>
            </a:pPr>
            <a:r>
              <a:rPr lang="en" sz="1700" dirty="0">
                <a:latin typeface="Josefin Sans"/>
                <a:ea typeface="Josefin Sans"/>
                <a:cs typeface="Josefin Sans"/>
                <a:sym typeface="Josefin Sans"/>
              </a:rPr>
              <a:t>At the conclusion of the obligation process, unused EANS II funds will revert to the Governor for use in accordance with GEER</a:t>
            </a:r>
            <a:endParaRPr sz="1700" dirty="0">
              <a:latin typeface="Josefin Sans"/>
              <a:ea typeface="Josefin Sans"/>
              <a:cs typeface="Josefin Sans"/>
              <a:sym typeface="Josefi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80"/>
          <p:cNvSpPr txBox="1">
            <a:spLocks noGrp="1"/>
          </p:cNvSpPr>
          <p:nvPr>
            <p:ph type="title"/>
          </p:nvPr>
        </p:nvSpPr>
        <p:spPr>
          <a:xfrm>
            <a:off x="623888" y="812544"/>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3600">
                <a:solidFill>
                  <a:schemeClr val="accent3"/>
                </a:solidFill>
                <a:latin typeface="Josefin Sans"/>
                <a:ea typeface="Josefin Sans"/>
                <a:cs typeface="Josefin Sans"/>
                <a:sym typeface="Josefin Sans"/>
              </a:rPr>
              <a:t>CSLFRF</a:t>
            </a:r>
            <a:endParaRPr sz="3600">
              <a:solidFill>
                <a:schemeClr val="accent3"/>
              </a:solidFill>
              <a:latin typeface="Josefin Sans"/>
              <a:ea typeface="Josefin Sans"/>
              <a:cs typeface="Josefin Sans"/>
              <a:sym typeface="Josefin Sans"/>
            </a:endParaRPr>
          </a:p>
        </p:txBody>
      </p:sp>
      <p:sp>
        <p:nvSpPr>
          <p:cNvPr id="533" name="Google Shape;533;p80"/>
          <p:cNvSpPr txBox="1">
            <a:spLocks noGrp="1"/>
          </p:cNvSpPr>
          <p:nvPr>
            <p:ph type="body" idx="1"/>
          </p:nvPr>
        </p:nvSpPr>
        <p:spPr>
          <a:xfrm>
            <a:off x="623888" y="3084293"/>
            <a:ext cx="7886700" cy="1125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81"/>
          <p:cNvSpPr txBox="1">
            <a:spLocks noGrp="1"/>
          </p:cNvSpPr>
          <p:nvPr>
            <p:ph type="title"/>
          </p:nvPr>
        </p:nvSpPr>
        <p:spPr>
          <a:xfrm>
            <a:off x="471500" y="825575"/>
            <a:ext cx="8259000" cy="535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700"/>
              <a:buFont typeface="Arial"/>
              <a:buNone/>
            </a:pPr>
            <a:r>
              <a:rPr lang="en" sz="2400">
                <a:latin typeface="Josefin Sans"/>
                <a:ea typeface="Josefin Sans"/>
                <a:cs typeface="Josefin Sans"/>
                <a:sym typeface="Josefin Sans"/>
              </a:rPr>
              <a:t>CSLFRF Appropriation for PreK-12 Education</a:t>
            </a:r>
            <a:endParaRPr sz="2400">
              <a:latin typeface="Josefin Sans"/>
              <a:ea typeface="Josefin Sans"/>
              <a:cs typeface="Josefin Sans"/>
              <a:sym typeface="Josefin Sans"/>
            </a:endParaRPr>
          </a:p>
        </p:txBody>
      </p:sp>
      <p:sp>
        <p:nvSpPr>
          <p:cNvPr id="540" name="Google Shape;540;p81"/>
          <p:cNvSpPr txBox="1">
            <a:spLocks noGrp="1"/>
          </p:cNvSpPr>
          <p:nvPr>
            <p:ph type="body" idx="1"/>
          </p:nvPr>
        </p:nvSpPr>
        <p:spPr>
          <a:xfrm>
            <a:off x="571500" y="1437025"/>
            <a:ext cx="8259000" cy="2948100"/>
          </a:xfrm>
          <a:prstGeom prst="rect">
            <a:avLst/>
          </a:prstGeom>
        </p:spPr>
        <p:txBody>
          <a:bodyPr spcFirstLastPara="1" wrap="square" lIns="68575" tIns="34275" rIns="68575" bIns="34275" anchor="t" anchorCtr="0">
            <a:noAutofit/>
          </a:bodyPr>
          <a:lstStyle/>
          <a:p>
            <a:pPr marL="342900" lvl="0" indent="-266700" algn="l" rtl="0">
              <a:lnSpc>
                <a:spcPct val="115000"/>
              </a:lnSpc>
              <a:spcBef>
                <a:spcPts val="800"/>
              </a:spcBef>
              <a:spcAft>
                <a:spcPts val="0"/>
              </a:spcAft>
              <a:buSzPts val="1600"/>
              <a:buFont typeface="Josefin Sans"/>
              <a:buChar char="•"/>
            </a:pPr>
            <a:r>
              <a:rPr lang="en" sz="1600">
                <a:latin typeface="Josefin Sans"/>
                <a:ea typeface="Josefin Sans"/>
                <a:cs typeface="Josefin Sans"/>
                <a:sym typeface="Josefin Sans"/>
              </a:rPr>
              <a:t>Section 9901 of the ARP Act appropriated </a:t>
            </a:r>
            <a:r>
              <a:rPr lang="en" sz="1600" u="sng">
                <a:solidFill>
                  <a:schemeClr val="accent1"/>
                </a:solidFill>
                <a:latin typeface="Josefin Sans"/>
                <a:ea typeface="Josefin Sans"/>
                <a:cs typeface="Josefin Sans"/>
                <a:sym typeface="Josefin San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Coronavirus State and Local Fiscal Recovery Funds</a:t>
            </a:r>
            <a:r>
              <a:rPr lang="en" sz="1600">
                <a:latin typeface="Josefin Sans"/>
                <a:ea typeface="Josefin Sans"/>
                <a:cs typeface="Josefin Sans"/>
                <a:sym typeface="Josefin Sans"/>
              </a:rPr>
              <a:t> (CSLFRF)</a:t>
            </a:r>
            <a:endParaRPr sz="1600">
              <a:latin typeface="Josefin Sans"/>
              <a:ea typeface="Josefin Sans"/>
              <a:cs typeface="Josefin Sans"/>
              <a:sym typeface="Josefin Sans"/>
            </a:endParaRPr>
          </a:p>
          <a:p>
            <a:pPr marL="685800" lvl="1" indent="-266700" algn="l" rtl="0">
              <a:lnSpc>
                <a:spcPct val="115000"/>
              </a:lnSpc>
              <a:spcBef>
                <a:spcPts val="800"/>
              </a:spcBef>
              <a:spcAft>
                <a:spcPts val="0"/>
              </a:spcAft>
              <a:buClr>
                <a:schemeClr val="accent3"/>
              </a:buClr>
              <a:buSzPts val="1600"/>
              <a:buFont typeface="Josefin Sans"/>
              <a:buChar char="•"/>
            </a:pPr>
            <a:r>
              <a:rPr lang="en" sz="1600">
                <a:solidFill>
                  <a:schemeClr val="accent3"/>
                </a:solidFill>
                <a:latin typeface="Josefin Sans"/>
                <a:ea typeface="Josefin Sans"/>
                <a:cs typeface="Josefin Sans"/>
                <a:sym typeface="Josefin Sans"/>
              </a:rPr>
              <a:t>These funds are awarded to state and local governments through the U.S. Treasury.</a:t>
            </a:r>
            <a:endParaRPr sz="1600">
              <a:solidFill>
                <a:schemeClr val="accent3"/>
              </a:solidFill>
              <a:latin typeface="Josefin Sans"/>
              <a:ea typeface="Josefin Sans"/>
              <a:cs typeface="Josefin Sans"/>
              <a:sym typeface="Josefin Sans"/>
            </a:endParaRPr>
          </a:p>
          <a:p>
            <a:pPr marL="685800" lvl="1" indent="-266700" algn="l" rtl="0">
              <a:lnSpc>
                <a:spcPct val="115000"/>
              </a:lnSpc>
              <a:spcBef>
                <a:spcPts val="800"/>
              </a:spcBef>
              <a:spcAft>
                <a:spcPts val="0"/>
              </a:spcAft>
              <a:buClr>
                <a:schemeClr val="accent3"/>
              </a:buClr>
              <a:buSzPts val="1600"/>
              <a:buFont typeface="Josefin Sans"/>
              <a:buChar char="•"/>
            </a:pPr>
            <a:r>
              <a:rPr lang="en" sz="1600">
                <a:solidFill>
                  <a:schemeClr val="accent3"/>
                </a:solidFill>
                <a:latin typeface="Josefin Sans"/>
                <a:ea typeface="Josefin Sans"/>
                <a:cs typeface="Josefin Sans"/>
                <a:sym typeface="Josefin Sans"/>
              </a:rPr>
              <a:t>Of the CSLFRF awarded to Virginia, the Virginia General Assembly appropriated $250 million for LEA HVAC projects.</a:t>
            </a:r>
            <a:endParaRPr sz="1600">
              <a:solidFill>
                <a:schemeClr val="accent3"/>
              </a:solidFill>
              <a:latin typeface="Josefin Sans"/>
              <a:ea typeface="Josefin Sans"/>
              <a:cs typeface="Josefin Sans"/>
              <a:sym typeface="Josefin Sans"/>
            </a:endParaRPr>
          </a:p>
          <a:p>
            <a:pPr marL="685800" lvl="1" indent="-266700" algn="l" rtl="0">
              <a:lnSpc>
                <a:spcPct val="115000"/>
              </a:lnSpc>
              <a:spcBef>
                <a:spcPts val="800"/>
              </a:spcBef>
              <a:spcAft>
                <a:spcPts val="0"/>
              </a:spcAft>
              <a:buClr>
                <a:schemeClr val="accent3"/>
              </a:buClr>
              <a:buSzPts val="1600"/>
              <a:buFont typeface="Josefin Sans"/>
              <a:buChar char="•"/>
            </a:pPr>
            <a:r>
              <a:rPr lang="en" sz="1600">
                <a:solidFill>
                  <a:schemeClr val="accent3"/>
                </a:solidFill>
                <a:latin typeface="Josefin Sans"/>
                <a:ea typeface="Josefin Sans"/>
                <a:cs typeface="Josefin Sans"/>
                <a:sym typeface="Josefin Sans"/>
              </a:rPr>
              <a:t>The SEA will serve as a pass through entity for the LEA awards.</a:t>
            </a:r>
            <a:endParaRPr sz="1600">
              <a:latin typeface="Josefin Sans"/>
              <a:ea typeface="Josefin Sans"/>
              <a:cs typeface="Josefin Sans"/>
              <a:sym typeface="Josefin Sans"/>
            </a:endParaRPr>
          </a:p>
        </p:txBody>
      </p:sp>
      <p:sp>
        <p:nvSpPr>
          <p:cNvPr id="541" name="Google Shape;541;p81"/>
          <p:cNvSpPr txBox="1">
            <a:spLocks noGrp="1"/>
          </p:cNvSpPr>
          <p:nvPr>
            <p:ph type="sldNum" idx="12"/>
          </p:nvPr>
        </p:nvSpPr>
        <p:spPr>
          <a:xfrm>
            <a:off x="270766" y="3518994"/>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82"/>
          <p:cNvSpPr txBox="1">
            <a:spLocks noGrp="1"/>
          </p:cNvSpPr>
          <p:nvPr>
            <p:ph type="title"/>
          </p:nvPr>
        </p:nvSpPr>
        <p:spPr>
          <a:xfrm>
            <a:off x="628650" y="858440"/>
            <a:ext cx="7886700" cy="6621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 sz="2400">
                <a:latin typeface="Josefin Sans"/>
                <a:ea typeface="Josefin Sans"/>
                <a:cs typeface="Josefin Sans"/>
                <a:sym typeface="Josefin Sans"/>
              </a:rPr>
              <a:t>HB 7001</a:t>
            </a:r>
            <a:endParaRPr sz="2400">
              <a:latin typeface="Josefin Sans"/>
              <a:ea typeface="Josefin Sans"/>
              <a:cs typeface="Josefin Sans"/>
              <a:sym typeface="Josefin Sans"/>
            </a:endParaRPr>
          </a:p>
        </p:txBody>
      </p:sp>
      <p:sp>
        <p:nvSpPr>
          <p:cNvPr id="547" name="Google Shape;547;p82"/>
          <p:cNvSpPr txBox="1">
            <a:spLocks noGrp="1"/>
          </p:cNvSpPr>
          <p:nvPr>
            <p:ph type="body" idx="1"/>
          </p:nvPr>
        </p:nvSpPr>
        <p:spPr>
          <a:xfrm>
            <a:off x="499850" y="1443075"/>
            <a:ext cx="8015400" cy="3039300"/>
          </a:xfrm>
          <a:prstGeom prst="rect">
            <a:avLst/>
          </a:prstGeom>
          <a:noFill/>
          <a:ln>
            <a:noFill/>
          </a:ln>
        </p:spPr>
        <p:txBody>
          <a:bodyPr spcFirstLastPara="1" wrap="square" lIns="68575" tIns="34275" rIns="68575" bIns="34275" anchor="t" anchorCtr="0">
            <a:normAutofit/>
          </a:bodyPr>
          <a:lstStyle/>
          <a:p>
            <a:pPr marL="0" lvl="0" indent="0" algn="l" rtl="0">
              <a:lnSpc>
                <a:spcPct val="115000"/>
              </a:lnSpc>
              <a:spcBef>
                <a:spcPts val="800"/>
              </a:spcBef>
              <a:spcAft>
                <a:spcPts val="0"/>
              </a:spcAft>
              <a:buNone/>
            </a:pPr>
            <a:r>
              <a:rPr lang="en" sz="1600" b="1">
                <a:solidFill>
                  <a:schemeClr val="accent3"/>
                </a:solidFill>
                <a:latin typeface="Josefin Sans"/>
                <a:ea typeface="Josefin Sans"/>
                <a:cs typeface="Josefin Sans"/>
                <a:sym typeface="Josefin Sans"/>
              </a:rPr>
              <a:t>Directs the Virginia Department of Education to oversee the CSLFRF HVAC Grant </a:t>
            </a:r>
            <a:endParaRPr sz="1600" b="1">
              <a:solidFill>
                <a:schemeClr val="accent3"/>
              </a:solidFill>
              <a:latin typeface="Josefin Sans"/>
              <a:ea typeface="Josefin Sans"/>
              <a:cs typeface="Josefin Sans"/>
              <a:sym typeface="Josefin Sans"/>
            </a:endParaRPr>
          </a:p>
          <a:p>
            <a:pPr marL="457200" lvl="0" indent="0" algn="l" rtl="0">
              <a:lnSpc>
                <a:spcPct val="115000"/>
              </a:lnSpc>
              <a:spcBef>
                <a:spcPts val="1400"/>
              </a:spcBef>
              <a:spcAft>
                <a:spcPts val="0"/>
              </a:spcAft>
              <a:buClr>
                <a:schemeClr val="dk1"/>
              </a:buClr>
              <a:buSzPts val="1100"/>
              <a:buFont typeface="Arial"/>
              <a:buNone/>
            </a:pPr>
            <a:r>
              <a:rPr lang="en" sz="1300" i="1">
                <a:highlight>
                  <a:srgbClr val="FFFFFF"/>
                </a:highlight>
                <a:latin typeface="Arial"/>
                <a:ea typeface="Arial"/>
                <a:cs typeface="Arial"/>
                <a:sym typeface="Arial"/>
              </a:rPr>
              <a:t>h. Education - Ventilation</a:t>
            </a:r>
            <a:endParaRPr sz="1300" i="1">
              <a:highlight>
                <a:srgbClr val="FFFFFF"/>
              </a:highlight>
              <a:latin typeface="Arial"/>
              <a:ea typeface="Arial"/>
              <a:cs typeface="Arial"/>
              <a:sym typeface="Arial"/>
            </a:endParaRPr>
          </a:p>
          <a:p>
            <a:pPr marL="457200" lvl="0" indent="0" algn="l" rtl="0">
              <a:lnSpc>
                <a:spcPct val="115000"/>
              </a:lnSpc>
              <a:spcBef>
                <a:spcPts val="1400"/>
              </a:spcBef>
              <a:spcAft>
                <a:spcPts val="1400"/>
              </a:spcAft>
              <a:buNone/>
            </a:pPr>
            <a:r>
              <a:rPr lang="en" sz="1300" i="1">
                <a:highlight>
                  <a:srgbClr val="FFFFFF"/>
                </a:highlight>
                <a:latin typeface="Arial"/>
                <a:ea typeface="Arial"/>
                <a:cs typeface="Arial"/>
                <a:sym typeface="Arial"/>
              </a:rPr>
              <a:t>1) $250,000,000 to Direct Aid to Public Education (197) for qualifying ventilation improvement projects in local public schools. Funds shall be allocated to local school divisions based on fiscal year 2022 projected March 31 average daily membership with a minimum allocation of $200,000 per division. Funds shall be paid to school divisions on a reimbursement basis. Localities shall provide a match for these funds from any available fund sources equal to 100 percent of the grant amount. A school division may elect to accept a grant amount less than its formula allocation. </a:t>
            </a:r>
            <a:endParaRPr sz="1600">
              <a:latin typeface="Josefin Sans"/>
              <a:ea typeface="Josefin Sans"/>
              <a:cs typeface="Josefin Sans"/>
              <a:sym typeface="Josefin Sans"/>
            </a:endParaRPr>
          </a:p>
        </p:txBody>
      </p:sp>
      <p:sp>
        <p:nvSpPr>
          <p:cNvPr id="548" name="Google Shape;548;p82"/>
          <p:cNvSpPr txBox="1"/>
          <p:nvPr/>
        </p:nvSpPr>
        <p:spPr>
          <a:xfrm>
            <a:off x="1601125" y="4221025"/>
            <a:ext cx="4379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200" b="1" i="0" u="none" strike="noStrike" cap="none">
                <a:solidFill>
                  <a:schemeClr val="accent3"/>
                </a:solidFill>
                <a:latin typeface="Trebuchet MS"/>
                <a:ea typeface="Trebuchet MS"/>
                <a:cs typeface="Trebuchet MS"/>
                <a:sym typeface="Trebuchet MS"/>
              </a:rPr>
              <a:t>Reference: </a:t>
            </a:r>
            <a:r>
              <a:rPr lang="en" sz="1200" b="1" i="1" u="sng">
                <a:solidFill>
                  <a:schemeClr val="hlink"/>
                </a:solidFill>
                <a:latin typeface="Trebuchet MS"/>
                <a:ea typeface="Trebuchet MS"/>
                <a:cs typeface="Trebuchet MS"/>
                <a:sym typeface="Trebuchet MS"/>
                <a:hlinkClick r:id="rId3"/>
              </a:rPr>
              <a:t>HB 7001</a:t>
            </a:r>
            <a:endParaRPr sz="1200" b="1" i="1" u="none" strike="noStrike" cap="none">
              <a:solidFill>
                <a:schemeClr val="accent3"/>
              </a:solidFill>
              <a:latin typeface="Trebuchet MS"/>
              <a:ea typeface="Trebuchet MS"/>
              <a:cs typeface="Trebuchet MS"/>
              <a:sym typeface="Trebuchet M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83"/>
          <p:cNvSpPr txBox="1">
            <a:spLocks noGrp="1"/>
          </p:cNvSpPr>
          <p:nvPr>
            <p:ph type="title"/>
          </p:nvPr>
        </p:nvSpPr>
        <p:spPr>
          <a:xfrm>
            <a:off x="628650" y="858440"/>
            <a:ext cx="7886700" cy="6621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 sz="2400">
                <a:latin typeface="Josefin Sans"/>
                <a:ea typeface="Josefin Sans"/>
                <a:cs typeface="Josefin Sans"/>
                <a:sym typeface="Josefin Sans"/>
              </a:rPr>
              <a:t>HB 7001, continued</a:t>
            </a:r>
            <a:endParaRPr sz="2400">
              <a:latin typeface="Josefin Sans"/>
              <a:ea typeface="Josefin Sans"/>
              <a:cs typeface="Josefin Sans"/>
              <a:sym typeface="Josefin Sans"/>
            </a:endParaRPr>
          </a:p>
        </p:txBody>
      </p:sp>
      <p:sp>
        <p:nvSpPr>
          <p:cNvPr id="554" name="Google Shape;554;p83"/>
          <p:cNvSpPr txBox="1">
            <a:spLocks noGrp="1"/>
          </p:cNvSpPr>
          <p:nvPr>
            <p:ph type="body" idx="1"/>
          </p:nvPr>
        </p:nvSpPr>
        <p:spPr>
          <a:xfrm>
            <a:off x="499850" y="1451150"/>
            <a:ext cx="8015400" cy="3031200"/>
          </a:xfrm>
          <a:prstGeom prst="rect">
            <a:avLst/>
          </a:prstGeom>
          <a:noFill/>
          <a:ln>
            <a:noFill/>
          </a:ln>
        </p:spPr>
        <p:txBody>
          <a:bodyPr spcFirstLastPara="1" wrap="square" lIns="68575" tIns="34275" rIns="68575" bIns="34275" anchor="t" anchorCtr="0">
            <a:normAutofit lnSpcReduction="10000"/>
          </a:bodyPr>
          <a:lstStyle/>
          <a:p>
            <a:pPr marL="457200" lvl="0" indent="0" algn="l" rtl="0">
              <a:lnSpc>
                <a:spcPct val="115000"/>
              </a:lnSpc>
              <a:spcBef>
                <a:spcPts val="1400"/>
              </a:spcBef>
              <a:spcAft>
                <a:spcPts val="1400"/>
              </a:spcAft>
              <a:buNone/>
            </a:pPr>
            <a:r>
              <a:rPr lang="en" sz="1300" i="1">
                <a:highlight>
                  <a:srgbClr val="FFFFFF"/>
                </a:highlight>
                <a:latin typeface="Arial"/>
                <a:ea typeface="Arial"/>
                <a:cs typeface="Arial"/>
                <a:sym typeface="Arial"/>
              </a:rPr>
              <a:t>Before receiving any funds, local school divisions must provide a description for each of the projects to be completed with these funds, including estimated costs and date of completion, and certify to the Department of Education no later than November 15, 2021, that these funds will be used to improve ventilation systems in public facilities in accordance with guidelines issued by the U.S. Department of the Treasury for the American Rescue Plan Act Coronavirus State and Local Fiscal Recovery Funds. Following certification from a school division that it will not participate in the grant program or elects to accept an amount less than its formula allocation, the Department of Education is authorized to reallocate any program balances based on actual demand. No later than December 15, 2021, the Department of Education shall compile the school division certifications and submit a report to the Chairs of the Senate Finance and Appropriations and House Appropriations Committees, the Secretary of Education, the Secretary of Finance, and the Director, Department of Planning and Budget.</a:t>
            </a:r>
            <a:endParaRPr sz="1600">
              <a:latin typeface="Josefin Sans"/>
              <a:ea typeface="Josefin Sans"/>
              <a:cs typeface="Josefin Sans"/>
              <a:sym typeface="Josefi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84"/>
          <p:cNvSpPr txBox="1">
            <a:spLocks noGrp="1"/>
          </p:cNvSpPr>
          <p:nvPr>
            <p:ph type="title"/>
          </p:nvPr>
        </p:nvSpPr>
        <p:spPr>
          <a:xfrm>
            <a:off x="628650" y="782240"/>
            <a:ext cx="7886700" cy="6621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 sz="2400">
                <a:latin typeface="Josefin Sans"/>
                <a:ea typeface="Josefin Sans"/>
                <a:cs typeface="Josefin Sans"/>
                <a:sym typeface="Josefin Sans"/>
              </a:rPr>
              <a:t>U.S. Treasury Guidelines for CSLFRF</a:t>
            </a:r>
            <a:r>
              <a:rPr lang="en" sz="2600">
                <a:latin typeface="Josefin Sans"/>
                <a:ea typeface="Josefin Sans"/>
                <a:cs typeface="Josefin Sans"/>
                <a:sym typeface="Josefin Sans"/>
              </a:rPr>
              <a:t> </a:t>
            </a:r>
            <a:endParaRPr sz="2600">
              <a:latin typeface="Josefin Sans"/>
              <a:ea typeface="Josefin Sans"/>
              <a:cs typeface="Josefin Sans"/>
              <a:sym typeface="Josefin Sans"/>
            </a:endParaRPr>
          </a:p>
        </p:txBody>
      </p:sp>
      <p:sp>
        <p:nvSpPr>
          <p:cNvPr id="560" name="Google Shape;560;p84"/>
          <p:cNvSpPr txBox="1">
            <a:spLocks noGrp="1"/>
          </p:cNvSpPr>
          <p:nvPr>
            <p:ph type="body" idx="1"/>
          </p:nvPr>
        </p:nvSpPr>
        <p:spPr>
          <a:xfrm>
            <a:off x="350975" y="1293550"/>
            <a:ext cx="8525100" cy="3391500"/>
          </a:xfrm>
          <a:prstGeom prst="rect">
            <a:avLst/>
          </a:prstGeom>
          <a:noFill/>
          <a:ln>
            <a:noFill/>
          </a:ln>
        </p:spPr>
        <p:txBody>
          <a:bodyPr spcFirstLastPara="1" wrap="square" lIns="68575" tIns="34275" rIns="68575" bIns="34275" anchor="t" anchorCtr="0">
            <a:normAutofit lnSpcReduction="10000"/>
          </a:bodyPr>
          <a:lstStyle/>
          <a:p>
            <a:pPr marL="457200" lvl="0" indent="-323850" algn="l" rtl="0">
              <a:lnSpc>
                <a:spcPct val="115000"/>
              </a:lnSpc>
              <a:spcBef>
                <a:spcPts val="800"/>
              </a:spcBef>
              <a:spcAft>
                <a:spcPts val="0"/>
              </a:spcAft>
              <a:buSzPts val="1500"/>
              <a:buFont typeface="Josefin Sans"/>
              <a:buChar char="•"/>
            </a:pPr>
            <a:r>
              <a:rPr lang="en" sz="1500">
                <a:latin typeface="Josefin Sans"/>
                <a:ea typeface="Josefin Sans"/>
                <a:cs typeface="Josefin Sans"/>
                <a:sym typeface="Josefin Sans"/>
              </a:rPr>
              <a:t>CSLFRF allowable uses include “ventilation improvements in congregate settings, health care settings, or other key locations.”</a:t>
            </a:r>
            <a:endParaRPr sz="1500">
              <a:latin typeface="Josefin Sans"/>
              <a:ea typeface="Josefin Sans"/>
              <a:cs typeface="Josefin Sans"/>
              <a:sym typeface="Josefin Sans"/>
            </a:endParaRPr>
          </a:p>
          <a:p>
            <a:pPr marL="457200" lvl="0" indent="-323850" algn="l" rtl="0">
              <a:lnSpc>
                <a:spcPct val="115000"/>
              </a:lnSpc>
              <a:spcBef>
                <a:spcPts val="0"/>
              </a:spcBef>
              <a:spcAft>
                <a:spcPts val="0"/>
              </a:spcAft>
              <a:buSzPts val="1500"/>
              <a:buFont typeface="Josefin Sans"/>
              <a:buChar char="•"/>
            </a:pPr>
            <a:r>
              <a:rPr lang="en" sz="1500">
                <a:latin typeface="Josefin Sans"/>
                <a:ea typeface="Josefin Sans"/>
                <a:cs typeface="Josefin Sans"/>
                <a:sym typeface="Josefin Sans"/>
              </a:rPr>
              <a:t>Funds must be used to cover costs incurred by the recipient between </a:t>
            </a:r>
            <a:r>
              <a:rPr lang="en" sz="1500" b="1">
                <a:solidFill>
                  <a:schemeClr val="accent3"/>
                </a:solidFill>
                <a:latin typeface="Josefin Sans"/>
                <a:ea typeface="Josefin Sans"/>
                <a:cs typeface="Josefin Sans"/>
                <a:sym typeface="Josefin Sans"/>
              </a:rPr>
              <a:t>March 3, 2021 and December 31, 2024</a:t>
            </a:r>
            <a:r>
              <a:rPr lang="en" sz="1500">
                <a:latin typeface="Josefin Sans"/>
                <a:ea typeface="Josefin Sans"/>
                <a:cs typeface="Josefin Sans"/>
                <a:sym typeface="Josefin Sans"/>
              </a:rPr>
              <a:t>.</a:t>
            </a:r>
            <a:endParaRPr sz="1500">
              <a:latin typeface="Josefin Sans"/>
              <a:ea typeface="Josefin Sans"/>
              <a:cs typeface="Josefin Sans"/>
              <a:sym typeface="Josefin Sans"/>
            </a:endParaRPr>
          </a:p>
          <a:p>
            <a:pPr marL="457200" lvl="0" indent="-323850" algn="l" rtl="0">
              <a:lnSpc>
                <a:spcPct val="115000"/>
              </a:lnSpc>
              <a:spcBef>
                <a:spcPts val="0"/>
              </a:spcBef>
              <a:spcAft>
                <a:spcPts val="0"/>
              </a:spcAft>
              <a:buSzPts val="1500"/>
              <a:buFont typeface="Josefin Sans"/>
              <a:buChar char="•"/>
            </a:pPr>
            <a:r>
              <a:rPr lang="en" sz="1500">
                <a:latin typeface="Josefin Sans"/>
                <a:ea typeface="Josefin Sans"/>
                <a:cs typeface="Josefin Sans"/>
                <a:sym typeface="Josefin Sans"/>
              </a:rPr>
              <a:t>Funds must be expended by </a:t>
            </a:r>
            <a:r>
              <a:rPr lang="en" sz="1500" b="1">
                <a:solidFill>
                  <a:schemeClr val="accent3"/>
                </a:solidFill>
                <a:latin typeface="Josefin Sans"/>
                <a:ea typeface="Josefin Sans"/>
                <a:cs typeface="Josefin Sans"/>
                <a:sym typeface="Josefin Sans"/>
              </a:rPr>
              <a:t>December 31, 2026</a:t>
            </a:r>
            <a:r>
              <a:rPr lang="en" sz="1500">
                <a:latin typeface="Josefin Sans"/>
                <a:ea typeface="Josefin Sans"/>
                <a:cs typeface="Josefin Sans"/>
                <a:sym typeface="Josefin Sans"/>
              </a:rPr>
              <a:t>.</a:t>
            </a:r>
            <a:endParaRPr sz="1500">
              <a:latin typeface="Josefin Sans"/>
              <a:ea typeface="Josefin Sans"/>
              <a:cs typeface="Josefin Sans"/>
              <a:sym typeface="Josefin Sans"/>
            </a:endParaRPr>
          </a:p>
          <a:p>
            <a:pPr marL="457200" lvl="0" indent="-323850" algn="l" rtl="0">
              <a:lnSpc>
                <a:spcPct val="115000"/>
              </a:lnSpc>
              <a:spcBef>
                <a:spcPts val="0"/>
              </a:spcBef>
              <a:spcAft>
                <a:spcPts val="0"/>
              </a:spcAft>
              <a:buSzPts val="1500"/>
              <a:buFont typeface="Josefin Sans"/>
              <a:buChar char="•"/>
            </a:pPr>
            <a:r>
              <a:rPr lang="en" sz="1500">
                <a:latin typeface="Josefin Sans"/>
                <a:ea typeface="Josefin Sans"/>
                <a:cs typeface="Josefin Sans"/>
                <a:sym typeface="Josefin Sans"/>
              </a:rPr>
              <a:t>Funds may be used in conjunction with other funding sources, provided that the costs are eligible costs under each source program and are compliant with all other related statutory and regulatory requirements and policies.</a:t>
            </a:r>
            <a:endParaRPr sz="1500">
              <a:latin typeface="Josefin Sans"/>
              <a:ea typeface="Josefin Sans"/>
              <a:cs typeface="Josefin Sans"/>
              <a:sym typeface="Josefin Sans"/>
            </a:endParaRPr>
          </a:p>
          <a:p>
            <a:pPr marL="457200" lvl="0" indent="-323850" algn="l" rtl="0">
              <a:lnSpc>
                <a:spcPct val="115000"/>
              </a:lnSpc>
              <a:spcBef>
                <a:spcPts val="0"/>
              </a:spcBef>
              <a:spcAft>
                <a:spcPts val="0"/>
              </a:spcAft>
              <a:buSzPts val="1500"/>
              <a:buFont typeface="Josefin Sans"/>
              <a:buChar char="•"/>
            </a:pPr>
            <a:r>
              <a:rPr lang="en" sz="1500">
                <a:latin typeface="Josefin Sans"/>
                <a:ea typeface="Josefin Sans"/>
                <a:cs typeface="Josefin Sans"/>
                <a:sym typeface="Josefin Sans"/>
              </a:rPr>
              <a:t>The recipient must comply with applicable reporting requirements for all sources of funds supporting the projects, and with any requirements and restrictions on the use of funds from the supplemental funding sources and the CSLFRF program. </a:t>
            </a:r>
            <a:endParaRPr sz="1500">
              <a:latin typeface="Josefin Sans"/>
              <a:ea typeface="Josefin Sans"/>
              <a:cs typeface="Josefin Sans"/>
              <a:sym typeface="Josefin Sans"/>
            </a:endParaRPr>
          </a:p>
          <a:p>
            <a:pPr marL="457200" lvl="0" indent="-323850" algn="l" rtl="0">
              <a:lnSpc>
                <a:spcPct val="115000"/>
              </a:lnSpc>
              <a:spcBef>
                <a:spcPts val="0"/>
              </a:spcBef>
              <a:spcAft>
                <a:spcPts val="0"/>
              </a:spcAft>
              <a:buSzPts val="1500"/>
              <a:buFont typeface="Josefin Sans"/>
              <a:buChar char="•"/>
            </a:pPr>
            <a:r>
              <a:rPr lang="en" sz="1500">
                <a:latin typeface="Josefin Sans"/>
                <a:ea typeface="Josefin Sans"/>
                <a:cs typeface="Josefin Sans"/>
                <a:sym typeface="Josefin Sans"/>
              </a:rPr>
              <a:t>Recipients must be able to, at a minimum, determine and report to Treasury on the amount of funds obligated and expended and when such funds were obligated and expended.</a:t>
            </a:r>
            <a:endParaRPr sz="1500">
              <a:latin typeface="Josefin Sans"/>
              <a:ea typeface="Josefin Sans"/>
              <a:cs typeface="Josefin Sans"/>
              <a:sym typeface="Josefin Sans"/>
            </a:endParaRPr>
          </a:p>
        </p:txBody>
      </p:sp>
      <p:sp>
        <p:nvSpPr>
          <p:cNvPr id="561" name="Google Shape;561;p84"/>
          <p:cNvSpPr txBox="1"/>
          <p:nvPr/>
        </p:nvSpPr>
        <p:spPr>
          <a:xfrm>
            <a:off x="1276864" y="4515343"/>
            <a:ext cx="4654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accent3"/>
                </a:solidFill>
                <a:latin typeface="Josefin Sans"/>
                <a:ea typeface="Josefin Sans"/>
                <a:cs typeface="Josefin Sans"/>
                <a:sym typeface="Josefin Sans"/>
              </a:rPr>
              <a:t>Reference: </a:t>
            </a:r>
            <a:r>
              <a:rPr lang="en" b="1" i="1" u="sng">
                <a:solidFill>
                  <a:schemeClr val="hlink"/>
                </a:solidFill>
                <a:latin typeface="Josefin Sans"/>
                <a:ea typeface="Josefin Sans"/>
                <a:cs typeface="Josefin Sans"/>
                <a:sym typeface="Josefin Sans"/>
                <a:hlinkClick r:id="rId3"/>
              </a:rPr>
              <a:t>U.S. Treasury CSLFRF FAQ</a:t>
            </a:r>
            <a:endParaRPr sz="1400" b="1" i="1" u="none" strike="noStrike" cap="none">
              <a:solidFill>
                <a:schemeClr val="accent3"/>
              </a:solidFill>
              <a:latin typeface="Josefin Sans"/>
              <a:ea typeface="Josefin Sans"/>
              <a:cs typeface="Josefin Sans"/>
              <a:sym typeface="Josefi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9"/>
          <p:cNvSpPr txBox="1">
            <a:spLocks noGrp="1"/>
          </p:cNvSpPr>
          <p:nvPr>
            <p:ph type="title"/>
          </p:nvPr>
        </p:nvSpPr>
        <p:spPr>
          <a:xfrm>
            <a:off x="623888" y="827594"/>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3600">
                <a:solidFill>
                  <a:schemeClr val="accent3"/>
                </a:solidFill>
                <a:latin typeface="Josefin Sans"/>
                <a:ea typeface="Josefin Sans"/>
                <a:cs typeface="Josefin Sans"/>
                <a:sym typeface="Josefin Sans"/>
              </a:rPr>
              <a:t>ESSER</a:t>
            </a:r>
            <a:endParaRPr sz="3600">
              <a:solidFill>
                <a:schemeClr val="accent3"/>
              </a:solidFill>
              <a:latin typeface="Josefin Sans"/>
              <a:ea typeface="Josefin Sans"/>
              <a:cs typeface="Josefin Sans"/>
              <a:sym typeface="Josefin Sans"/>
            </a:endParaRPr>
          </a:p>
        </p:txBody>
      </p:sp>
      <p:sp>
        <p:nvSpPr>
          <p:cNvPr id="325" name="Google Shape;325;p49"/>
          <p:cNvSpPr txBox="1">
            <a:spLocks noGrp="1"/>
          </p:cNvSpPr>
          <p:nvPr>
            <p:ph type="body" idx="1"/>
          </p:nvPr>
        </p:nvSpPr>
        <p:spPr>
          <a:xfrm>
            <a:off x="623888" y="3084293"/>
            <a:ext cx="7886700" cy="1125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85"/>
          <p:cNvSpPr txBox="1">
            <a:spLocks noGrp="1"/>
          </p:cNvSpPr>
          <p:nvPr>
            <p:ph type="title"/>
          </p:nvPr>
        </p:nvSpPr>
        <p:spPr>
          <a:xfrm>
            <a:off x="628650" y="782240"/>
            <a:ext cx="7886700" cy="6621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 sz="2400">
                <a:latin typeface="Josefin Sans"/>
                <a:ea typeface="Josefin Sans"/>
                <a:cs typeface="Josefin Sans"/>
                <a:sym typeface="Josefin Sans"/>
              </a:rPr>
              <a:t>HVAC Grant Guidelines</a:t>
            </a:r>
            <a:endParaRPr sz="2400">
              <a:latin typeface="Josefin Sans"/>
              <a:ea typeface="Josefin Sans"/>
              <a:cs typeface="Josefin Sans"/>
              <a:sym typeface="Josefin Sans"/>
            </a:endParaRPr>
          </a:p>
        </p:txBody>
      </p:sp>
      <p:sp>
        <p:nvSpPr>
          <p:cNvPr id="567" name="Google Shape;567;p85"/>
          <p:cNvSpPr txBox="1">
            <a:spLocks noGrp="1"/>
          </p:cNvSpPr>
          <p:nvPr>
            <p:ph type="body" idx="1"/>
          </p:nvPr>
        </p:nvSpPr>
        <p:spPr>
          <a:xfrm>
            <a:off x="393050" y="1280591"/>
            <a:ext cx="8122200" cy="2948100"/>
          </a:xfrm>
          <a:prstGeom prst="rect">
            <a:avLst/>
          </a:prstGeom>
          <a:noFill/>
          <a:ln>
            <a:noFill/>
          </a:ln>
        </p:spPr>
        <p:txBody>
          <a:bodyPr spcFirstLastPara="1" wrap="square" lIns="68575" tIns="34275" rIns="68575" bIns="34275" anchor="t" anchorCtr="0">
            <a:noAutofit/>
          </a:bodyPr>
          <a:lstStyle/>
          <a:p>
            <a:pPr marL="457200" lvl="0" indent="-317500" algn="l" rtl="0">
              <a:lnSpc>
                <a:spcPct val="115000"/>
              </a:lnSpc>
              <a:spcBef>
                <a:spcPts val="0"/>
              </a:spcBef>
              <a:spcAft>
                <a:spcPts val="0"/>
              </a:spcAft>
              <a:buSzPts val="1400"/>
              <a:buFont typeface="Josefin Sans"/>
              <a:buChar char="•"/>
            </a:pPr>
            <a:r>
              <a:rPr lang="en" sz="1600">
                <a:latin typeface="Josefin Sans"/>
                <a:ea typeface="Josefin Sans"/>
                <a:cs typeface="Josefin Sans"/>
                <a:sym typeface="Josefin Sans"/>
              </a:rPr>
              <a:t>LEA </a:t>
            </a:r>
            <a:r>
              <a:rPr lang="en" sz="1600" b="1">
                <a:solidFill>
                  <a:schemeClr val="accent3"/>
                </a:solidFill>
                <a:latin typeface="Josefin Sans"/>
                <a:ea typeface="Josefin Sans"/>
                <a:cs typeface="Josefin Sans"/>
                <a:sym typeface="Josefin Sans"/>
              </a:rPr>
              <a:t>allocations</a:t>
            </a:r>
            <a:r>
              <a:rPr lang="en" sz="1600">
                <a:latin typeface="Josefin Sans"/>
                <a:ea typeface="Josefin Sans"/>
                <a:cs typeface="Josefin Sans"/>
                <a:sym typeface="Josefin Sans"/>
              </a:rPr>
              <a:t> were announced in </a:t>
            </a:r>
            <a:r>
              <a:rPr lang="en" sz="1600" u="sng">
                <a:solidFill>
                  <a:schemeClr val="hlink"/>
                </a:solidFill>
                <a:latin typeface="Josefin Sans"/>
                <a:ea typeface="Josefin Sans"/>
                <a:cs typeface="Josefin Sans"/>
                <a:sym typeface="Josefin Sans"/>
                <a:hlinkClick r:id="rId3"/>
              </a:rPr>
              <a:t>Superintendent’s Memo #280-21</a:t>
            </a:r>
            <a:r>
              <a:rPr lang="en" sz="1600">
                <a:latin typeface="Josefin Sans"/>
                <a:ea typeface="Josefin Sans"/>
                <a:cs typeface="Josefin Sans"/>
                <a:sym typeface="Josefin Sans"/>
              </a:rPr>
              <a:t>. An LEA may apply for a grant amount that is less than its formula allocation.</a:t>
            </a:r>
            <a:endParaRPr sz="1600">
              <a:latin typeface="Josefin Sans"/>
              <a:ea typeface="Josefin Sans"/>
              <a:cs typeface="Josefin Sans"/>
              <a:sym typeface="Josefin Sans"/>
            </a:endParaRPr>
          </a:p>
          <a:p>
            <a:pPr marL="457200" lvl="0" indent="-317500" algn="l" rtl="0">
              <a:lnSpc>
                <a:spcPct val="115000"/>
              </a:lnSpc>
              <a:spcBef>
                <a:spcPts val="0"/>
              </a:spcBef>
              <a:spcAft>
                <a:spcPts val="0"/>
              </a:spcAft>
              <a:buSzPts val="1400"/>
              <a:buFont typeface="Josefin Sans"/>
              <a:buChar char="•"/>
            </a:pPr>
            <a:r>
              <a:rPr lang="en" sz="1600">
                <a:latin typeface="Josefin Sans"/>
                <a:ea typeface="Josefin Sans"/>
                <a:cs typeface="Josefin Sans"/>
                <a:sym typeface="Josefin Sans"/>
              </a:rPr>
              <a:t>Qualifying expenditures include expenses for the replacement and improvement of </a:t>
            </a:r>
            <a:r>
              <a:rPr lang="en" sz="1600" b="1">
                <a:solidFill>
                  <a:schemeClr val="accent3"/>
                </a:solidFill>
                <a:latin typeface="Josefin Sans"/>
                <a:ea typeface="Josefin Sans"/>
                <a:cs typeface="Josefin Sans"/>
                <a:sym typeface="Josefin Sans"/>
              </a:rPr>
              <a:t>school building </a:t>
            </a:r>
            <a:r>
              <a:rPr lang="en" sz="1600">
                <a:latin typeface="Josefin Sans"/>
                <a:ea typeface="Josefin Sans"/>
                <a:cs typeface="Josefin Sans"/>
                <a:sym typeface="Josefin Sans"/>
              </a:rPr>
              <a:t>ventilation systems</a:t>
            </a:r>
            <a:r>
              <a:rPr lang="en" sz="1600" b="1">
                <a:latin typeface="Josefin Sans"/>
                <a:ea typeface="Josefin Sans"/>
                <a:cs typeface="Josefin Sans"/>
                <a:sym typeface="Josefin Sans"/>
              </a:rPr>
              <a:t> </a:t>
            </a:r>
            <a:r>
              <a:rPr lang="en" sz="1600">
                <a:latin typeface="Josefin Sans"/>
                <a:ea typeface="Josefin Sans"/>
                <a:cs typeface="Josefin Sans"/>
                <a:sym typeface="Josefin Sans"/>
              </a:rPr>
              <a:t>to improve air quality so that </a:t>
            </a:r>
            <a:r>
              <a:rPr lang="en" sz="1600" b="1">
                <a:solidFill>
                  <a:schemeClr val="accent3"/>
                </a:solidFill>
                <a:latin typeface="Josefin Sans"/>
                <a:ea typeface="Josefin Sans"/>
                <a:cs typeface="Josefin Sans"/>
                <a:sym typeface="Josefin Sans"/>
              </a:rPr>
              <a:t>teachers and students</a:t>
            </a:r>
            <a:r>
              <a:rPr lang="en" sz="1600">
                <a:latin typeface="Josefin Sans"/>
                <a:ea typeface="Josefin Sans"/>
                <a:cs typeface="Josefin Sans"/>
                <a:sym typeface="Josefin Sans"/>
              </a:rPr>
              <a:t> may safely return to and continue in-person instruction.</a:t>
            </a:r>
            <a:endParaRPr sz="1600">
              <a:latin typeface="Josefin Sans"/>
              <a:ea typeface="Josefin Sans"/>
              <a:cs typeface="Josefin Sans"/>
              <a:sym typeface="Josefin Sans"/>
            </a:endParaRPr>
          </a:p>
          <a:p>
            <a:pPr marL="457200" lvl="0" indent="-317500" algn="l" rtl="0">
              <a:lnSpc>
                <a:spcPct val="115000"/>
              </a:lnSpc>
              <a:spcBef>
                <a:spcPts val="0"/>
              </a:spcBef>
              <a:spcAft>
                <a:spcPts val="0"/>
              </a:spcAft>
              <a:buSzPts val="1400"/>
              <a:buFont typeface="Josefin Sans"/>
              <a:buChar char="•"/>
            </a:pPr>
            <a:r>
              <a:rPr lang="en" sz="1600">
                <a:latin typeface="Josefin Sans"/>
                <a:ea typeface="Josefin Sans"/>
                <a:cs typeface="Josefin Sans"/>
                <a:sym typeface="Josefin Sans"/>
              </a:rPr>
              <a:t>LEAs should prioritize HVAC system</a:t>
            </a:r>
            <a:r>
              <a:rPr lang="en" sz="1600">
                <a:solidFill>
                  <a:schemeClr val="accent3"/>
                </a:solidFill>
                <a:latin typeface="Josefin Sans"/>
                <a:ea typeface="Josefin Sans"/>
                <a:cs typeface="Josefin Sans"/>
                <a:sym typeface="Josefin Sans"/>
              </a:rPr>
              <a:t> </a:t>
            </a:r>
            <a:r>
              <a:rPr lang="en" sz="1600" b="1">
                <a:solidFill>
                  <a:schemeClr val="accent3"/>
                </a:solidFill>
                <a:latin typeface="Josefin Sans"/>
                <a:ea typeface="Josefin Sans"/>
                <a:cs typeface="Josefin Sans"/>
                <a:sym typeface="Josefin Sans"/>
              </a:rPr>
              <a:t>replacement and improvements over repair</a:t>
            </a:r>
            <a:r>
              <a:rPr lang="en" sz="1600">
                <a:latin typeface="Josefin Sans"/>
                <a:ea typeface="Josefin Sans"/>
                <a:cs typeface="Josefin Sans"/>
                <a:sym typeface="Josefin Sans"/>
              </a:rPr>
              <a:t> of outdated equipment or systems and should target funds towards facilities that are slated for </a:t>
            </a:r>
            <a:r>
              <a:rPr lang="en" sz="1600" b="1">
                <a:solidFill>
                  <a:schemeClr val="accent3"/>
                </a:solidFill>
                <a:latin typeface="Josefin Sans"/>
                <a:ea typeface="Josefin Sans"/>
                <a:cs typeface="Josefin Sans"/>
                <a:sym typeface="Josefin Sans"/>
              </a:rPr>
              <a:t>long term use (a minimum of 10 years)</a:t>
            </a:r>
            <a:r>
              <a:rPr lang="en" sz="1600">
                <a:latin typeface="Josefin Sans"/>
                <a:ea typeface="Josefin Sans"/>
                <a:cs typeface="Josefin Sans"/>
                <a:sym typeface="Josefin Sans"/>
              </a:rPr>
              <a:t>.</a:t>
            </a:r>
            <a:endParaRPr sz="1600">
              <a:latin typeface="Josefin Sans"/>
              <a:ea typeface="Josefin Sans"/>
              <a:cs typeface="Josefin Sans"/>
              <a:sym typeface="Josefin Sans"/>
            </a:endParaRPr>
          </a:p>
          <a:p>
            <a:pPr marL="457200" lvl="0" indent="-317500" algn="l" rtl="0">
              <a:lnSpc>
                <a:spcPct val="115000"/>
              </a:lnSpc>
              <a:spcBef>
                <a:spcPts val="0"/>
              </a:spcBef>
              <a:spcAft>
                <a:spcPts val="0"/>
              </a:spcAft>
              <a:buSzPts val="1400"/>
              <a:buFont typeface="Josefin Sans"/>
              <a:buChar char="•"/>
            </a:pPr>
            <a:r>
              <a:rPr lang="en" sz="1600">
                <a:latin typeface="Josefin Sans"/>
                <a:ea typeface="Josefin Sans"/>
                <a:cs typeface="Josefin Sans"/>
                <a:sym typeface="Josefin Sans"/>
              </a:rPr>
              <a:t>HVAC projects must comply with all applicable building industry standards, including the </a:t>
            </a:r>
            <a:r>
              <a:rPr lang="en" sz="1600" b="1">
                <a:solidFill>
                  <a:schemeClr val="accent3"/>
                </a:solidFill>
                <a:latin typeface="Josefin Sans"/>
                <a:ea typeface="Josefin Sans"/>
                <a:cs typeface="Josefin Sans"/>
                <a:sym typeface="Josefin Sans"/>
              </a:rPr>
              <a:t>American Society of Heating, Refrigeration and Air Conditioning Engineers (ASHRAE) standards</a:t>
            </a:r>
            <a:r>
              <a:rPr lang="en" sz="1600">
                <a:latin typeface="Josefin Sans"/>
                <a:ea typeface="Josefin Sans"/>
                <a:cs typeface="Josefin Sans"/>
                <a:sym typeface="Josefin Sans"/>
              </a:rPr>
              <a:t>.</a:t>
            </a:r>
            <a:endParaRPr sz="1600">
              <a:latin typeface="Josefin Sans"/>
              <a:ea typeface="Josefin Sans"/>
              <a:cs typeface="Josefin Sans"/>
              <a:sym typeface="Josefin Sans"/>
            </a:endParaRPr>
          </a:p>
          <a:p>
            <a:pPr marL="457200" lvl="0" indent="-330200" algn="l" rtl="0">
              <a:lnSpc>
                <a:spcPct val="115000"/>
              </a:lnSpc>
              <a:spcBef>
                <a:spcPts val="0"/>
              </a:spcBef>
              <a:spcAft>
                <a:spcPts val="0"/>
              </a:spcAft>
              <a:buSzPts val="1600"/>
              <a:buFont typeface="Josefin Sans"/>
              <a:buChar char="•"/>
            </a:pPr>
            <a:r>
              <a:rPr lang="en" sz="1600">
                <a:latin typeface="Josefin Sans"/>
                <a:ea typeface="Josefin Sans"/>
                <a:cs typeface="Josefin Sans"/>
                <a:sym typeface="Josefin Sans"/>
              </a:rPr>
              <a:t>A </a:t>
            </a:r>
            <a:r>
              <a:rPr lang="en" sz="1600" b="1">
                <a:solidFill>
                  <a:schemeClr val="accent3"/>
                </a:solidFill>
                <a:latin typeface="Josefin Sans"/>
                <a:ea typeface="Josefin Sans"/>
                <a:cs typeface="Josefin Sans"/>
                <a:sym typeface="Josefin Sans"/>
              </a:rPr>
              <a:t>local match equal to 100%</a:t>
            </a:r>
            <a:r>
              <a:rPr lang="en" sz="1600">
                <a:latin typeface="Josefin Sans"/>
                <a:ea typeface="Josefin Sans"/>
                <a:cs typeface="Josefin Sans"/>
                <a:sym typeface="Josefin Sans"/>
              </a:rPr>
              <a:t> of the grant amount is required to receive funds.</a:t>
            </a:r>
            <a:endParaRPr sz="1600">
              <a:latin typeface="Josefin Sans"/>
              <a:ea typeface="Josefin Sans"/>
              <a:cs typeface="Josefin Sans"/>
              <a:sym typeface="Josefi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86"/>
          <p:cNvSpPr txBox="1">
            <a:spLocks noGrp="1"/>
          </p:cNvSpPr>
          <p:nvPr>
            <p:ph type="title"/>
          </p:nvPr>
        </p:nvSpPr>
        <p:spPr>
          <a:xfrm>
            <a:off x="628650" y="858440"/>
            <a:ext cx="7886700" cy="6621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 sz="2400">
                <a:latin typeface="Josefin Sans"/>
                <a:ea typeface="Josefin Sans"/>
                <a:cs typeface="Josefin Sans"/>
                <a:sym typeface="Josefin Sans"/>
              </a:rPr>
              <a:t>Local Match Requirement</a:t>
            </a:r>
            <a:endParaRPr sz="2400">
              <a:latin typeface="Josefin Sans"/>
              <a:ea typeface="Josefin Sans"/>
              <a:cs typeface="Josefin Sans"/>
              <a:sym typeface="Josefin Sans"/>
            </a:endParaRPr>
          </a:p>
        </p:txBody>
      </p:sp>
      <p:sp>
        <p:nvSpPr>
          <p:cNvPr id="573" name="Google Shape;573;p86"/>
          <p:cNvSpPr txBox="1">
            <a:spLocks noGrp="1"/>
          </p:cNvSpPr>
          <p:nvPr>
            <p:ph type="body" idx="1"/>
          </p:nvPr>
        </p:nvSpPr>
        <p:spPr>
          <a:xfrm>
            <a:off x="393050" y="1433001"/>
            <a:ext cx="8122200" cy="3250200"/>
          </a:xfrm>
          <a:prstGeom prst="rect">
            <a:avLst/>
          </a:prstGeom>
          <a:noFill/>
          <a:ln>
            <a:noFill/>
          </a:ln>
        </p:spPr>
        <p:txBody>
          <a:bodyPr spcFirstLastPara="1" wrap="square" lIns="68575" tIns="34275" rIns="68575" bIns="34275" anchor="t" anchorCtr="0">
            <a:noAutofit/>
          </a:bodyPr>
          <a:lstStyle/>
          <a:p>
            <a:pPr marL="457200" lvl="0" indent="-317500" algn="l" rtl="0">
              <a:lnSpc>
                <a:spcPct val="115000"/>
              </a:lnSpc>
              <a:spcBef>
                <a:spcPts val="0"/>
              </a:spcBef>
              <a:spcAft>
                <a:spcPts val="0"/>
              </a:spcAft>
              <a:buSzPts val="1400"/>
              <a:buFont typeface="Josefin Sans"/>
              <a:buChar char="•"/>
            </a:pPr>
            <a:r>
              <a:rPr lang="en" sz="1600">
                <a:latin typeface="Josefin Sans"/>
                <a:ea typeface="Josefin Sans"/>
                <a:cs typeface="Josefin Sans"/>
                <a:sym typeface="Josefin Sans"/>
              </a:rPr>
              <a:t>The local match must be for a qualifying HVAC project.</a:t>
            </a:r>
            <a:endParaRPr sz="1600">
              <a:highlight>
                <a:srgbClr val="FFFF00"/>
              </a:highlight>
              <a:latin typeface="Josefin Sans"/>
              <a:ea typeface="Josefin Sans"/>
              <a:cs typeface="Josefin Sans"/>
              <a:sym typeface="Josefin Sans"/>
            </a:endParaRPr>
          </a:p>
          <a:p>
            <a:pPr marL="457200" lvl="0" indent="-317500" algn="l" rtl="0">
              <a:lnSpc>
                <a:spcPct val="115000"/>
              </a:lnSpc>
              <a:spcBef>
                <a:spcPts val="0"/>
              </a:spcBef>
              <a:spcAft>
                <a:spcPts val="0"/>
              </a:spcAft>
              <a:buSzPts val="1400"/>
              <a:buFont typeface="Josefin Sans"/>
              <a:buChar char="•"/>
            </a:pPr>
            <a:r>
              <a:rPr lang="en" sz="1600">
                <a:latin typeface="Josefin Sans"/>
                <a:ea typeface="Josefin Sans"/>
                <a:cs typeface="Josefin Sans"/>
                <a:sym typeface="Josefin Sans"/>
              </a:rPr>
              <a:t>An LEA may elect to use ESSER I, II, or III formula funds to meet the local match requirement. If ESSER funds are used:</a:t>
            </a:r>
            <a:endParaRPr sz="1600">
              <a:latin typeface="Josefin Sans"/>
              <a:ea typeface="Josefin Sans"/>
              <a:cs typeface="Josefin Sans"/>
              <a:sym typeface="Josefin Sans"/>
            </a:endParaRPr>
          </a:p>
          <a:p>
            <a:pPr marL="914400" lvl="1" indent="-330200" algn="l" rtl="0">
              <a:lnSpc>
                <a:spcPct val="115000"/>
              </a:lnSpc>
              <a:spcBef>
                <a:spcPts val="0"/>
              </a:spcBef>
              <a:spcAft>
                <a:spcPts val="0"/>
              </a:spcAft>
              <a:buClr>
                <a:schemeClr val="accent3"/>
              </a:buClr>
              <a:buSzPts val="1600"/>
              <a:buFont typeface="Josefin Sans"/>
              <a:buChar char="•"/>
            </a:pPr>
            <a:r>
              <a:rPr lang="en" sz="1600" b="0">
                <a:solidFill>
                  <a:schemeClr val="accent3"/>
                </a:solidFill>
                <a:latin typeface="Josefin Sans"/>
                <a:ea typeface="Josefin Sans"/>
                <a:cs typeface="Josefin Sans"/>
                <a:sym typeface="Josefin Sans"/>
              </a:rPr>
              <a:t>The </a:t>
            </a:r>
            <a:r>
              <a:rPr lang="en" sz="1600">
                <a:solidFill>
                  <a:schemeClr val="accent3"/>
                </a:solidFill>
                <a:latin typeface="Josefin Sans"/>
                <a:ea typeface="Josefin Sans"/>
                <a:cs typeface="Josefin Sans"/>
                <a:sym typeface="Josefin Sans"/>
              </a:rPr>
              <a:t>federal requirements</a:t>
            </a:r>
            <a:r>
              <a:rPr lang="en" sz="1600" b="0">
                <a:solidFill>
                  <a:schemeClr val="accent3"/>
                </a:solidFill>
                <a:latin typeface="Josefin Sans"/>
                <a:ea typeface="Josefin Sans"/>
                <a:cs typeface="Josefin Sans"/>
                <a:sym typeface="Josefin Sans"/>
              </a:rPr>
              <a:t> for the ESSER program must be met; and </a:t>
            </a:r>
            <a:endParaRPr sz="1600" b="0">
              <a:solidFill>
                <a:schemeClr val="accent3"/>
              </a:solidFill>
              <a:latin typeface="Josefin Sans"/>
              <a:ea typeface="Josefin Sans"/>
              <a:cs typeface="Josefin Sans"/>
              <a:sym typeface="Josefin Sans"/>
            </a:endParaRPr>
          </a:p>
          <a:p>
            <a:pPr marL="914400" lvl="1" indent="-330200" algn="l" rtl="0">
              <a:lnSpc>
                <a:spcPct val="115000"/>
              </a:lnSpc>
              <a:spcBef>
                <a:spcPts val="0"/>
              </a:spcBef>
              <a:spcAft>
                <a:spcPts val="0"/>
              </a:spcAft>
              <a:buClr>
                <a:schemeClr val="accent3"/>
              </a:buClr>
              <a:buSzPts val="1600"/>
              <a:buFont typeface="Josefin Sans"/>
              <a:buChar char="•"/>
            </a:pPr>
            <a:r>
              <a:rPr lang="en" sz="1600" b="0">
                <a:solidFill>
                  <a:schemeClr val="accent3"/>
                </a:solidFill>
                <a:latin typeface="Josefin Sans"/>
                <a:ea typeface="Josefin Sans"/>
                <a:cs typeface="Josefin Sans"/>
                <a:sym typeface="Josefin Sans"/>
              </a:rPr>
              <a:t>The </a:t>
            </a:r>
            <a:r>
              <a:rPr lang="en" sz="1600">
                <a:solidFill>
                  <a:schemeClr val="accent3"/>
                </a:solidFill>
                <a:latin typeface="Josefin Sans"/>
                <a:ea typeface="Josefin Sans"/>
                <a:cs typeface="Josefin Sans"/>
                <a:sym typeface="Josefin Sans"/>
              </a:rPr>
              <a:t>ESSER grant expiration and liquidation date </a:t>
            </a:r>
            <a:r>
              <a:rPr lang="en" sz="1600" b="0">
                <a:solidFill>
                  <a:schemeClr val="accent3"/>
                </a:solidFill>
                <a:latin typeface="Josefin Sans"/>
                <a:ea typeface="Josefin Sans"/>
                <a:cs typeface="Josefin Sans"/>
                <a:sym typeface="Josefin Sans"/>
              </a:rPr>
              <a:t>must be adhered to for the matching funds</a:t>
            </a:r>
            <a:r>
              <a:rPr lang="en" sz="1600">
                <a:solidFill>
                  <a:schemeClr val="accent3"/>
                </a:solidFill>
                <a:latin typeface="Josefin Sans"/>
                <a:ea typeface="Josefin Sans"/>
                <a:cs typeface="Josefin Sans"/>
                <a:sym typeface="Josefin Sans"/>
              </a:rPr>
              <a:t>.</a:t>
            </a:r>
            <a:endParaRPr sz="1600">
              <a:solidFill>
                <a:schemeClr val="accent3"/>
              </a:solidFill>
              <a:latin typeface="Josefin Sans"/>
              <a:ea typeface="Josefin Sans"/>
              <a:cs typeface="Josefin Sans"/>
              <a:sym typeface="Josefin Sans"/>
            </a:endParaRPr>
          </a:p>
          <a:p>
            <a:pPr marL="457200" lvl="0" indent="-317500" algn="l" rtl="0">
              <a:lnSpc>
                <a:spcPct val="115000"/>
              </a:lnSpc>
              <a:spcBef>
                <a:spcPts val="0"/>
              </a:spcBef>
              <a:spcAft>
                <a:spcPts val="0"/>
              </a:spcAft>
              <a:buSzPts val="1400"/>
              <a:buFont typeface="Josefin Sans"/>
              <a:buChar char="•"/>
            </a:pPr>
            <a:r>
              <a:rPr lang="en" sz="1600">
                <a:latin typeface="Josefin Sans"/>
                <a:ea typeface="Josefin Sans"/>
                <a:cs typeface="Josefin Sans"/>
                <a:sym typeface="Josefin Sans"/>
              </a:rPr>
              <a:t>Local Capital Improvement Plan (CIP) funds may be used for the local match requirement.</a:t>
            </a:r>
            <a:endParaRPr sz="1600">
              <a:latin typeface="Josefin Sans"/>
              <a:ea typeface="Josefin Sans"/>
              <a:cs typeface="Josefin Sans"/>
              <a:sym typeface="Josefin Sans"/>
            </a:endParaRPr>
          </a:p>
          <a:p>
            <a:pPr marL="457200" lvl="0" indent="-330200" algn="l" rtl="0">
              <a:lnSpc>
                <a:spcPct val="115000"/>
              </a:lnSpc>
              <a:spcBef>
                <a:spcPts val="0"/>
              </a:spcBef>
              <a:spcAft>
                <a:spcPts val="0"/>
              </a:spcAft>
              <a:buSzPts val="1600"/>
              <a:buFont typeface="Josefin Sans"/>
              <a:buChar char="•"/>
            </a:pPr>
            <a:r>
              <a:rPr lang="en" sz="1600">
                <a:latin typeface="Josefin Sans"/>
                <a:ea typeface="Josefin Sans"/>
                <a:cs typeface="Josefin Sans"/>
                <a:sym typeface="Josefin Sans"/>
              </a:rPr>
              <a:t>Federal Coronavirus Relief Funds (CRF) may be used. If CRF funds are used, the CRF grant expiration date must be adhered to for the matching funds. </a:t>
            </a:r>
            <a:endParaRPr sz="1600">
              <a:latin typeface="Josefin Sans"/>
              <a:ea typeface="Josefin Sans"/>
              <a:cs typeface="Josefin Sans"/>
              <a:sym typeface="Josefin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87"/>
          <p:cNvSpPr txBox="1">
            <a:spLocks noGrp="1"/>
          </p:cNvSpPr>
          <p:nvPr>
            <p:ph type="title"/>
          </p:nvPr>
        </p:nvSpPr>
        <p:spPr>
          <a:xfrm>
            <a:off x="628650" y="782240"/>
            <a:ext cx="7886700" cy="6621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 sz="2400">
                <a:latin typeface="Josefin Sans"/>
                <a:ea typeface="Josefin Sans"/>
                <a:cs typeface="Josefin Sans"/>
                <a:sym typeface="Josefin Sans"/>
              </a:rPr>
              <a:t>Application Submission and Due Date</a:t>
            </a:r>
            <a:endParaRPr sz="2400">
              <a:latin typeface="Josefin Sans"/>
              <a:ea typeface="Josefin Sans"/>
              <a:cs typeface="Josefin Sans"/>
              <a:sym typeface="Josefin Sans"/>
            </a:endParaRPr>
          </a:p>
        </p:txBody>
      </p:sp>
      <p:sp>
        <p:nvSpPr>
          <p:cNvPr id="579" name="Google Shape;579;p87"/>
          <p:cNvSpPr txBox="1">
            <a:spLocks noGrp="1"/>
          </p:cNvSpPr>
          <p:nvPr>
            <p:ph type="body" idx="1"/>
          </p:nvPr>
        </p:nvSpPr>
        <p:spPr>
          <a:xfrm>
            <a:off x="241850" y="1356800"/>
            <a:ext cx="8505300" cy="2948100"/>
          </a:xfrm>
          <a:prstGeom prst="rect">
            <a:avLst/>
          </a:prstGeom>
          <a:noFill/>
          <a:ln>
            <a:noFill/>
          </a:ln>
        </p:spPr>
        <p:txBody>
          <a:bodyPr spcFirstLastPara="1" wrap="square" lIns="68575" tIns="34275" rIns="68575" bIns="34275" anchor="t" anchorCtr="0">
            <a:noAutofit/>
          </a:bodyPr>
          <a:lstStyle/>
          <a:p>
            <a:pPr marL="457200" lvl="0" indent="-311150" algn="l" rtl="0">
              <a:lnSpc>
                <a:spcPct val="115000"/>
              </a:lnSpc>
              <a:spcBef>
                <a:spcPts val="0"/>
              </a:spcBef>
              <a:spcAft>
                <a:spcPts val="0"/>
              </a:spcAft>
              <a:buSzPts val="1300"/>
              <a:buFont typeface="Josefin Sans"/>
              <a:buChar char="•"/>
            </a:pPr>
            <a:r>
              <a:rPr lang="en" sz="1500" b="1">
                <a:latin typeface="Josefin Sans"/>
                <a:ea typeface="Josefin Sans"/>
                <a:cs typeface="Josefin Sans"/>
                <a:sym typeface="Josefin Sans"/>
              </a:rPr>
              <a:t>The application due date is </a:t>
            </a:r>
            <a:r>
              <a:rPr lang="en" sz="1500" b="1" u="sng">
                <a:latin typeface="Josefin Sans"/>
                <a:ea typeface="Josefin Sans"/>
                <a:cs typeface="Josefin Sans"/>
                <a:sym typeface="Josefin Sans"/>
              </a:rPr>
              <a:t>November 15, 2021.</a:t>
            </a:r>
            <a:endParaRPr sz="1500" b="1" u="sng">
              <a:latin typeface="Josefin Sans"/>
              <a:ea typeface="Josefin Sans"/>
              <a:cs typeface="Josefin Sans"/>
              <a:sym typeface="Josefin Sans"/>
            </a:endParaRPr>
          </a:p>
          <a:p>
            <a:pPr marL="914400" lvl="1" indent="-323850" algn="l" rtl="0">
              <a:lnSpc>
                <a:spcPct val="115000"/>
              </a:lnSpc>
              <a:spcBef>
                <a:spcPts val="0"/>
              </a:spcBef>
              <a:spcAft>
                <a:spcPts val="0"/>
              </a:spcAft>
              <a:buClr>
                <a:schemeClr val="accent3"/>
              </a:buClr>
              <a:buSzPts val="1500"/>
              <a:buFont typeface="Josefin Sans"/>
              <a:buChar char="•"/>
            </a:pPr>
            <a:r>
              <a:rPr lang="en" sz="1500">
                <a:solidFill>
                  <a:schemeClr val="accent3"/>
                </a:solidFill>
                <a:latin typeface="Josefin Sans"/>
                <a:ea typeface="Josefin Sans"/>
                <a:cs typeface="Josefin Sans"/>
                <a:sym typeface="Josefin Sans"/>
              </a:rPr>
              <a:t>Early submissions</a:t>
            </a:r>
            <a:r>
              <a:rPr lang="en" sz="1500" b="0">
                <a:solidFill>
                  <a:schemeClr val="accent3"/>
                </a:solidFill>
                <a:latin typeface="Josefin Sans"/>
                <a:ea typeface="Josefin Sans"/>
                <a:cs typeface="Josefin Sans"/>
                <a:sym typeface="Josefin Sans"/>
              </a:rPr>
              <a:t> </a:t>
            </a:r>
            <a:r>
              <a:rPr lang="en" sz="1500" b="0">
                <a:solidFill>
                  <a:schemeClr val="dk1"/>
                </a:solidFill>
                <a:latin typeface="Josefin Sans"/>
                <a:ea typeface="Josefin Sans"/>
                <a:cs typeface="Josefin Sans"/>
                <a:sym typeface="Josefin Sans"/>
              </a:rPr>
              <a:t>are strongly encouraged.</a:t>
            </a:r>
            <a:endParaRPr sz="1500" b="0">
              <a:solidFill>
                <a:schemeClr val="dk1"/>
              </a:solidFill>
              <a:latin typeface="Josefin Sans"/>
              <a:ea typeface="Josefin Sans"/>
              <a:cs typeface="Josefin Sans"/>
              <a:sym typeface="Josefin Sans"/>
            </a:endParaRPr>
          </a:p>
          <a:p>
            <a:pPr marL="914400" lvl="1" indent="-323850" algn="l" rtl="0">
              <a:lnSpc>
                <a:spcPct val="115000"/>
              </a:lnSpc>
              <a:spcBef>
                <a:spcPts val="0"/>
              </a:spcBef>
              <a:spcAft>
                <a:spcPts val="0"/>
              </a:spcAft>
              <a:buClr>
                <a:schemeClr val="accent3"/>
              </a:buClr>
              <a:buSzPts val="1500"/>
              <a:buFont typeface="Josefin Sans"/>
              <a:buChar char="•"/>
            </a:pPr>
            <a:r>
              <a:rPr lang="en" sz="1500" b="0">
                <a:solidFill>
                  <a:schemeClr val="dk1"/>
                </a:solidFill>
                <a:latin typeface="Josefin Sans"/>
                <a:ea typeface="Josefin Sans"/>
                <a:cs typeface="Josefin Sans"/>
                <a:sym typeface="Josefin Sans"/>
              </a:rPr>
              <a:t>Due to the tight timeline for the application review process, </a:t>
            </a:r>
            <a:r>
              <a:rPr lang="en" sz="1500">
                <a:solidFill>
                  <a:schemeClr val="accent3"/>
                </a:solidFill>
                <a:latin typeface="Josefin Sans"/>
                <a:ea typeface="Josefin Sans"/>
                <a:cs typeface="Josefin Sans"/>
                <a:sym typeface="Josefin Sans"/>
              </a:rPr>
              <a:t>late applications will be denied</a:t>
            </a:r>
            <a:r>
              <a:rPr lang="en" sz="1500" b="0">
                <a:solidFill>
                  <a:schemeClr val="accent3"/>
                </a:solidFill>
                <a:latin typeface="Josefin Sans"/>
                <a:ea typeface="Josefin Sans"/>
                <a:cs typeface="Josefin Sans"/>
                <a:sym typeface="Josefin Sans"/>
              </a:rPr>
              <a:t> </a:t>
            </a:r>
            <a:r>
              <a:rPr lang="en" sz="1500" b="0">
                <a:solidFill>
                  <a:schemeClr val="dk1"/>
                </a:solidFill>
                <a:latin typeface="Josefin Sans"/>
                <a:ea typeface="Josefin Sans"/>
                <a:cs typeface="Josefin Sans"/>
                <a:sym typeface="Josefin Sans"/>
              </a:rPr>
              <a:t>and funds not requested by November 15, 2021 will be reallocated to LEAs that submitted applications by the due date.</a:t>
            </a:r>
            <a:endParaRPr sz="1500" b="0">
              <a:solidFill>
                <a:schemeClr val="dk1"/>
              </a:solidFill>
              <a:latin typeface="Josefin Sans"/>
              <a:ea typeface="Josefin Sans"/>
              <a:cs typeface="Josefin Sans"/>
              <a:sym typeface="Josefin Sans"/>
            </a:endParaRPr>
          </a:p>
          <a:p>
            <a:pPr marL="457200" lvl="0" indent="-311150" algn="l" rtl="0">
              <a:lnSpc>
                <a:spcPct val="115000"/>
              </a:lnSpc>
              <a:spcBef>
                <a:spcPts val="0"/>
              </a:spcBef>
              <a:spcAft>
                <a:spcPts val="0"/>
              </a:spcAft>
              <a:buSzPts val="1300"/>
              <a:buFont typeface="Josefin Sans"/>
              <a:buChar char="•"/>
            </a:pPr>
            <a:r>
              <a:rPr lang="en" sz="1500">
                <a:latin typeface="Josefin Sans"/>
                <a:ea typeface="Josefin Sans"/>
                <a:cs typeface="Josefin Sans"/>
                <a:sym typeface="Josefin Sans"/>
              </a:rPr>
              <a:t>An application has been submitted when it has been uploaded into the web-based </a:t>
            </a:r>
            <a:r>
              <a:rPr lang="en" sz="1500" b="1">
                <a:solidFill>
                  <a:schemeClr val="accent3"/>
                </a:solidFill>
                <a:latin typeface="Josefin Sans"/>
                <a:ea typeface="Josefin Sans"/>
                <a:cs typeface="Josefin Sans"/>
                <a:sym typeface="Josefin Sans"/>
              </a:rPr>
              <a:t>Online Management of Education Grant Awards (OMEGA) </a:t>
            </a:r>
            <a:r>
              <a:rPr lang="en" sz="1500">
                <a:latin typeface="Josefin Sans"/>
                <a:ea typeface="Josefin Sans"/>
                <a:cs typeface="Josefin Sans"/>
                <a:sym typeface="Josefin Sans"/>
              </a:rPr>
              <a:t>system and has been fully approved at the LEA level.</a:t>
            </a:r>
            <a:endParaRPr sz="1500">
              <a:latin typeface="Josefin Sans"/>
              <a:ea typeface="Josefin Sans"/>
              <a:cs typeface="Josefin Sans"/>
              <a:sym typeface="Josefin Sans"/>
            </a:endParaRPr>
          </a:p>
          <a:p>
            <a:pPr marL="914400" lvl="1" indent="-323850" algn="l" rtl="0">
              <a:lnSpc>
                <a:spcPct val="115000"/>
              </a:lnSpc>
              <a:spcBef>
                <a:spcPts val="0"/>
              </a:spcBef>
              <a:spcAft>
                <a:spcPts val="0"/>
              </a:spcAft>
              <a:buClr>
                <a:schemeClr val="dk1"/>
              </a:buClr>
              <a:buSzPts val="1500"/>
              <a:buFont typeface="Josefin Sans"/>
              <a:buChar char="•"/>
            </a:pPr>
            <a:r>
              <a:rPr lang="en" sz="1500" b="0">
                <a:solidFill>
                  <a:schemeClr val="dk1"/>
                </a:solidFill>
                <a:latin typeface="Josefin Sans"/>
                <a:ea typeface="Josefin Sans"/>
                <a:cs typeface="Josefin Sans"/>
                <a:sym typeface="Josefin Sans"/>
              </a:rPr>
              <a:t>The new grant award has been loaded into OMEGA.</a:t>
            </a:r>
            <a:endParaRPr sz="1500" b="0">
              <a:solidFill>
                <a:schemeClr val="dk1"/>
              </a:solidFill>
              <a:latin typeface="Josefin Sans"/>
              <a:ea typeface="Josefin Sans"/>
              <a:cs typeface="Josefin Sans"/>
              <a:sym typeface="Josefin Sans"/>
            </a:endParaRPr>
          </a:p>
          <a:p>
            <a:pPr marL="914400" lvl="1" indent="-323850" algn="l" rtl="0">
              <a:lnSpc>
                <a:spcPct val="115000"/>
              </a:lnSpc>
              <a:spcBef>
                <a:spcPts val="0"/>
              </a:spcBef>
              <a:spcAft>
                <a:spcPts val="0"/>
              </a:spcAft>
              <a:buClr>
                <a:schemeClr val="dk1"/>
              </a:buClr>
              <a:buSzPts val="1500"/>
              <a:buFont typeface="Josefin Sans"/>
              <a:buChar char="•"/>
            </a:pPr>
            <a:r>
              <a:rPr lang="en" sz="1500" b="0">
                <a:solidFill>
                  <a:schemeClr val="dk1"/>
                </a:solidFill>
                <a:latin typeface="Josefin Sans"/>
                <a:ea typeface="Josefin Sans"/>
                <a:cs typeface="Josefin Sans"/>
                <a:sym typeface="Josefin Sans"/>
              </a:rPr>
              <a:t>LEA OP1 forms will be required for the new grant and must be submitted to </a:t>
            </a:r>
            <a:r>
              <a:rPr lang="en" sz="1500" b="0" u="sng">
                <a:solidFill>
                  <a:schemeClr val="hlink"/>
                </a:solidFill>
                <a:latin typeface="Josefin Sans"/>
                <a:ea typeface="Josefin Sans"/>
                <a:cs typeface="Josefin Sans"/>
                <a:sym typeface="Josefin Sans"/>
                <a:hlinkClick r:id="rId3"/>
              </a:rPr>
              <a:t>OMEGA.Support@doe.virginia.gov</a:t>
            </a:r>
            <a:r>
              <a:rPr lang="en" sz="1500" b="0">
                <a:solidFill>
                  <a:schemeClr val="dk1"/>
                </a:solidFill>
                <a:latin typeface="Josefin Sans"/>
                <a:ea typeface="Josefin Sans"/>
                <a:cs typeface="Josefin Sans"/>
                <a:sym typeface="Josefin Sans"/>
              </a:rPr>
              <a:t>..</a:t>
            </a:r>
            <a:endParaRPr sz="1500">
              <a:solidFill>
                <a:schemeClr val="accent3"/>
              </a:solidFill>
              <a:latin typeface="Josefin Sans"/>
              <a:ea typeface="Josefin Sans"/>
              <a:cs typeface="Josefin Sans"/>
              <a:sym typeface="Josefin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8"/>
          <p:cNvSpPr txBox="1">
            <a:spLocks noGrp="1"/>
          </p:cNvSpPr>
          <p:nvPr>
            <p:ph type="title"/>
          </p:nvPr>
        </p:nvSpPr>
        <p:spPr>
          <a:xfrm>
            <a:off x="471500" y="825575"/>
            <a:ext cx="8259000" cy="535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700"/>
              <a:buFont typeface="Arial"/>
              <a:buNone/>
            </a:pPr>
            <a:r>
              <a:rPr lang="en" sz="2400" dirty="0">
                <a:latin typeface="Josefin Sans"/>
                <a:ea typeface="Josefin Sans"/>
                <a:cs typeface="Josefin Sans"/>
                <a:sym typeface="Josefin Sans"/>
              </a:rPr>
              <a:t>Final Thoughts</a:t>
            </a:r>
            <a:endParaRPr sz="2400" dirty="0">
              <a:latin typeface="Josefin Sans"/>
              <a:ea typeface="Josefin Sans"/>
              <a:cs typeface="Josefin Sans"/>
              <a:sym typeface="Josefin Sans"/>
            </a:endParaRPr>
          </a:p>
        </p:txBody>
      </p:sp>
      <p:sp>
        <p:nvSpPr>
          <p:cNvPr id="586" name="Google Shape;586;p88"/>
          <p:cNvSpPr txBox="1">
            <a:spLocks noGrp="1"/>
          </p:cNvSpPr>
          <p:nvPr>
            <p:ph type="body" idx="1"/>
          </p:nvPr>
        </p:nvSpPr>
        <p:spPr>
          <a:xfrm>
            <a:off x="571500" y="1204711"/>
            <a:ext cx="8259000" cy="3431100"/>
          </a:xfrm>
          <a:prstGeom prst="rect">
            <a:avLst/>
          </a:prstGeom>
        </p:spPr>
        <p:txBody>
          <a:bodyPr spcFirstLastPara="1" wrap="square" lIns="68575" tIns="34275" rIns="68575" bIns="34275" anchor="t" anchorCtr="0">
            <a:noAutofit/>
          </a:bodyPr>
          <a:lstStyle/>
          <a:p>
            <a:pPr marL="342900" lvl="0" indent="-266700" algn="l" rtl="0">
              <a:lnSpc>
                <a:spcPct val="115000"/>
              </a:lnSpc>
              <a:spcBef>
                <a:spcPts val="800"/>
              </a:spcBef>
              <a:spcAft>
                <a:spcPts val="0"/>
              </a:spcAft>
              <a:buSzPts val="1600"/>
              <a:buFont typeface="Josefin Sans"/>
              <a:buChar char="•"/>
            </a:pPr>
            <a:r>
              <a:rPr lang="en" sz="1600" dirty="0">
                <a:latin typeface="Josefin Sans"/>
                <a:ea typeface="Josefin Sans"/>
                <a:cs typeface="Josefin Sans"/>
                <a:sym typeface="Josefin Sans"/>
              </a:rPr>
              <a:t>For all pandemic relief funding applications, LEAs should provide a description of </a:t>
            </a:r>
            <a:r>
              <a:rPr lang="en" sz="1600" b="1" dirty="0">
                <a:latin typeface="Josefin Sans"/>
                <a:ea typeface="Josefin Sans"/>
                <a:cs typeface="Josefin Sans"/>
                <a:sym typeface="Josefin Sans"/>
              </a:rPr>
              <a:t>how expenses address the impacts of COVID-19</a:t>
            </a:r>
            <a:endParaRPr sz="1600" dirty="0">
              <a:latin typeface="Josefin Sans"/>
              <a:ea typeface="Josefin Sans"/>
              <a:cs typeface="Josefin Sans"/>
              <a:sym typeface="Josefin Sans"/>
            </a:endParaRPr>
          </a:p>
          <a:p>
            <a:pPr marL="342900" lvl="0" indent="-266700" algn="l" rtl="0">
              <a:lnSpc>
                <a:spcPct val="115000"/>
              </a:lnSpc>
              <a:spcBef>
                <a:spcPts val="0"/>
              </a:spcBef>
              <a:spcAft>
                <a:spcPts val="0"/>
              </a:spcAft>
              <a:buSzPts val="1600"/>
              <a:buFont typeface="Josefin Sans"/>
              <a:buChar char="•"/>
            </a:pPr>
            <a:r>
              <a:rPr lang="en" sz="1600" dirty="0">
                <a:latin typeface="Josefin Sans"/>
                <a:ea typeface="Josefin Sans"/>
                <a:cs typeface="Josefin Sans"/>
                <a:sym typeface="Josefin Sans"/>
              </a:rPr>
              <a:t>Reimbursement requests should be submitted in a </a:t>
            </a:r>
            <a:r>
              <a:rPr lang="en" sz="1600" b="1" u="sng" dirty="0">
                <a:latin typeface="Josefin Sans"/>
                <a:ea typeface="Josefin Sans"/>
                <a:cs typeface="Josefin Sans"/>
                <a:sym typeface="Josefin Sans"/>
              </a:rPr>
              <a:t>timely manner</a:t>
            </a:r>
            <a:endParaRPr sz="1600" b="1" u="sng" dirty="0">
              <a:latin typeface="Josefin Sans"/>
              <a:ea typeface="Josefin Sans"/>
              <a:cs typeface="Josefin Sans"/>
              <a:sym typeface="Josefin Sans"/>
            </a:endParaRPr>
          </a:p>
          <a:p>
            <a:pPr marL="342900" lvl="0" indent="-266700" algn="l" rtl="0">
              <a:lnSpc>
                <a:spcPct val="115000"/>
              </a:lnSpc>
              <a:spcBef>
                <a:spcPts val="0"/>
              </a:spcBef>
              <a:spcAft>
                <a:spcPts val="0"/>
              </a:spcAft>
              <a:buSzPts val="1600"/>
              <a:buFont typeface="Josefin Sans"/>
              <a:buChar char="•"/>
            </a:pPr>
            <a:r>
              <a:rPr lang="en" sz="1600" dirty="0">
                <a:latin typeface="Josefin Sans"/>
                <a:ea typeface="Josefin Sans"/>
                <a:cs typeface="Josefin Sans"/>
                <a:sym typeface="Josefin Sans"/>
              </a:rPr>
              <a:t>The LEA ARP ESSER Plan and Plan for Safe Return to In-Person Instruction and Continuity of Services must comply with the requirements of the IFR and must be posted on the division’s webpage</a:t>
            </a:r>
            <a:endParaRPr sz="1600" dirty="0">
              <a:latin typeface="Josefin Sans"/>
              <a:ea typeface="Josefin Sans"/>
              <a:cs typeface="Josefin Sans"/>
              <a:sym typeface="Josefin Sans"/>
            </a:endParaRPr>
          </a:p>
          <a:p>
            <a:pPr marL="342900" lvl="0" indent="-266700" algn="l" rtl="0">
              <a:lnSpc>
                <a:spcPct val="115000"/>
              </a:lnSpc>
              <a:spcBef>
                <a:spcPts val="0"/>
              </a:spcBef>
              <a:spcAft>
                <a:spcPts val="0"/>
              </a:spcAft>
              <a:buSzPts val="1600"/>
              <a:buFont typeface="Josefin Sans"/>
              <a:buChar char="•"/>
            </a:pPr>
            <a:r>
              <a:rPr lang="en" sz="1600" dirty="0">
                <a:latin typeface="Josefin Sans"/>
                <a:ea typeface="Josefin Sans"/>
                <a:cs typeface="Josefin Sans"/>
                <a:sym typeface="Josefin Sans"/>
              </a:rPr>
              <a:t>The Plan for Safe Return to In-Person Instruction and Continuity of Services must be reviewed and updated (as necessary) every six months</a:t>
            </a:r>
            <a:endParaRPr sz="1600" dirty="0">
              <a:latin typeface="Josefin Sans"/>
              <a:ea typeface="Josefin Sans"/>
              <a:cs typeface="Josefin Sans"/>
              <a:sym typeface="Josefin Sans"/>
            </a:endParaRPr>
          </a:p>
          <a:p>
            <a:pPr marL="342900" lvl="0" indent="-266700" algn="l" rtl="0">
              <a:lnSpc>
                <a:spcPct val="115000"/>
              </a:lnSpc>
              <a:spcBef>
                <a:spcPts val="0"/>
              </a:spcBef>
              <a:spcAft>
                <a:spcPts val="0"/>
              </a:spcAft>
              <a:buSzPts val="1600"/>
              <a:buFont typeface="Josefin Sans"/>
              <a:buChar char="•"/>
            </a:pPr>
            <a:r>
              <a:rPr lang="en" sz="1600" dirty="0">
                <a:latin typeface="Josefin Sans"/>
                <a:ea typeface="Josefin Sans"/>
                <a:cs typeface="Josefin Sans"/>
                <a:sym typeface="Josefin Sans"/>
              </a:rPr>
              <a:t>Annual reporting is coming soon</a:t>
            </a:r>
            <a:endParaRPr sz="1600" dirty="0">
              <a:latin typeface="Josefin Sans"/>
              <a:ea typeface="Josefin Sans"/>
              <a:cs typeface="Josefin Sans"/>
              <a:sym typeface="Josefin Sans"/>
            </a:endParaRPr>
          </a:p>
          <a:p>
            <a:pPr marL="342900" lvl="0" indent="-266700" algn="l" rtl="0">
              <a:lnSpc>
                <a:spcPct val="115000"/>
              </a:lnSpc>
              <a:spcBef>
                <a:spcPts val="0"/>
              </a:spcBef>
              <a:spcAft>
                <a:spcPts val="0"/>
              </a:spcAft>
              <a:buSzPts val="1600"/>
              <a:buFont typeface="Josefin Sans"/>
              <a:buChar char="•"/>
            </a:pPr>
            <a:r>
              <a:rPr lang="en" sz="1600" dirty="0">
                <a:latin typeface="Josefin Sans"/>
                <a:ea typeface="Josefin Sans"/>
                <a:cs typeface="Josefin Sans"/>
                <a:sym typeface="Josefin Sans"/>
              </a:rPr>
              <a:t>Maintenance of Equity will be required for FY23</a:t>
            </a:r>
            <a:endParaRPr sz="1600" dirty="0">
              <a:latin typeface="Josefin Sans"/>
              <a:ea typeface="Josefin Sans"/>
              <a:cs typeface="Josefin Sans"/>
              <a:sym typeface="Josefin Sans"/>
            </a:endParaRPr>
          </a:p>
          <a:p>
            <a:pPr marL="342900" lvl="0" indent="-266700" algn="l" rtl="0">
              <a:lnSpc>
                <a:spcPct val="115000"/>
              </a:lnSpc>
              <a:spcBef>
                <a:spcPts val="0"/>
              </a:spcBef>
              <a:spcAft>
                <a:spcPts val="0"/>
              </a:spcAft>
              <a:buSzPts val="1600"/>
              <a:buFont typeface="Josefin Sans"/>
              <a:buChar char="•"/>
            </a:pPr>
            <a:r>
              <a:rPr lang="en" sz="1600" dirty="0">
                <a:latin typeface="Josefin Sans"/>
                <a:ea typeface="Josefin Sans"/>
                <a:cs typeface="Josefin Sans"/>
                <a:sym typeface="Josefin Sans"/>
              </a:rPr>
              <a:t>Check the </a:t>
            </a:r>
            <a:r>
              <a:rPr lang="en" sz="1600" u="sng" dirty="0">
                <a:solidFill>
                  <a:schemeClr val="hlink"/>
                </a:solidFill>
                <a:latin typeface="Josefin Sans"/>
                <a:ea typeface="Josefin Sans"/>
                <a:cs typeface="Josefin Sans"/>
                <a:sym typeface="Josefin Sans"/>
                <a:hlinkClick r:id="rId3"/>
              </a:rPr>
              <a:t>Federal Pandemic Relief Programs webpage</a:t>
            </a:r>
            <a:r>
              <a:rPr lang="en" sz="1600" dirty="0">
                <a:latin typeface="Josefin Sans"/>
                <a:ea typeface="Josefin Sans"/>
                <a:cs typeface="Josefin Sans"/>
                <a:sym typeface="Josefin Sans"/>
              </a:rPr>
              <a:t> for information on ESSER, GEER, and EANS funding</a:t>
            </a:r>
            <a:endParaRPr sz="1600" dirty="0"/>
          </a:p>
        </p:txBody>
      </p:sp>
      <p:sp>
        <p:nvSpPr>
          <p:cNvPr id="587" name="Google Shape;587;p88"/>
          <p:cNvSpPr txBox="1">
            <a:spLocks noGrp="1"/>
          </p:cNvSpPr>
          <p:nvPr>
            <p:ph type="sldNum" idx="12"/>
          </p:nvPr>
        </p:nvSpPr>
        <p:spPr>
          <a:xfrm>
            <a:off x="270766" y="3518994"/>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89"/>
          <p:cNvSpPr txBox="1">
            <a:spLocks noGrp="1"/>
          </p:cNvSpPr>
          <p:nvPr>
            <p:ph type="title"/>
          </p:nvPr>
        </p:nvSpPr>
        <p:spPr>
          <a:xfrm>
            <a:off x="623888" y="827594"/>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3600">
                <a:solidFill>
                  <a:schemeClr val="accent3"/>
                </a:solidFill>
                <a:latin typeface="Josefin Sans"/>
                <a:ea typeface="Josefin Sans"/>
                <a:cs typeface="Josefin Sans"/>
                <a:sym typeface="Josefin Sans"/>
              </a:rPr>
              <a:t>Questions and Discussion</a:t>
            </a:r>
            <a:endParaRPr sz="3600">
              <a:solidFill>
                <a:schemeClr val="accent3"/>
              </a:solidFill>
              <a:latin typeface="Josefin Sans"/>
              <a:ea typeface="Josefin Sans"/>
              <a:cs typeface="Josefin Sans"/>
              <a:sym typeface="Josefin Sans"/>
            </a:endParaRPr>
          </a:p>
        </p:txBody>
      </p:sp>
      <p:sp>
        <p:nvSpPr>
          <p:cNvPr id="593" name="Google Shape;593;p89"/>
          <p:cNvSpPr txBox="1">
            <a:spLocks noGrp="1"/>
          </p:cNvSpPr>
          <p:nvPr>
            <p:ph type="body" idx="1"/>
          </p:nvPr>
        </p:nvSpPr>
        <p:spPr>
          <a:xfrm>
            <a:off x="623888" y="3084293"/>
            <a:ext cx="7886700" cy="1125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90"/>
          <p:cNvSpPr txBox="1">
            <a:spLocks noGrp="1"/>
          </p:cNvSpPr>
          <p:nvPr>
            <p:ph type="title"/>
          </p:nvPr>
        </p:nvSpPr>
        <p:spPr>
          <a:xfrm>
            <a:off x="471500" y="948625"/>
            <a:ext cx="8259000" cy="8694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700"/>
              <a:buFont typeface="Arial"/>
              <a:buNone/>
            </a:pPr>
            <a:r>
              <a:rPr lang="en" sz="2900">
                <a:latin typeface="Josefin Sans"/>
                <a:ea typeface="Josefin Sans"/>
                <a:cs typeface="Josefin Sans"/>
                <a:sym typeface="Josefin Sans"/>
              </a:rPr>
              <a:t>Contact the Office of Federal Pandemic Relief Programs</a:t>
            </a:r>
            <a:endParaRPr sz="2900">
              <a:latin typeface="Josefin Sans"/>
              <a:ea typeface="Josefin Sans"/>
              <a:cs typeface="Josefin Sans"/>
              <a:sym typeface="Josefin Sans"/>
            </a:endParaRPr>
          </a:p>
        </p:txBody>
      </p:sp>
      <p:sp>
        <p:nvSpPr>
          <p:cNvPr id="600" name="Google Shape;600;p90"/>
          <p:cNvSpPr txBox="1">
            <a:spLocks noGrp="1"/>
          </p:cNvSpPr>
          <p:nvPr>
            <p:ph type="body" idx="1"/>
          </p:nvPr>
        </p:nvSpPr>
        <p:spPr>
          <a:xfrm>
            <a:off x="4003075" y="2174575"/>
            <a:ext cx="4425900" cy="1768500"/>
          </a:xfrm>
          <a:prstGeom prst="rect">
            <a:avLst/>
          </a:prstGeom>
        </p:spPr>
        <p:txBody>
          <a:bodyPr spcFirstLastPara="1" wrap="square" lIns="68575" tIns="34275" rIns="68575" bIns="34275" anchor="t" anchorCtr="0">
            <a:noAutofit/>
          </a:bodyPr>
          <a:lstStyle/>
          <a:p>
            <a:pPr marL="0" lvl="0" indent="0" algn="ctr" rtl="0">
              <a:lnSpc>
                <a:spcPct val="100000"/>
              </a:lnSpc>
              <a:spcBef>
                <a:spcPts val="0"/>
              </a:spcBef>
              <a:spcAft>
                <a:spcPts val="0"/>
              </a:spcAft>
              <a:buNone/>
            </a:pPr>
            <a:r>
              <a:rPr lang="en" sz="1600" b="1">
                <a:latin typeface="Josefin Sans"/>
                <a:ea typeface="Josefin Sans"/>
                <a:cs typeface="Josefin Sans"/>
                <a:sym typeface="Josefin Sans"/>
              </a:rPr>
              <a:t>Lynn Sodat, Ph.D.</a:t>
            </a:r>
            <a:endParaRPr sz="1600" b="1">
              <a:latin typeface="Josefin Sans"/>
              <a:ea typeface="Josefin Sans"/>
              <a:cs typeface="Josefin Sans"/>
              <a:sym typeface="Josefin Sans"/>
            </a:endParaRPr>
          </a:p>
          <a:p>
            <a:pPr marL="0" lvl="0" indent="0" algn="ctr" rtl="0">
              <a:lnSpc>
                <a:spcPct val="100000"/>
              </a:lnSpc>
              <a:spcBef>
                <a:spcPts val="0"/>
              </a:spcBef>
              <a:spcAft>
                <a:spcPts val="0"/>
              </a:spcAft>
              <a:buNone/>
            </a:pPr>
            <a:r>
              <a:rPr lang="en" sz="1600" b="1">
                <a:latin typeface="Josefin Sans"/>
                <a:ea typeface="Josefin Sans"/>
                <a:cs typeface="Josefin Sans"/>
                <a:sym typeface="Josefin Sans"/>
              </a:rPr>
              <a:t>Director</a:t>
            </a:r>
            <a:endParaRPr sz="1600" b="1">
              <a:latin typeface="Josefin Sans"/>
              <a:ea typeface="Josefin Sans"/>
              <a:cs typeface="Josefin Sans"/>
              <a:sym typeface="Josefin Sans"/>
            </a:endParaRPr>
          </a:p>
          <a:p>
            <a:pPr marL="0" lvl="0" indent="0" algn="ctr" rtl="0">
              <a:lnSpc>
                <a:spcPct val="100000"/>
              </a:lnSpc>
              <a:spcBef>
                <a:spcPts val="0"/>
              </a:spcBef>
              <a:spcAft>
                <a:spcPts val="0"/>
              </a:spcAft>
              <a:buNone/>
            </a:pPr>
            <a:r>
              <a:rPr lang="en" sz="1600" u="sng">
                <a:solidFill>
                  <a:schemeClr val="hlink"/>
                </a:solidFill>
                <a:latin typeface="Josefin Sans"/>
                <a:ea typeface="Josefin Sans"/>
                <a:cs typeface="Josefin Sans"/>
                <a:sym typeface="Josefin Sans"/>
                <a:hlinkClick r:id="rId3"/>
              </a:rPr>
              <a:t>Lynn.Sodat@doe.virginia.gov</a:t>
            </a:r>
            <a:endParaRPr sz="1600">
              <a:latin typeface="Josefin Sans"/>
              <a:ea typeface="Josefin Sans"/>
              <a:cs typeface="Josefin Sans"/>
              <a:sym typeface="Josefin Sans"/>
            </a:endParaRPr>
          </a:p>
          <a:p>
            <a:pPr marL="0" lvl="0" indent="0" algn="ctr" rtl="0">
              <a:lnSpc>
                <a:spcPct val="100000"/>
              </a:lnSpc>
              <a:spcBef>
                <a:spcPts val="0"/>
              </a:spcBef>
              <a:spcAft>
                <a:spcPts val="0"/>
              </a:spcAft>
              <a:buNone/>
            </a:pPr>
            <a:endParaRPr sz="1600">
              <a:latin typeface="Josefin Sans"/>
              <a:ea typeface="Josefin Sans"/>
              <a:cs typeface="Josefin Sans"/>
              <a:sym typeface="Josefin Sans"/>
            </a:endParaRPr>
          </a:p>
          <a:p>
            <a:pPr marL="0" lvl="0" indent="0" algn="ctr" rtl="0">
              <a:lnSpc>
                <a:spcPct val="100000"/>
              </a:lnSpc>
              <a:spcBef>
                <a:spcPts val="0"/>
              </a:spcBef>
              <a:spcAft>
                <a:spcPts val="0"/>
              </a:spcAft>
              <a:buNone/>
            </a:pPr>
            <a:r>
              <a:rPr lang="en" sz="1600" u="sng">
                <a:solidFill>
                  <a:schemeClr val="hlink"/>
                </a:solidFill>
                <a:latin typeface="Josefin Sans"/>
                <a:ea typeface="Josefin Sans"/>
                <a:cs typeface="Josefin Sans"/>
                <a:sym typeface="Josefin Sans"/>
                <a:hlinkClick r:id="rId4"/>
              </a:rPr>
              <a:t>VDOEfederalrelief@doe.virginia.gov</a:t>
            </a:r>
            <a:r>
              <a:rPr lang="en" sz="1600">
                <a:latin typeface="Josefin Sans"/>
                <a:ea typeface="Josefin Sans"/>
                <a:cs typeface="Josefin Sans"/>
                <a:sym typeface="Josefin Sans"/>
              </a:rPr>
              <a:t>   </a:t>
            </a:r>
            <a:endParaRPr sz="1600">
              <a:latin typeface="Josefin Sans"/>
              <a:ea typeface="Josefin Sans"/>
              <a:cs typeface="Josefin Sans"/>
              <a:sym typeface="Josefin Sans"/>
            </a:endParaRPr>
          </a:p>
        </p:txBody>
      </p:sp>
      <p:sp>
        <p:nvSpPr>
          <p:cNvPr id="601" name="Google Shape;601;p90"/>
          <p:cNvSpPr txBox="1">
            <a:spLocks noGrp="1"/>
          </p:cNvSpPr>
          <p:nvPr>
            <p:ph type="sldNum" idx="12"/>
          </p:nvPr>
        </p:nvSpPr>
        <p:spPr>
          <a:xfrm>
            <a:off x="270766" y="3518994"/>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45</a:t>
            </a:fld>
            <a:endParaRPr/>
          </a:p>
        </p:txBody>
      </p:sp>
      <p:pic>
        <p:nvPicPr>
          <p:cNvPr id="602" name="Google Shape;602;p90"/>
          <p:cNvPicPr preferRelativeResize="0"/>
          <p:nvPr/>
        </p:nvPicPr>
        <p:blipFill>
          <a:blip r:embed="rId5">
            <a:alphaModFix/>
          </a:blip>
          <a:stretch>
            <a:fillRect/>
          </a:stretch>
        </p:blipFill>
        <p:spPr>
          <a:xfrm>
            <a:off x="471500" y="1990750"/>
            <a:ext cx="3318933" cy="1866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0"/>
          <p:cNvSpPr txBox="1">
            <a:spLocks noGrp="1"/>
          </p:cNvSpPr>
          <p:nvPr>
            <p:ph type="title"/>
          </p:nvPr>
        </p:nvSpPr>
        <p:spPr>
          <a:xfrm>
            <a:off x="628650" y="9346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400">
                <a:latin typeface="Josefin Sans"/>
                <a:ea typeface="Josefin Sans"/>
                <a:cs typeface="Josefin Sans"/>
                <a:sym typeface="Josefin Sans"/>
              </a:rPr>
              <a:t>The Evolving Purpose of ESSER Funds</a:t>
            </a:r>
            <a:endParaRPr sz="2400">
              <a:latin typeface="Josefin Sans"/>
              <a:ea typeface="Josefin Sans"/>
              <a:cs typeface="Josefin Sans"/>
              <a:sym typeface="Josefin Sans"/>
            </a:endParaRPr>
          </a:p>
        </p:txBody>
      </p:sp>
      <p:sp>
        <p:nvSpPr>
          <p:cNvPr id="331" name="Google Shape;331;p50"/>
          <p:cNvSpPr txBox="1">
            <a:spLocks noGrp="1"/>
          </p:cNvSpPr>
          <p:nvPr>
            <p:ph type="body" idx="1"/>
          </p:nvPr>
        </p:nvSpPr>
        <p:spPr>
          <a:xfrm>
            <a:off x="628650" y="1837082"/>
            <a:ext cx="7886700" cy="29481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latin typeface="Josefin Sans"/>
                <a:ea typeface="Josefin Sans"/>
                <a:cs typeface="Josefin Sans"/>
                <a:sym typeface="Josefin Sans"/>
              </a:rPr>
              <a:t>“. . . to </a:t>
            </a:r>
            <a:r>
              <a:rPr lang="en" b="1">
                <a:solidFill>
                  <a:schemeClr val="accent3"/>
                </a:solidFill>
                <a:latin typeface="Josefin Sans"/>
                <a:ea typeface="Josefin Sans"/>
                <a:cs typeface="Josefin Sans"/>
                <a:sym typeface="Josefin Sans"/>
              </a:rPr>
              <a:t>address the impact </a:t>
            </a:r>
            <a:r>
              <a:rPr lang="en">
                <a:latin typeface="Josefin Sans"/>
                <a:ea typeface="Josefin Sans"/>
                <a:cs typeface="Josefin Sans"/>
                <a:sym typeface="Josefin Sans"/>
              </a:rPr>
              <a:t>that Novel Coronavirus Disease 2019 (COVID-19) has had, and continues to have, on elementary and secondary schools across the nation” </a:t>
            </a:r>
            <a:endParaRPr>
              <a:latin typeface="Josefin Sans"/>
              <a:ea typeface="Josefin Sans"/>
              <a:cs typeface="Josefin Sans"/>
              <a:sym typeface="Josefin Sans"/>
            </a:endParaRPr>
          </a:p>
          <a:p>
            <a:pPr marL="0" lvl="0" indent="0" algn="r" rtl="0">
              <a:spcBef>
                <a:spcPts val="800"/>
              </a:spcBef>
              <a:spcAft>
                <a:spcPts val="0"/>
              </a:spcAft>
              <a:buNone/>
            </a:pPr>
            <a:r>
              <a:rPr lang="en" sz="1800" u="sng">
                <a:solidFill>
                  <a:schemeClr val="hlink"/>
                </a:solidFill>
                <a:latin typeface="Josefin Sans"/>
                <a:ea typeface="Josefin Sans"/>
                <a:cs typeface="Josefin Sans"/>
                <a:sym typeface="Josefin Sans"/>
                <a:hlinkClick r:id="rId3"/>
              </a:rPr>
              <a:t>ESSER I State Certification and Agreement</a:t>
            </a:r>
            <a:endParaRPr sz="1800">
              <a:latin typeface="Josefin Sans"/>
              <a:ea typeface="Josefin Sans"/>
              <a:cs typeface="Josefin Sans"/>
              <a:sym typeface="Josefin Sans"/>
            </a:endParaRPr>
          </a:p>
          <a:p>
            <a:pPr marL="0" lvl="0" indent="0" algn="l" rtl="0">
              <a:spcBef>
                <a:spcPts val="800"/>
              </a:spcBef>
              <a:spcAft>
                <a:spcPts val="0"/>
              </a:spcAft>
              <a:buNone/>
            </a:pPr>
            <a:r>
              <a:rPr lang="en">
                <a:latin typeface="Josefin Sans"/>
                <a:ea typeface="Josefin Sans"/>
                <a:cs typeface="Josefin Sans"/>
                <a:sym typeface="Josefin Sans"/>
              </a:rPr>
              <a:t>“. . . to </a:t>
            </a:r>
            <a:r>
              <a:rPr lang="en" b="1">
                <a:solidFill>
                  <a:schemeClr val="accent3"/>
                </a:solidFill>
                <a:latin typeface="Josefin Sans"/>
                <a:ea typeface="Josefin Sans"/>
                <a:cs typeface="Josefin Sans"/>
                <a:sym typeface="Josefin Sans"/>
              </a:rPr>
              <a:t>help safely reopen and sustain the safe operation of schools</a:t>
            </a:r>
            <a:r>
              <a:rPr lang="en">
                <a:latin typeface="Josefin Sans"/>
                <a:ea typeface="Josefin Sans"/>
                <a:cs typeface="Josefin Sans"/>
                <a:sym typeface="Josefin Sans"/>
              </a:rPr>
              <a:t> and address the impact of the coronavirus pandemic on the nation’s students”</a:t>
            </a:r>
            <a:endParaRPr>
              <a:latin typeface="Josefin Sans"/>
              <a:ea typeface="Josefin Sans"/>
              <a:cs typeface="Josefin Sans"/>
              <a:sym typeface="Josefin Sans"/>
            </a:endParaRPr>
          </a:p>
          <a:p>
            <a:pPr marL="0" lvl="0" indent="0" algn="r" rtl="0">
              <a:spcBef>
                <a:spcPts val="800"/>
              </a:spcBef>
              <a:spcAft>
                <a:spcPts val="0"/>
              </a:spcAft>
              <a:buNone/>
            </a:pPr>
            <a:r>
              <a:rPr lang="en" sz="1800" u="sng">
                <a:solidFill>
                  <a:schemeClr val="hlink"/>
                </a:solidFill>
                <a:latin typeface="Josefin Sans"/>
                <a:ea typeface="Josefin Sans"/>
                <a:cs typeface="Josefin Sans"/>
                <a:sym typeface="Josefin Sans"/>
                <a:hlinkClick r:id="rId4"/>
              </a:rPr>
              <a:t>U.S. Department of Education’s ARP webpag</a:t>
            </a:r>
            <a:r>
              <a:rPr lang="en" sz="1800" i="1" u="sng">
                <a:solidFill>
                  <a:schemeClr val="hlink"/>
                </a:solidFill>
                <a:latin typeface="Josefin Sans"/>
                <a:ea typeface="Josefin Sans"/>
                <a:cs typeface="Josefin Sans"/>
                <a:sym typeface="Josefin Sans"/>
                <a:hlinkClick r:id="rId4"/>
              </a:rPr>
              <a:t>e</a:t>
            </a:r>
            <a:endParaRPr sz="1800" i="1">
              <a:latin typeface="Josefin Sans"/>
              <a:ea typeface="Josefin Sans"/>
              <a:cs typeface="Josefin Sans"/>
              <a:sym typeface="Josefi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1"/>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400">
                <a:latin typeface="Josefin Sans"/>
                <a:ea typeface="Josefin Sans"/>
                <a:cs typeface="Josefin Sans"/>
                <a:sym typeface="Josefin Sans"/>
              </a:rPr>
              <a:t>Allowable Uses of Funds</a:t>
            </a:r>
            <a:endParaRPr sz="2400">
              <a:latin typeface="Josefin Sans"/>
              <a:ea typeface="Josefin Sans"/>
              <a:cs typeface="Josefin Sans"/>
              <a:sym typeface="Josefin Sans"/>
            </a:endParaRPr>
          </a:p>
        </p:txBody>
      </p:sp>
      <p:sp>
        <p:nvSpPr>
          <p:cNvPr id="337" name="Google Shape;337;p51"/>
          <p:cNvSpPr txBox="1">
            <a:spLocks noGrp="1"/>
          </p:cNvSpPr>
          <p:nvPr>
            <p:ph type="body" idx="1"/>
          </p:nvPr>
        </p:nvSpPr>
        <p:spPr>
          <a:xfrm>
            <a:off x="628650" y="1532282"/>
            <a:ext cx="7886700" cy="2948100"/>
          </a:xfrm>
          <a:prstGeom prst="rect">
            <a:avLst/>
          </a:prstGeom>
        </p:spPr>
        <p:txBody>
          <a:bodyPr spcFirstLastPara="1" wrap="square" lIns="68575" tIns="34275" rIns="68575" bIns="34275" anchor="t" anchorCtr="0">
            <a:normAutofit fontScale="92500" lnSpcReduction="20000"/>
          </a:bodyPr>
          <a:lstStyle/>
          <a:p>
            <a:pPr marL="457200" lvl="0" indent="-310832" algn="l" rtl="0">
              <a:lnSpc>
                <a:spcPct val="100000"/>
              </a:lnSpc>
              <a:spcBef>
                <a:spcPts val="800"/>
              </a:spcBef>
              <a:spcAft>
                <a:spcPts val="0"/>
              </a:spcAft>
              <a:buSzPct val="66666"/>
              <a:buFont typeface="Josefin Sans"/>
              <a:buChar char="•"/>
            </a:pPr>
            <a:r>
              <a:rPr lang="en">
                <a:latin typeface="Josefin Sans"/>
                <a:ea typeface="Josefin Sans"/>
                <a:cs typeface="Josefin Sans"/>
                <a:sym typeface="Josefin Sans"/>
              </a:rPr>
              <a:t>Flexible and broad</a:t>
            </a:r>
            <a:endParaRPr>
              <a:latin typeface="Josefin Sans"/>
              <a:ea typeface="Josefin Sans"/>
              <a:cs typeface="Josefin Sans"/>
              <a:sym typeface="Josefin Sans"/>
            </a:endParaRPr>
          </a:p>
          <a:p>
            <a:pPr marL="457200" lvl="0" indent="-310832" algn="l" rtl="0">
              <a:lnSpc>
                <a:spcPct val="100000"/>
              </a:lnSpc>
              <a:spcBef>
                <a:spcPts val="800"/>
              </a:spcBef>
              <a:spcAft>
                <a:spcPts val="0"/>
              </a:spcAft>
              <a:buSzPct val="66666"/>
              <a:buFont typeface="Josefin Sans"/>
              <a:buChar char="•"/>
            </a:pPr>
            <a:r>
              <a:rPr lang="en">
                <a:latin typeface="Josefin Sans"/>
                <a:ea typeface="Josefin Sans"/>
                <a:cs typeface="Josefin Sans"/>
                <a:sym typeface="Josefin Sans"/>
              </a:rPr>
              <a:t>All allowable uses apply to ESSER I, II, and III with few exceptions</a:t>
            </a:r>
            <a:endParaRPr>
              <a:latin typeface="Josefin Sans"/>
              <a:ea typeface="Josefin Sans"/>
              <a:cs typeface="Josefin Sans"/>
              <a:sym typeface="Josefin Sans"/>
            </a:endParaRPr>
          </a:p>
          <a:p>
            <a:pPr marL="914400" lvl="1" indent="-310832" algn="l" rtl="0">
              <a:lnSpc>
                <a:spcPct val="100000"/>
              </a:lnSpc>
              <a:spcBef>
                <a:spcPts val="800"/>
              </a:spcBef>
              <a:spcAft>
                <a:spcPts val="0"/>
              </a:spcAft>
              <a:buClr>
                <a:schemeClr val="accent3"/>
              </a:buClr>
              <a:buSzPct val="77777"/>
              <a:buFont typeface="Josefin Sans"/>
              <a:buChar char="•"/>
            </a:pPr>
            <a:r>
              <a:rPr lang="en" b="0">
                <a:solidFill>
                  <a:schemeClr val="accent3"/>
                </a:solidFill>
                <a:latin typeface="Josefin Sans"/>
                <a:ea typeface="Josefin Sans"/>
                <a:cs typeface="Josefin Sans"/>
                <a:sym typeface="Josefin Sans"/>
              </a:rPr>
              <a:t>ESSER I - </a:t>
            </a:r>
            <a:r>
              <a:rPr lang="en" b="0" u="sng">
                <a:solidFill>
                  <a:schemeClr val="hlink"/>
                </a:solidFill>
                <a:latin typeface="Josefin Sans"/>
                <a:ea typeface="Josefin Sans"/>
                <a:cs typeface="Josefin Sans"/>
                <a:sym typeface="Josefin Sans"/>
                <a:hlinkClick r:id="rId3"/>
              </a:rPr>
              <a:t>Superintendent’s Memo 110-20</a:t>
            </a:r>
            <a:r>
              <a:rPr lang="en" b="0">
                <a:solidFill>
                  <a:schemeClr val="accent3"/>
                </a:solidFill>
                <a:latin typeface="Josefin Sans"/>
                <a:ea typeface="Josefin Sans"/>
                <a:cs typeface="Josefin Sans"/>
                <a:sym typeface="Josefin Sans"/>
              </a:rPr>
              <a:t> (Attachment D)</a:t>
            </a:r>
            <a:endParaRPr b="0">
              <a:solidFill>
                <a:schemeClr val="accent3"/>
              </a:solidFill>
              <a:latin typeface="Josefin Sans"/>
              <a:ea typeface="Josefin Sans"/>
              <a:cs typeface="Josefin Sans"/>
              <a:sym typeface="Josefin Sans"/>
            </a:endParaRPr>
          </a:p>
          <a:p>
            <a:pPr marL="914400" lvl="1" indent="-310832" algn="l" rtl="0">
              <a:lnSpc>
                <a:spcPct val="100000"/>
              </a:lnSpc>
              <a:spcBef>
                <a:spcPts val="800"/>
              </a:spcBef>
              <a:spcAft>
                <a:spcPts val="0"/>
              </a:spcAft>
              <a:buClr>
                <a:schemeClr val="accent3"/>
              </a:buClr>
              <a:buSzPct val="77777"/>
              <a:buFont typeface="Josefin Sans"/>
              <a:buChar char="•"/>
            </a:pPr>
            <a:r>
              <a:rPr lang="en" b="0">
                <a:solidFill>
                  <a:schemeClr val="accent3"/>
                </a:solidFill>
                <a:latin typeface="Josefin Sans"/>
                <a:ea typeface="Josefin Sans"/>
                <a:cs typeface="Josefin Sans"/>
                <a:sym typeface="Josefin Sans"/>
              </a:rPr>
              <a:t>ESSER II - </a:t>
            </a:r>
            <a:r>
              <a:rPr lang="en" b="0" u="sng">
                <a:solidFill>
                  <a:schemeClr val="hlink"/>
                </a:solidFill>
                <a:latin typeface="Josefin Sans"/>
                <a:ea typeface="Josefin Sans"/>
                <a:cs typeface="Josefin Sans"/>
                <a:sym typeface="Josefin Sans"/>
                <a:hlinkClick r:id="rId4"/>
              </a:rPr>
              <a:t>Superintendent’s Memo 012-21</a:t>
            </a:r>
            <a:r>
              <a:rPr lang="en" b="0">
                <a:solidFill>
                  <a:schemeClr val="accent3"/>
                </a:solidFill>
                <a:latin typeface="Josefin Sans"/>
                <a:ea typeface="Josefin Sans"/>
                <a:cs typeface="Josefin Sans"/>
                <a:sym typeface="Josefin Sans"/>
              </a:rPr>
              <a:t> (Attachment D)</a:t>
            </a:r>
            <a:endParaRPr b="0">
              <a:solidFill>
                <a:schemeClr val="accent3"/>
              </a:solidFill>
              <a:latin typeface="Josefin Sans"/>
              <a:ea typeface="Josefin Sans"/>
              <a:cs typeface="Josefin Sans"/>
              <a:sym typeface="Josefin Sans"/>
            </a:endParaRPr>
          </a:p>
          <a:p>
            <a:pPr marL="914400" lvl="1" indent="-310832" algn="l" rtl="0">
              <a:lnSpc>
                <a:spcPct val="100000"/>
              </a:lnSpc>
              <a:spcBef>
                <a:spcPts val="800"/>
              </a:spcBef>
              <a:spcAft>
                <a:spcPts val="0"/>
              </a:spcAft>
              <a:buClr>
                <a:schemeClr val="accent3"/>
              </a:buClr>
              <a:buSzPct val="77777"/>
              <a:buFont typeface="Josefin Sans"/>
              <a:buChar char="•"/>
            </a:pPr>
            <a:r>
              <a:rPr lang="en" b="0">
                <a:solidFill>
                  <a:schemeClr val="accent3"/>
                </a:solidFill>
                <a:latin typeface="Josefin Sans"/>
                <a:ea typeface="Josefin Sans"/>
                <a:cs typeface="Josefin Sans"/>
                <a:sym typeface="Josefin Sans"/>
              </a:rPr>
              <a:t>ESSER III - </a:t>
            </a:r>
            <a:r>
              <a:rPr lang="en" b="0" u="sng">
                <a:solidFill>
                  <a:schemeClr val="hlink"/>
                </a:solidFill>
                <a:latin typeface="Josefin Sans"/>
                <a:ea typeface="Josefin Sans"/>
                <a:cs typeface="Josefin Sans"/>
                <a:sym typeface="Josefin Sans"/>
                <a:hlinkClick r:id="rId5"/>
              </a:rPr>
              <a:t>Superintendent’s Memo 110-21</a:t>
            </a:r>
            <a:r>
              <a:rPr lang="en" b="0">
                <a:solidFill>
                  <a:schemeClr val="accent3"/>
                </a:solidFill>
                <a:latin typeface="Josefin Sans"/>
                <a:ea typeface="Josefin Sans"/>
                <a:cs typeface="Josefin Sans"/>
                <a:sym typeface="Josefin Sans"/>
              </a:rPr>
              <a:t> (Attachment D)</a:t>
            </a:r>
            <a:endParaRPr b="0">
              <a:solidFill>
                <a:schemeClr val="accent3"/>
              </a:solidFill>
              <a:latin typeface="Josefin Sans"/>
              <a:ea typeface="Josefin Sans"/>
              <a:cs typeface="Josefin Sans"/>
              <a:sym typeface="Josefin Sans"/>
            </a:endParaRPr>
          </a:p>
          <a:p>
            <a:pPr marL="457200" lvl="0" indent="-310832" algn="l" rtl="0">
              <a:lnSpc>
                <a:spcPct val="100000"/>
              </a:lnSpc>
              <a:spcBef>
                <a:spcPts val="800"/>
              </a:spcBef>
              <a:spcAft>
                <a:spcPts val="0"/>
              </a:spcAft>
              <a:buSzPct val="66666"/>
              <a:buFont typeface="Josefin Sans"/>
              <a:buChar char="•"/>
            </a:pPr>
            <a:r>
              <a:rPr lang="en">
                <a:latin typeface="Josefin Sans"/>
                <a:ea typeface="Josefin Sans"/>
                <a:cs typeface="Josefin Sans"/>
                <a:sym typeface="Josefin Sans"/>
              </a:rPr>
              <a:t>Local educational agency (LEA) award documents are available on the </a:t>
            </a:r>
            <a:r>
              <a:rPr lang="en" u="sng">
                <a:solidFill>
                  <a:schemeClr val="hlink"/>
                </a:solidFill>
                <a:latin typeface="Josefin Sans"/>
                <a:ea typeface="Josefin Sans"/>
                <a:cs typeface="Josefin Sans"/>
                <a:sym typeface="Josefin Sans"/>
                <a:hlinkClick r:id="rId6"/>
              </a:rPr>
              <a:t>Federal Pandemic Relief Programs webpage</a:t>
            </a:r>
            <a:endParaRPr>
              <a:latin typeface="Josefin Sans"/>
              <a:ea typeface="Josefin Sans"/>
              <a:cs typeface="Josefin Sans"/>
              <a:sym typeface="Josefin Sans"/>
            </a:endParaRPr>
          </a:p>
          <a:p>
            <a:pPr marL="457200" lvl="0" indent="-310832" algn="l" rtl="0">
              <a:lnSpc>
                <a:spcPct val="100000"/>
              </a:lnSpc>
              <a:spcBef>
                <a:spcPts val="800"/>
              </a:spcBef>
              <a:spcAft>
                <a:spcPts val="0"/>
              </a:spcAft>
              <a:buSzPct val="66666"/>
              <a:buFont typeface="Josefin Sans"/>
              <a:buChar char="•"/>
            </a:pPr>
            <a:r>
              <a:rPr lang="en">
                <a:latin typeface="Josefin Sans"/>
                <a:ea typeface="Josefin Sans"/>
                <a:cs typeface="Josefin Sans"/>
                <a:sym typeface="Josefin Sans"/>
              </a:rPr>
              <a:t>In May 2021, the U.S. Department of Education issued </a:t>
            </a:r>
            <a:r>
              <a:rPr lang="en" u="sng">
                <a:solidFill>
                  <a:schemeClr val="hlink"/>
                </a:solidFill>
                <a:latin typeface="Josefin Sans"/>
                <a:ea typeface="Josefin Sans"/>
                <a:cs typeface="Josefin Sans"/>
                <a:sym typeface="Josefin Sans"/>
                <a:hlinkClick r:id="rId7"/>
              </a:rPr>
              <a:t>guidance on the uses of ESSER and GEER funds</a:t>
            </a:r>
            <a:endParaRPr>
              <a:latin typeface="Josefin Sans"/>
              <a:ea typeface="Josefin Sans"/>
              <a:cs typeface="Josefin Sans"/>
              <a:sym typeface="Josefi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2"/>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400">
                <a:latin typeface="Josefin Sans"/>
                <a:ea typeface="Josefin Sans"/>
                <a:cs typeface="Josefin Sans"/>
                <a:sym typeface="Josefin Sans"/>
              </a:rPr>
              <a:t>Examples of Allowable Uses</a:t>
            </a:r>
            <a:endParaRPr sz="2400">
              <a:latin typeface="Josefin Sans"/>
              <a:ea typeface="Josefin Sans"/>
              <a:cs typeface="Josefin Sans"/>
              <a:sym typeface="Josefin Sans"/>
            </a:endParaRPr>
          </a:p>
        </p:txBody>
      </p:sp>
      <p:sp>
        <p:nvSpPr>
          <p:cNvPr id="343" name="Google Shape;343;p52"/>
          <p:cNvSpPr txBox="1">
            <a:spLocks noGrp="1"/>
          </p:cNvSpPr>
          <p:nvPr>
            <p:ph type="body" idx="1"/>
          </p:nvPr>
        </p:nvSpPr>
        <p:spPr>
          <a:xfrm>
            <a:off x="335875" y="1362576"/>
            <a:ext cx="8103300" cy="3036000"/>
          </a:xfrm>
          <a:prstGeom prst="rect">
            <a:avLst/>
          </a:prstGeom>
        </p:spPr>
        <p:txBody>
          <a:bodyPr spcFirstLastPara="1" wrap="square" lIns="68575" tIns="34275" rIns="68575" bIns="34275" anchor="t" anchorCtr="0">
            <a:noAutofit/>
          </a:bodyPr>
          <a:lstStyle/>
          <a:p>
            <a:pPr marL="457200" lvl="0" indent="-317500" algn="l" rtl="0">
              <a:lnSpc>
                <a:spcPct val="115000"/>
              </a:lnSpc>
              <a:spcBef>
                <a:spcPts val="0"/>
              </a:spcBef>
              <a:spcAft>
                <a:spcPts val="0"/>
              </a:spcAft>
              <a:buSzPts val="1400"/>
              <a:buFont typeface="Josefin Sans"/>
              <a:buChar char="●"/>
            </a:pPr>
            <a:r>
              <a:rPr lang="en" sz="1600" dirty="0">
                <a:latin typeface="Josefin Sans"/>
                <a:ea typeface="Josefin Sans"/>
                <a:cs typeface="Josefin Sans"/>
                <a:sym typeface="Josefin Sans"/>
              </a:rPr>
              <a:t>Activities to address the unique needs of low-income children or students, children with disabilities, English learners, racial and ethnic minorities, students experiencing homelessness, and foster care youth, including how outreach and service delivery will meet the needs of each population</a:t>
            </a:r>
            <a:endParaRPr sz="1600" dirty="0">
              <a:latin typeface="Josefin Sans"/>
              <a:ea typeface="Josefin Sans"/>
              <a:cs typeface="Josefin Sans"/>
              <a:sym typeface="Josefin Sans"/>
            </a:endParaRPr>
          </a:p>
          <a:p>
            <a:pPr marL="457200" lvl="0" indent="-317500" algn="l" rtl="0">
              <a:lnSpc>
                <a:spcPct val="115000"/>
              </a:lnSpc>
              <a:spcBef>
                <a:spcPts val="0"/>
              </a:spcBef>
              <a:spcAft>
                <a:spcPts val="0"/>
              </a:spcAft>
              <a:buSzPts val="1400"/>
              <a:buFont typeface="Josefin Sans"/>
              <a:buChar char="●"/>
            </a:pPr>
            <a:r>
              <a:rPr lang="en" sz="1600" dirty="0">
                <a:latin typeface="Josefin Sans"/>
                <a:ea typeface="Josefin Sans"/>
                <a:cs typeface="Josefin Sans"/>
                <a:sym typeface="Josefin Sans"/>
              </a:rPr>
              <a:t>Training and professional development for LEA staff on sanitation and minimizing the spread of infectious diseases</a:t>
            </a:r>
            <a:endParaRPr sz="1600" dirty="0">
              <a:latin typeface="Josefin Sans"/>
              <a:ea typeface="Josefin Sans"/>
              <a:cs typeface="Josefin Sans"/>
              <a:sym typeface="Josefin Sans"/>
            </a:endParaRPr>
          </a:p>
          <a:p>
            <a:pPr marL="457200" lvl="0" indent="-317500" algn="l" rtl="0">
              <a:lnSpc>
                <a:spcPct val="115000"/>
              </a:lnSpc>
              <a:spcBef>
                <a:spcPts val="0"/>
              </a:spcBef>
              <a:spcAft>
                <a:spcPts val="0"/>
              </a:spcAft>
              <a:buSzPts val="1400"/>
              <a:buFont typeface="Josefin Sans"/>
              <a:buChar char="●"/>
            </a:pPr>
            <a:r>
              <a:rPr lang="en" sz="1600" dirty="0">
                <a:latin typeface="Josefin Sans"/>
                <a:ea typeface="Josefin Sans"/>
                <a:cs typeface="Josefin Sans"/>
                <a:sym typeface="Josefin Sans"/>
              </a:rPr>
              <a:t>Purchasing supplies to sanitize and clean LEA facilities</a:t>
            </a:r>
            <a:endParaRPr sz="1600" dirty="0">
              <a:latin typeface="Josefin Sans"/>
              <a:ea typeface="Josefin Sans"/>
              <a:cs typeface="Josefin Sans"/>
              <a:sym typeface="Josefin Sans"/>
            </a:endParaRPr>
          </a:p>
          <a:p>
            <a:pPr marL="457200" lvl="0" indent="-317500" algn="l" rtl="0">
              <a:lnSpc>
                <a:spcPct val="115000"/>
              </a:lnSpc>
              <a:spcBef>
                <a:spcPts val="0"/>
              </a:spcBef>
              <a:spcAft>
                <a:spcPts val="0"/>
              </a:spcAft>
              <a:buSzPts val="1400"/>
              <a:buChar char="●"/>
            </a:pPr>
            <a:r>
              <a:rPr lang="en" sz="1600" dirty="0">
                <a:latin typeface="Josefin Sans"/>
                <a:ea typeface="Josefin Sans"/>
                <a:cs typeface="Josefin Sans"/>
                <a:sym typeface="Josefin Sans"/>
              </a:rPr>
              <a:t>Planning for and coordinating during long term closure, including providing meals to eligible students, providing technology for online learning to all students, providing guidance on IDEA requirements, and ensuring other educational services can continue to be provided consistent with all applicable requirements</a:t>
            </a:r>
            <a:endParaRPr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3"/>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400">
                <a:latin typeface="Josefin Sans"/>
                <a:ea typeface="Josefin Sans"/>
                <a:cs typeface="Josefin Sans"/>
                <a:sym typeface="Josefin Sans"/>
              </a:rPr>
              <a:t>Examples of Allowable Uses, continued</a:t>
            </a:r>
            <a:endParaRPr sz="2400">
              <a:latin typeface="Josefin Sans"/>
              <a:ea typeface="Josefin Sans"/>
              <a:cs typeface="Josefin Sans"/>
              <a:sym typeface="Josefin Sans"/>
            </a:endParaRPr>
          </a:p>
        </p:txBody>
      </p:sp>
      <p:sp>
        <p:nvSpPr>
          <p:cNvPr id="349" name="Google Shape;349;p53"/>
          <p:cNvSpPr txBox="1">
            <a:spLocks noGrp="1"/>
          </p:cNvSpPr>
          <p:nvPr>
            <p:ph type="body" idx="1"/>
          </p:nvPr>
        </p:nvSpPr>
        <p:spPr>
          <a:xfrm>
            <a:off x="389500" y="1418200"/>
            <a:ext cx="8329500" cy="2836500"/>
          </a:xfrm>
          <a:prstGeom prst="rect">
            <a:avLst/>
          </a:prstGeom>
        </p:spPr>
        <p:txBody>
          <a:bodyPr spcFirstLastPara="1" wrap="square" lIns="68575" tIns="34275" rIns="68575" bIns="34275" anchor="t" anchorCtr="0">
            <a:noAutofit/>
          </a:bodyPr>
          <a:lstStyle/>
          <a:p>
            <a:pPr marL="457200" lvl="0" indent="-317500" algn="l" rtl="0">
              <a:lnSpc>
                <a:spcPct val="115000"/>
              </a:lnSpc>
              <a:spcBef>
                <a:spcPts val="0"/>
              </a:spcBef>
              <a:spcAft>
                <a:spcPts val="0"/>
              </a:spcAft>
              <a:buSzPts val="1400"/>
              <a:buFont typeface="Josefin Sans"/>
              <a:buChar char="●"/>
            </a:pPr>
            <a:r>
              <a:rPr lang="en" sz="1600">
                <a:latin typeface="Josefin Sans"/>
                <a:ea typeface="Josefin Sans"/>
                <a:cs typeface="Josefin Sans"/>
                <a:sym typeface="Josefin Sans"/>
              </a:rPr>
              <a:t>Educational technology</a:t>
            </a:r>
            <a:endParaRPr sz="1600">
              <a:latin typeface="Josefin Sans"/>
              <a:ea typeface="Josefin Sans"/>
              <a:cs typeface="Josefin Sans"/>
              <a:sym typeface="Josefin Sans"/>
            </a:endParaRPr>
          </a:p>
          <a:p>
            <a:pPr marL="457200" lvl="0" indent="-317500" algn="l" rtl="0">
              <a:lnSpc>
                <a:spcPct val="115000"/>
              </a:lnSpc>
              <a:spcBef>
                <a:spcPts val="0"/>
              </a:spcBef>
              <a:spcAft>
                <a:spcPts val="0"/>
              </a:spcAft>
              <a:buSzPts val="1400"/>
              <a:buFont typeface="Josefin Sans"/>
              <a:buChar char="●"/>
            </a:pPr>
            <a:r>
              <a:rPr lang="en" sz="1600">
                <a:latin typeface="Josefin Sans"/>
                <a:ea typeface="Josefin Sans"/>
                <a:cs typeface="Josefin Sans"/>
                <a:sym typeface="Josefin Sans"/>
              </a:rPr>
              <a:t>Mental health services and supports</a:t>
            </a:r>
            <a:endParaRPr sz="1600">
              <a:latin typeface="Josefin Sans"/>
              <a:ea typeface="Josefin Sans"/>
              <a:cs typeface="Josefin Sans"/>
              <a:sym typeface="Josefin Sans"/>
            </a:endParaRPr>
          </a:p>
          <a:p>
            <a:pPr marL="457200" lvl="0" indent="-317500" algn="l" rtl="0">
              <a:lnSpc>
                <a:spcPct val="115000"/>
              </a:lnSpc>
              <a:spcBef>
                <a:spcPts val="0"/>
              </a:spcBef>
              <a:spcAft>
                <a:spcPts val="0"/>
              </a:spcAft>
              <a:buSzPts val="1400"/>
              <a:buFont typeface="Josefin Sans"/>
              <a:buChar char="●"/>
            </a:pPr>
            <a:r>
              <a:rPr lang="en" sz="1600">
                <a:latin typeface="Josefin Sans"/>
                <a:ea typeface="Josefin Sans"/>
                <a:cs typeface="Josefin Sans"/>
                <a:sym typeface="Josefin Sans"/>
              </a:rPr>
              <a:t>Extended school day, school year, and summer learning programs</a:t>
            </a:r>
            <a:endParaRPr sz="1600">
              <a:latin typeface="Josefin Sans"/>
              <a:ea typeface="Josefin Sans"/>
              <a:cs typeface="Josefin Sans"/>
              <a:sym typeface="Josefin Sans"/>
            </a:endParaRPr>
          </a:p>
          <a:p>
            <a:pPr marL="457200" lvl="0" indent="-317500" algn="l" rtl="0">
              <a:lnSpc>
                <a:spcPct val="115000"/>
              </a:lnSpc>
              <a:spcBef>
                <a:spcPts val="0"/>
              </a:spcBef>
              <a:spcAft>
                <a:spcPts val="0"/>
              </a:spcAft>
              <a:buSzPts val="1400"/>
              <a:buFont typeface="Josefin Sans"/>
              <a:buChar char="●"/>
            </a:pPr>
            <a:r>
              <a:rPr lang="en" sz="1600">
                <a:latin typeface="Josefin Sans"/>
                <a:ea typeface="Josefin Sans"/>
                <a:cs typeface="Josefin Sans"/>
                <a:sym typeface="Josefin Sans"/>
              </a:rPr>
              <a:t>Addressing learning loss</a:t>
            </a:r>
            <a:endParaRPr sz="1600">
              <a:latin typeface="Josefin Sans"/>
              <a:ea typeface="Josefin Sans"/>
              <a:cs typeface="Josefin Sans"/>
              <a:sym typeface="Josefin Sans"/>
            </a:endParaRPr>
          </a:p>
          <a:p>
            <a:pPr marL="457200" lvl="0" indent="-317500" algn="l" rtl="0">
              <a:lnSpc>
                <a:spcPct val="115000"/>
              </a:lnSpc>
              <a:spcBef>
                <a:spcPts val="0"/>
              </a:spcBef>
              <a:spcAft>
                <a:spcPts val="0"/>
              </a:spcAft>
              <a:buSzPts val="1400"/>
              <a:buFont typeface="Josefin Sans"/>
              <a:buChar char="●"/>
            </a:pPr>
            <a:r>
              <a:rPr lang="en" sz="1600">
                <a:latin typeface="Josefin Sans"/>
                <a:ea typeface="Josefin Sans"/>
                <a:cs typeface="Josefin Sans"/>
                <a:sym typeface="Josefin Sans"/>
              </a:rPr>
              <a:t>School repairs and renovations to enable operation of schools to reduce risk of virus transmission and exposure to environmental health hazards, and to support student health needs</a:t>
            </a:r>
            <a:endParaRPr sz="1600">
              <a:latin typeface="Josefin Sans"/>
              <a:ea typeface="Josefin Sans"/>
              <a:cs typeface="Josefin Sans"/>
              <a:sym typeface="Josefin Sans"/>
            </a:endParaRPr>
          </a:p>
          <a:p>
            <a:pPr marL="457200" lvl="0" indent="-317500" algn="l" rtl="0">
              <a:lnSpc>
                <a:spcPct val="115000"/>
              </a:lnSpc>
              <a:spcBef>
                <a:spcPts val="0"/>
              </a:spcBef>
              <a:spcAft>
                <a:spcPts val="0"/>
              </a:spcAft>
              <a:buSzPts val="1400"/>
              <a:buFont typeface="Josefin Sans"/>
              <a:buChar char="●"/>
            </a:pPr>
            <a:r>
              <a:rPr lang="en" sz="1600">
                <a:latin typeface="Josefin Sans"/>
                <a:ea typeface="Josefin Sans"/>
                <a:cs typeface="Josefin Sans"/>
                <a:sym typeface="Josefin Sans"/>
              </a:rPr>
              <a:t>HVAC upgrades and repairs</a:t>
            </a:r>
            <a:endParaRPr sz="1600">
              <a:latin typeface="Josefin Sans"/>
              <a:ea typeface="Josefin Sans"/>
              <a:cs typeface="Josefin Sans"/>
              <a:sym typeface="Josefin Sans"/>
            </a:endParaRPr>
          </a:p>
          <a:p>
            <a:pPr marL="457200" lvl="0" indent="-317500" algn="l" rtl="0">
              <a:lnSpc>
                <a:spcPct val="115000"/>
              </a:lnSpc>
              <a:spcBef>
                <a:spcPts val="0"/>
              </a:spcBef>
              <a:spcAft>
                <a:spcPts val="0"/>
              </a:spcAft>
              <a:buSzPts val="1400"/>
              <a:buFont typeface="Josefin Sans"/>
              <a:buChar char="●"/>
            </a:pPr>
            <a:r>
              <a:rPr lang="en" sz="1600">
                <a:latin typeface="Josefin Sans"/>
                <a:ea typeface="Josefin Sans"/>
                <a:cs typeface="Josefin Sans"/>
                <a:sym typeface="Josefin Sans"/>
              </a:rPr>
              <a:t>Other activities to maintain operations and continuity of services and continuing to employ existing staff</a:t>
            </a:r>
            <a:endParaRPr sz="1500" i="1"/>
          </a:p>
        </p:txBody>
      </p:sp>
      <p:sp>
        <p:nvSpPr>
          <p:cNvPr id="350" name="Google Shape;350;p53"/>
          <p:cNvSpPr txBox="1"/>
          <p:nvPr/>
        </p:nvSpPr>
        <p:spPr>
          <a:xfrm>
            <a:off x="1198475" y="4354500"/>
            <a:ext cx="7317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300" i="1">
                <a:solidFill>
                  <a:schemeClr val="accent3"/>
                </a:solidFill>
                <a:latin typeface="Josefin Sans"/>
                <a:ea typeface="Josefin Sans"/>
                <a:cs typeface="Josefin Sans"/>
                <a:sym typeface="Josefin Sans"/>
              </a:rPr>
              <a:t>See </a:t>
            </a:r>
            <a:r>
              <a:rPr lang="en" sz="1300" i="1" u="sng">
                <a:solidFill>
                  <a:schemeClr val="hlink"/>
                </a:solidFill>
                <a:latin typeface="Josefin Sans"/>
                <a:ea typeface="Josefin Sans"/>
                <a:cs typeface="Josefin Sans"/>
                <a:sym typeface="Josefin Sans"/>
                <a:hlinkClick r:id="rId3"/>
              </a:rPr>
              <a:t>Superintendent’s Memo #157-21</a:t>
            </a:r>
            <a:r>
              <a:rPr lang="en" sz="1300" i="1">
                <a:solidFill>
                  <a:schemeClr val="accent3"/>
                </a:solidFill>
                <a:latin typeface="Josefin Sans"/>
                <a:ea typeface="Josefin Sans"/>
                <a:cs typeface="Josefin Sans"/>
                <a:sym typeface="Josefin Sans"/>
              </a:rPr>
              <a:t> for additional information on some allowable uses of funds</a:t>
            </a:r>
            <a:endParaRPr sz="1200">
              <a:solidFill>
                <a:schemeClr val="accent3"/>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4"/>
          <p:cNvSpPr txBox="1">
            <a:spLocks noGrp="1"/>
          </p:cNvSpPr>
          <p:nvPr>
            <p:ph type="title"/>
          </p:nvPr>
        </p:nvSpPr>
        <p:spPr>
          <a:xfrm>
            <a:off x="471500" y="872425"/>
            <a:ext cx="8259000" cy="8694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700"/>
              <a:buFont typeface="Arial"/>
              <a:buNone/>
            </a:pPr>
            <a:r>
              <a:rPr lang="en" sz="2400">
                <a:latin typeface="Josefin Sans"/>
                <a:ea typeface="Josefin Sans"/>
                <a:cs typeface="Josefin Sans"/>
                <a:sym typeface="Josefin Sans"/>
              </a:rPr>
              <a:t>ESSER Periods of Performance</a:t>
            </a:r>
            <a:r>
              <a:rPr lang="en" sz="2900">
                <a:latin typeface="Josefin Sans"/>
                <a:ea typeface="Josefin Sans"/>
                <a:cs typeface="Josefin Sans"/>
                <a:sym typeface="Josefin Sans"/>
              </a:rPr>
              <a:t> </a:t>
            </a:r>
            <a:endParaRPr sz="2900">
              <a:latin typeface="Josefin Sans"/>
              <a:ea typeface="Josefin Sans"/>
              <a:cs typeface="Josefin Sans"/>
              <a:sym typeface="Josefin Sans"/>
            </a:endParaRPr>
          </a:p>
        </p:txBody>
      </p:sp>
      <p:sp>
        <p:nvSpPr>
          <p:cNvPr id="357" name="Google Shape;357;p54"/>
          <p:cNvSpPr txBox="1">
            <a:spLocks noGrp="1"/>
          </p:cNvSpPr>
          <p:nvPr>
            <p:ph type="sldNum" idx="12"/>
          </p:nvPr>
        </p:nvSpPr>
        <p:spPr>
          <a:xfrm>
            <a:off x="270766" y="3518994"/>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graphicFrame>
        <p:nvGraphicFramePr>
          <p:cNvPr id="358" name="Google Shape;358;p54"/>
          <p:cNvGraphicFramePr/>
          <p:nvPr/>
        </p:nvGraphicFramePr>
        <p:xfrm>
          <a:off x="952500" y="1809750"/>
          <a:ext cx="7239000" cy="2788800"/>
        </p:xfrm>
        <a:graphic>
          <a:graphicData uri="http://schemas.openxmlformats.org/drawingml/2006/table">
            <a:tbl>
              <a:tblPr>
                <a:noFill/>
                <a:tableStyleId>{148DBCA1-D83E-4759-AD01-6B6A38ACF356}</a:tableStyleId>
              </a:tblPr>
              <a:tblGrid>
                <a:gridCol w="2317550">
                  <a:extLst>
                    <a:ext uri="{9D8B030D-6E8A-4147-A177-3AD203B41FA5}">
                      <a16:colId xmlns:a16="http://schemas.microsoft.com/office/drawing/2014/main" val="20000"/>
                    </a:ext>
                  </a:extLst>
                </a:gridCol>
                <a:gridCol w="2470275">
                  <a:extLst>
                    <a:ext uri="{9D8B030D-6E8A-4147-A177-3AD203B41FA5}">
                      <a16:colId xmlns:a16="http://schemas.microsoft.com/office/drawing/2014/main" val="20001"/>
                    </a:ext>
                  </a:extLst>
                </a:gridCol>
                <a:gridCol w="2451175">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1500" b="1">
                          <a:solidFill>
                            <a:schemeClr val="dk1"/>
                          </a:solidFill>
                          <a:latin typeface="Josefin Sans"/>
                          <a:ea typeface="Josefin Sans"/>
                          <a:cs typeface="Josefin Sans"/>
                          <a:sym typeface="Josefin Sans"/>
                        </a:rPr>
                        <a:t>OMEGA Project Group and Project (LEA Formula Funds)</a:t>
                      </a:r>
                      <a:endParaRPr sz="1500" b="1">
                        <a:solidFill>
                          <a:schemeClr val="dk1"/>
                        </a:solidFill>
                        <a:latin typeface="Josefin Sans"/>
                        <a:ea typeface="Josefin Sans"/>
                        <a:cs typeface="Josefin Sans"/>
                        <a:sym typeface="Josefin Sans"/>
                      </a:endParaRPr>
                    </a:p>
                  </a:txBody>
                  <a:tcPr marL="91425" marR="91425" marT="91425" marB="91425"/>
                </a:tc>
                <a:tc>
                  <a:txBody>
                    <a:bodyPr/>
                    <a:lstStyle/>
                    <a:p>
                      <a:pPr marL="0" lvl="0" indent="0" algn="ctr" rtl="0">
                        <a:spcBef>
                          <a:spcPts val="0"/>
                        </a:spcBef>
                        <a:spcAft>
                          <a:spcPts val="0"/>
                        </a:spcAft>
                        <a:buNone/>
                      </a:pPr>
                      <a:r>
                        <a:rPr lang="en" sz="1500" b="1">
                          <a:latin typeface="Josefin Sans"/>
                          <a:ea typeface="Josefin Sans"/>
                          <a:cs typeface="Josefin Sans"/>
                          <a:sym typeface="Josefin Sans"/>
                        </a:rPr>
                        <a:t>Period of Performance</a:t>
                      </a:r>
                      <a:endParaRPr sz="1500" b="1">
                        <a:latin typeface="Josefin Sans"/>
                        <a:ea typeface="Josefin Sans"/>
                        <a:cs typeface="Josefin Sans"/>
                        <a:sym typeface="Josefin Sans"/>
                      </a:endParaRPr>
                    </a:p>
                  </a:txBody>
                  <a:tcPr marL="91425" marR="91425" marT="91425" marB="91425"/>
                </a:tc>
                <a:tc>
                  <a:txBody>
                    <a:bodyPr/>
                    <a:lstStyle/>
                    <a:p>
                      <a:pPr marL="0" lvl="0" indent="0" algn="ctr" rtl="0">
                        <a:spcBef>
                          <a:spcPts val="0"/>
                        </a:spcBef>
                        <a:spcAft>
                          <a:spcPts val="0"/>
                        </a:spcAft>
                        <a:buNone/>
                      </a:pPr>
                      <a:r>
                        <a:rPr lang="en" sz="1500" b="1">
                          <a:latin typeface="Josefin Sans"/>
                          <a:ea typeface="Josefin Sans"/>
                          <a:cs typeface="Josefin Sans"/>
                          <a:sym typeface="Josefin Sans"/>
                        </a:rPr>
                        <a:t>Deadline to Submit OMEGA Reimbursement Requests to VDOE</a:t>
                      </a:r>
                      <a:endParaRPr sz="1500" b="1">
                        <a:latin typeface="Josefin Sans"/>
                        <a:ea typeface="Josefin Sans"/>
                        <a:cs typeface="Josefin Sans"/>
                        <a:sym typeface="Josefin Sans"/>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500" b="1">
                          <a:latin typeface="Josefin Sans"/>
                          <a:ea typeface="Josefin Sans"/>
                          <a:cs typeface="Josefin Sans"/>
                          <a:sym typeface="Josefin Sans"/>
                        </a:rPr>
                        <a:t>CARES Act ESSER I </a:t>
                      </a:r>
                      <a:endParaRPr sz="1500" b="1">
                        <a:latin typeface="Josefin Sans"/>
                        <a:ea typeface="Josefin Sans"/>
                        <a:cs typeface="Josefin Sans"/>
                        <a:sym typeface="Josefin Sans"/>
                      </a:endParaRPr>
                    </a:p>
                    <a:p>
                      <a:pPr marL="0" lvl="0" indent="0" algn="l" rtl="0">
                        <a:spcBef>
                          <a:spcPts val="0"/>
                        </a:spcBef>
                        <a:spcAft>
                          <a:spcPts val="0"/>
                        </a:spcAft>
                        <a:buNone/>
                      </a:pPr>
                      <a:r>
                        <a:rPr lang="en" sz="1500" b="1">
                          <a:solidFill>
                            <a:schemeClr val="accent3"/>
                          </a:solidFill>
                          <a:latin typeface="Josefin Sans"/>
                          <a:ea typeface="Josefin Sans"/>
                          <a:cs typeface="Josefin Sans"/>
                          <a:sym typeface="Josefin Sans"/>
                        </a:rPr>
                        <a:t>APE60177</a:t>
                      </a:r>
                      <a:endParaRPr sz="1500" b="1">
                        <a:solidFill>
                          <a:schemeClr val="accent3"/>
                        </a:solidFill>
                        <a:latin typeface="Josefin Sans"/>
                        <a:ea typeface="Josefin Sans"/>
                        <a:cs typeface="Josefin Sans"/>
                        <a:sym typeface="Josefin Sans"/>
                      </a:endParaRPr>
                    </a:p>
                  </a:txBody>
                  <a:tcPr marL="91425" marR="91425" marT="91425" marB="91425"/>
                </a:tc>
                <a:tc>
                  <a:txBody>
                    <a:bodyPr/>
                    <a:lstStyle/>
                    <a:p>
                      <a:pPr marL="0" lvl="0" indent="0" algn="l" rtl="0">
                        <a:spcBef>
                          <a:spcPts val="0"/>
                        </a:spcBef>
                        <a:spcAft>
                          <a:spcPts val="0"/>
                        </a:spcAft>
                        <a:buNone/>
                      </a:pPr>
                      <a:r>
                        <a:rPr lang="en" sz="1500">
                          <a:latin typeface="Josefin Sans"/>
                          <a:ea typeface="Josefin Sans"/>
                          <a:cs typeface="Josefin Sans"/>
                          <a:sym typeface="Josefin Sans"/>
                        </a:rPr>
                        <a:t>March 13, 2020 - </a:t>
                      </a:r>
                      <a:endParaRPr sz="1500">
                        <a:latin typeface="Josefin Sans"/>
                        <a:ea typeface="Josefin Sans"/>
                        <a:cs typeface="Josefin Sans"/>
                        <a:sym typeface="Josefin Sans"/>
                      </a:endParaRPr>
                    </a:p>
                    <a:p>
                      <a:pPr marL="0" lvl="0" indent="0" algn="l" rtl="0">
                        <a:spcBef>
                          <a:spcPts val="0"/>
                        </a:spcBef>
                        <a:spcAft>
                          <a:spcPts val="0"/>
                        </a:spcAft>
                        <a:buNone/>
                      </a:pPr>
                      <a:r>
                        <a:rPr lang="en" sz="1500">
                          <a:latin typeface="Josefin Sans"/>
                          <a:ea typeface="Josefin Sans"/>
                          <a:cs typeface="Josefin Sans"/>
                          <a:sym typeface="Josefin Sans"/>
                        </a:rPr>
                        <a:t>September 30, 2022</a:t>
                      </a:r>
                      <a:endParaRPr sz="1500">
                        <a:latin typeface="Josefin Sans"/>
                        <a:ea typeface="Josefin Sans"/>
                        <a:cs typeface="Josefin Sans"/>
                        <a:sym typeface="Josefin Sans"/>
                      </a:endParaRPr>
                    </a:p>
                  </a:txBody>
                  <a:tcPr marL="91425" marR="91425" marT="91425" marB="91425"/>
                </a:tc>
                <a:tc>
                  <a:txBody>
                    <a:bodyPr/>
                    <a:lstStyle/>
                    <a:p>
                      <a:pPr marL="0" lvl="0" indent="0" algn="l" rtl="0">
                        <a:spcBef>
                          <a:spcPts val="0"/>
                        </a:spcBef>
                        <a:spcAft>
                          <a:spcPts val="0"/>
                        </a:spcAft>
                        <a:buNone/>
                      </a:pPr>
                      <a:r>
                        <a:rPr lang="en" sz="1500">
                          <a:latin typeface="Josefin Sans"/>
                          <a:ea typeface="Josefin Sans"/>
                          <a:cs typeface="Josefin Sans"/>
                          <a:sym typeface="Josefin Sans"/>
                        </a:rPr>
                        <a:t>November 15, 2022</a:t>
                      </a:r>
                      <a:endParaRPr sz="1500">
                        <a:latin typeface="Josefin Sans"/>
                        <a:ea typeface="Josefin Sans"/>
                        <a:cs typeface="Josefin Sans"/>
                        <a:sym typeface="Josefin Sans"/>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500" b="1">
                          <a:latin typeface="Josefin Sans"/>
                          <a:ea typeface="Josefin Sans"/>
                          <a:cs typeface="Josefin Sans"/>
                          <a:sym typeface="Josefin Sans"/>
                        </a:rPr>
                        <a:t>CRRSA ESSER II</a:t>
                      </a:r>
                      <a:endParaRPr sz="1500" b="1">
                        <a:latin typeface="Josefin Sans"/>
                        <a:ea typeface="Josefin Sans"/>
                        <a:cs typeface="Josefin Sans"/>
                        <a:sym typeface="Josefin Sans"/>
                      </a:endParaRPr>
                    </a:p>
                    <a:p>
                      <a:pPr marL="0" lvl="0" indent="0" algn="l" rtl="0">
                        <a:spcBef>
                          <a:spcPts val="0"/>
                        </a:spcBef>
                        <a:spcAft>
                          <a:spcPts val="0"/>
                        </a:spcAft>
                        <a:buNone/>
                      </a:pPr>
                      <a:r>
                        <a:rPr lang="en" sz="1500" b="1">
                          <a:solidFill>
                            <a:schemeClr val="accent3"/>
                          </a:solidFill>
                          <a:latin typeface="Josefin Sans"/>
                          <a:ea typeface="Josefin Sans"/>
                          <a:cs typeface="Josefin Sans"/>
                          <a:sym typeface="Josefin Sans"/>
                        </a:rPr>
                        <a:t>APE50195</a:t>
                      </a:r>
                      <a:endParaRPr sz="1500" b="1">
                        <a:solidFill>
                          <a:schemeClr val="accent3"/>
                        </a:solidFill>
                        <a:latin typeface="Josefin Sans"/>
                        <a:ea typeface="Josefin Sans"/>
                        <a:cs typeface="Josefin Sans"/>
                        <a:sym typeface="Josefin Sans"/>
                      </a:endParaRPr>
                    </a:p>
                  </a:txBody>
                  <a:tcPr marL="91425" marR="91425" marT="91425" marB="91425"/>
                </a:tc>
                <a:tc>
                  <a:txBody>
                    <a:bodyPr/>
                    <a:lstStyle/>
                    <a:p>
                      <a:pPr marL="0" lvl="0" indent="0" algn="l" rtl="0">
                        <a:spcBef>
                          <a:spcPts val="0"/>
                        </a:spcBef>
                        <a:spcAft>
                          <a:spcPts val="0"/>
                        </a:spcAft>
                        <a:buNone/>
                      </a:pPr>
                      <a:r>
                        <a:rPr lang="en" sz="1500">
                          <a:latin typeface="Josefin Sans"/>
                          <a:ea typeface="Josefin Sans"/>
                          <a:cs typeface="Josefin Sans"/>
                          <a:sym typeface="Josefin Sans"/>
                        </a:rPr>
                        <a:t>March 13, 2020 - </a:t>
                      </a:r>
                      <a:endParaRPr sz="1500">
                        <a:latin typeface="Josefin Sans"/>
                        <a:ea typeface="Josefin Sans"/>
                        <a:cs typeface="Josefin Sans"/>
                        <a:sym typeface="Josefin Sans"/>
                      </a:endParaRPr>
                    </a:p>
                    <a:p>
                      <a:pPr marL="0" lvl="0" indent="0" algn="l" rtl="0">
                        <a:spcBef>
                          <a:spcPts val="0"/>
                        </a:spcBef>
                        <a:spcAft>
                          <a:spcPts val="0"/>
                        </a:spcAft>
                        <a:buNone/>
                      </a:pPr>
                      <a:r>
                        <a:rPr lang="en" sz="1500">
                          <a:latin typeface="Josefin Sans"/>
                          <a:ea typeface="Josefin Sans"/>
                          <a:cs typeface="Josefin Sans"/>
                          <a:sym typeface="Josefin Sans"/>
                        </a:rPr>
                        <a:t>September 30, 2023</a:t>
                      </a:r>
                      <a:endParaRPr sz="1500">
                        <a:latin typeface="Josefin Sans"/>
                        <a:ea typeface="Josefin Sans"/>
                        <a:cs typeface="Josefin Sans"/>
                        <a:sym typeface="Josefin Sans"/>
                      </a:endParaRPr>
                    </a:p>
                  </a:txBody>
                  <a:tcPr marL="91425" marR="91425" marT="91425" marB="91425"/>
                </a:tc>
                <a:tc>
                  <a:txBody>
                    <a:bodyPr/>
                    <a:lstStyle/>
                    <a:p>
                      <a:pPr marL="0" lvl="0" indent="0" algn="l" rtl="0">
                        <a:spcBef>
                          <a:spcPts val="0"/>
                        </a:spcBef>
                        <a:spcAft>
                          <a:spcPts val="0"/>
                        </a:spcAft>
                        <a:buNone/>
                      </a:pPr>
                      <a:r>
                        <a:rPr lang="en" sz="1500">
                          <a:latin typeface="Josefin Sans"/>
                          <a:ea typeface="Josefin Sans"/>
                          <a:cs typeface="Josefin Sans"/>
                          <a:sym typeface="Josefin Sans"/>
                        </a:rPr>
                        <a:t>November 15, 2023</a:t>
                      </a:r>
                      <a:endParaRPr sz="1500">
                        <a:latin typeface="Josefin Sans"/>
                        <a:ea typeface="Josefin Sans"/>
                        <a:cs typeface="Josefin Sans"/>
                        <a:sym typeface="Josefin Sans"/>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500" b="1">
                          <a:latin typeface="Josefin Sans"/>
                          <a:ea typeface="Josefin Sans"/>
                          <a:cs typeface="Josefin Sans"/>
                          <a:sym typeface="Josefin Sans"/>
                        </a:rPr>
                        <a:t>ARP ESSER III</a:t>
                      </a:r>
                      <a:endParaRPr sz="1500" b="1">
                        <a:latin typeface="Josefin Sans"/>
                        <a:ea typeface="Josefin Sans"/>
                        <a:cs typeface="Josefin Sans"/>
                        <a:sym typeface="Josefin Sans"/>
                      </a:endParaRPr>
                    </a:p>
                    <a:p>
                      <a:pPr marL="0" lvl="0" indent="0" algn="l" rtl="0">
                        <a:spcBef>
                          <a:spcPts val="0"/>
                        </a:spcBef>
                        <a:spcAft>
                          <a:spcPts val="0"/>
                        </a:spcAft>
                        <a:buNone/>
                      </a:pPr>
                      <a:r>
                        <a:rPr lang="en" sz="1500" b="1">
                          <a:solidFill>
                            <a:schemeClr val="accent3"/>
                          </a:solidFill>
                          <a:latin typeface="Josefin Sans"/>
                          <a:ea typeface="Josefin Sans"/>
                          <a:cs typeface="Josefin Sans"/>
                          <a:sym typeface="Josefin Sans"/>
                        </a:rPr>
                        <a:t>APE50193</a:t>
                      </a:r>
                      <a:endParaRPr sz="1500" b="1">
                        <a:solidFill>
                          <a:schemeClr val="accent3"/>
                        </a:solidFill>
                        <a:latin typeface="Josefin Sans"/>
                        <a:ea typeface="Josefin Sans"/>
                        <a:cs typeface="Josefin Sans"/>
                        <a:sym typeface="Josefin Sans"/>
                      </a:endParaRPr>
                    </a:p>
                  </a:txBody>
                  <a:tcPr marL="91425" marR="91425" marT="91425" marB="91425"/>
                </a:tc>
                <a:tc>
                  <a:txBody>
                    <a:bodyPr/>
                    <a:lstStyle/>
                    <a:p>
                      <a:pPr marL="0" lvl="0" indent="0" algn="l" rtl="0">
                        <a:spcBef>
                          <a:spcPts val="0"/>
                        </a:spcBef>
                        <a:spcAft>
                          <a:spcPts val="0"/>
                        </a:spcAft>
                        <a:buNone/>
                      </a:pPr>
                      <a:r>
                        <a:rPr lang="en" sz="1500">
                          <a:latin typeface="Josefin Sans"/>
                          <a:ea typeface="Josefin Sans"/>
                          <a:cs typeface="Josefin Sans"/>
                          <a:sym typeface="Josefin Sans"/>
                        </a:rPr>
                        <a:t>March 13, 2020 - </a:t>
                      </a:r>
                      <a:endParaRPr sz="1500">
                        <a:latin typeface="Josefin Sans"/>
                        <a:ea typeface="Josefin Sans"/>
                        <a:cs typeface="Josefin Sans"/>
                        <a:sym typeface="Josefin Sans"/>
                      </a:endParaRPr>
                    </a:p>
                    <a:p>
                      <a:pPr marL="0" lvl="0" indent="0" algn="l" rtl="0">
                        <a:spcBef>
                          <a:spcPts val="0"/>
                        </a:spcBef>
                        <a:spcAft>
                          <a:spcPts val="0"/>
                        </a:spcAft>
                        <a:buNone/>
                      </a:pPr>
                      <a:r>
                        <a:rPr lang="en" sz="1500">
                          <a:latin typeface="Josefin Sans"/>
                          <a:ea typeface="Josefin Sans"/>
                          <a:cs typeface="Josefin Sans"/>
                          <a:sym typeface="Josefin Sans"/>
                        </a:rPr>
                        <a:t>September 30, 2024</a:t>
                      </a:r>
                      <a:endParaRPr sz="1500">
                        <a:latin typeface="Josefin Sans"/>
                        <a:ea typeface="Josefin Sans"/>
                        <a:cs typeface="Josefin Sans"/>
                        <a:sym typeface="Josefin Sans"/>
                      </a:endParaRPr>
                    </a:p>
                  </a:txBody>
                  <a:tcPr marL="91425" marR="91425" marT="91425" marB="91425"/>
                </a:tc>
                <a:tc>
                  <a:txBody>
                    <a:bodyPr/>
                    <a:lstStyle/>
                    <a:p>
                      <a:pPr marL="0" lvl="0" indent="0" algn="l" rtl="0">
                        <a:spcBef>
                          <a:spcPts val="0"/>
                        </a:spcBef>
                        <a:spcAft>
                          <a:spcPts val="0"/>
                        </a:spcAft>
                        <a:buNone/>
                      </a:pPr>
                      <a:r>
                        <a:rPr lang="en" sz="1500">
                          <a:latin typeface="Josefin Sans"/>
                          <a:ea typeface="Josefin Sans"/>
                          <a:cs typeface="Josefin Sans"/>
                          <a:sym typeface="Josefin Sans"/>
                        </a:rPr>
                        <a:t>November 15, 2024</a:t>
                      </a:r>
                      <a:endParaRPr sz="1500">
                        <a:latin typeface="Josefin Sans"/>
                        <a:ea typeface="Josefin Sans"/>
                        <a:cs typeface="Josefin Sans"/>
                        <a:sym typeface="Josefin Sans"/>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101820"/>
      </a:dk2>
      <a:lt2>
        <a:srgbClr val="F1E6B2"/>
      </a:lt2>
      <a:accent1>
        <a:srgbClr val="D50032"/>
      </a:accent1>
      <a:accent2>
        <a:srgbClr val="101820"/>
      </a:accent2>
      <a:accent3>
        <a:srgbClr val="259591"/>
      </a:accent3>
      <a:accent4>
        <a:srgbClr val="FFC72C"/>
      </a:accent4>
      <a:accent5>
        <a:srgbClr val="7F7F7F"/>
      </a:accent5>
      <a:accent6>
        <a:srgbClr val="F1E6B2"/>
      </a:accent6>
      <a:hlink>
        <a:srgbClr val="D5003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3">
      <a:dk1>
        <a:srgbClr val="000000"/>
      </a:dk1>
      <a:lt1>
        <a:srgbClr val="FFFFFF"/>
      </a:lt1>
      <a:dk2>
        <a:srgbClr val="101820"/>
      </a:dk2>
      <a:lt2>
        <a:srgbClr val="F1E6B2"/>
      </a:lt2>
      <a:accent1>
        <a:srgbClr val="D50032"/>
      </a:accent1>
      <a:accent2>
        <a:srgbClr val="101820"/>
      </a:accent2>
      <a:accent3>
        <a:srgbClr val="259591"/>
      </a:accent3>
      <a:accent4>
        <a:srgbClr val="FFC72C"/>
      </a:accent4>
      <a:accent5>
        <a:srgbClr val="7F7F7F"/>
      </a:accent5>
      <a:accent6>
        <a:srgbClr val="F1E6B2"/>
      </a:accent6>
      <a:hlink>
        <a:srgbClr val="D5003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3">
      <a:dk1>
        <a:srgbClr val="000000"/>
      </a:dk1>
      <a:lt1>
        <a:srgbClr val="FFFFFF"/>
      </a:lt1>
      <a:dk2>
        <a:srgbClr val="101820"/>
      </a:dk2>
      <a:lt2>
        <a:srgbClr val="F1E6B2"/>
      </a:lt2>
      <a:accent1>
        <a:srgbClr val="D50032"/>
      </a:accent1>
      <a:accent2>
        <a:srgbClr val="101820"/>
      </a:accent2>
      <a:accent3>
        <a:srgbClr val="259591"/>
      </a:accent3>
      <a:accent4>
        <a:srgbClr val="FFC72C"/>
      </a:accent4>
      <a:accent5>
        <a:srgbClr val="7F7F7F"/>
      </a:accent5>
      <a:accent6>
        <a:srgbClr val="F1E6B2"/>
      </a:accent6>
      <a:hlink>
        <a:srgbClr val="D5003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3632</Words>
  <Application>Microsoft Office PowerPoint</Application>
  <PresentationFormat>On-screen Show (16:9)</PresentationFormat>
  <Paragraphs>307</Paragraphs>
  <Slides>45</Slides>
  <Notes>45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45</vt:i4>
      </vt:variant>
    </vt:vector>
  </HeadingPairs>
  <TitlesOfParts>
    <vt:vector size="52" baseType="lpstr">
      <vt:lpstr>Trebuchet MS</vt:lpstr>
      <vt:lpstr>Arial</vt:lpstr>
      <vt:lpstr>Josefin Sans</vt:lpstr>
      <vt:lpstr>Times New Roman</vt:lpstr>
      <vt:lpstr>Office Theme</vt:lpstr>
      <vt:lpstr>Office Theme</vt:lpstr>
      <vt:lpstr>Office Theme</vt:lpstr>
      <vt:lpstr>ESSER, GEER, and EANS - Federal Pandemic Relief Funding  for PreK-12 Education  </vt:lpstr>
      <vt:lpstr>Pandemic Relief Funding for PreK-12 Education - Three Funding Packages</vt:lpstr>
      <vt:lpstr>Multiple PreK-12 Funding Programs</vt:lpstr>
      <vt:lpstr>ESSER</vt:lpstr>
      <vt:lpstr>The Evolving Purpose of ESSER Funds</vt:lpstr>
      <vt:lpstr>Allowable Uses of Funds</vt:lpstr>
      <vt:lpstr>Examples of Allowable Uses</vt:lpstr>
      <vt:lpstr>Examples of Allowable Uses, continued</vt:lpstr>
      <vt:lpstr>ESSER Periods of Performance </vt:lpstr>
      <vt:lpstr>The CARES Act - March 2020</vt:lpstr>
      <vt:lpstr>ESSER I State Set-Aside Grants to LEAs</vt:lpstr>
      <vt:lpstr>The CRRSA Act - December 2020</vt:lpstr>
      <vt:lpstr>ESSER II State Initiatives to Support LEAs</vt:lpstr>
      <vt:lpstr>The ARP Act - March 2021</vt:lpstr>
      <vt:lpstr>Addressing Learning Loss - USED Description</vt:lpstr>
      <vt:lpstr>Examples of Uses of Funds to Address Learning Loss</vt:lpstr>
      <vt:lpstr>Interim Final Rule (IFR) on ARP ESSER III</vt:lpstr>
      <vt:lpstr>ARP ESSER Plan </vt:lpstr>
      <vt:lpstr>ARP ESSER Plan Stakeholder Engagement</vt:lpstr>
      <vt:lpstr>Plan for Safe Return to In-Person Instruction and Continuity of Services</vt:lpstr>
      <vt:lpstr>Public Comment and Periodic Review</vt:lpstr>
      <vt:lpstr>Additional Requirements for Both LEA Plans</vt:lpstr>
      <vt:lpstr>Maintenance of Equity (MOEquity) Requirement</vt:lpstr>
      <vt:lpstr>Time Period </vt:lpstr>
      <vt:lpstr>Requirement 1 – Per-Pupil Funding</vt:lpstr>
      <vt:lpstr>Requirement 2 – FTE Staff</vt:lpstr>
      <vt:lpstr>Determining LEA Maintenance of Equity for FY 22</vt:lpstr>
      <vt:lpstr>GEER</vt:lpstr>
      <vt:lpstr>GEER I and II Funds to Support PreK-12</vt:lpstr>
      <vt:lpstr>CRF</vt:lpstr>
      <vt:lpstr>Coronavirus Relief Funds (CRF)</vt:lpstr>
      <vt:lpstr>EANS</vt:lpstr>
      <vt:lpstr>EANS I - CRRSA Act</vt:lpstr>
      <vt:lpstr>EANS II - ARP Act</vt:lpstr>
      <vt:lpstr>CSLFRF</vt:lpstr>
      <vt:lpstr>CSLFRF Appropriation for PreK-12 Education</vt:lpstr>
      <vt:lpstr>HB 7001</vt:lpstr>
      <vt:lpstr>HB 7001, continued</vt:lpstr>
      <vt:lpstr>U.S. Treasury Guidelines for CSLFRF </vt:lpstr>
      <vt:lpstr>HVAC Grant Guidelines</vt:lpstr>
      <vt:lpstr>Local Match Requirement</vt:lpstr>
      <vt:lpstr>Application Submission and Due Date</vt:lpstr>
      <vt:lpstr>Final Thoughts</vt:lpstr>
      <vt:lpstr>Questions and Discussion</vt:lpstr>
      <vt:lpstr>Contact the Office of Federal Pandemic Relief Programs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ESSER, GEER, and EANS - Federal Pandemic Relief Funding  for PreK-12 Education  </dc:title>
  <dc:creator>Sodat, Lynn (DOE)</dc:creator>
  <cp:lastModifiedBy>VITA Program</cp:lastModifiedBy>
  <cp:revision>3</cp:revision>
  <dcterms:modified xsi:type="dcterms:W3CDTF">2021-10-20T17:39:45Z</dcterms:modified>
</cp:coreProperties>
</file>