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59" r:id="rId4"/>
  </p:sldMasterIdLst>
  <p:notesMasterIdLst>
    <p:notesMasterId r:id="rId37"/>
  </p:notesMasterIdLst>
  <p:handoutMasterIdLst>
    <p:handoutMasterId r:id="rId38"/>
  </p:handoutMasterIdLst>
  <p:sldIdLst>
    <p:sldId id="292" r:id="rId5"/>
    <p:sldId id="295" r:id="rId6"/>
    <p:sldId id="305" r:id="rId7"/>
    <p:sldId id="294" r:id="rId8"/>
    <p:sldId id="310" r:id="rId9"/>
    <p:sldId id="309" r:id="rId10"/>
    <p:sldId id="306" r:id="rId11"/>
    <p:sldId id="308" r:id="rId12"/>
    <p:sldId id="315" r:id="rId13"/>
    <p:sldId id="312" r:id="rId14"/>
    <p:sldId id="316" r:id="rId15"/>
    <p:sldId id="313" r:id="rId16"/>
    <p:sldId id="307" r:id="rId17"/>
    <p:sldId id="323" r:id="rId18"/>
    <p:sldId id="324" r:id="rId19"/>
    <p:sldId id="314" r:id="rId20"/>
    <p:sldId id="317" r:id="rId21"/>
    <p:sldId id="328" r:id="rId22"/>
    <p:sldId id="318" r:id="rId23"/>
    <p:sldId id="321" r:id="rId24"/>
    <p:sldId id="319" r:id="rId25"/>
    <p:sldId id="320" r:id="rId26"/>
    <p:sldId id="301" r:id="rId27"/>
    <p:sldId id="304" r:id="rId28"/>
    <p:sldId id="329" r:id="rId29"/>
    <p:sldId id="326" r:id="rId30"/>
    <p:sldId id="325" r:id="rId31"/>
    <p:sldId id="322" r:id="rId32"/>
    <p:sldId id="327" r:id="rId33"/>
    <p:sldId id="288" r:id="rId34"/>
    <p:sldId id="298" r:id="rId35"/>
    <p:sldId id="296" r:id="rId36"/>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40">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8A"/>
    <a:srgbClr val="D9C87F"/>
    <a:srgbClr val="A8AD00"/>
    <a:srgbClr val="4D525A"/>
    <a:srgbClr val="D47B22"/>
    <a:srgbClr val="C67320"/>
    <a:srgbClr val="CD77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5D96A5-C7DA-4CD9-990E-4A69EBD58927}">
  <a:tblStyle styleId="{7C5D96A5-C7DA-4CD9-990E-4A69EBD58927}"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F0F0"/>
          </a:solidFill>
        </a:fill>
      </a:tcStyle>
    </a:wholeTbl>
    <a:band1H>
      <a:tcTxStyle/>
      <a:tcStyle>
        <a:tcBdr/>
        <a:fill>
          <a:solidFill>
            <a:srgbClr val="E0E0E0"/>
          </a:solidFill>
        </a:fill>
      </a:tcStyle>
    </a:band1H>
    <a:band2H>
      <a:tcTxStyle/>
      <a:tcStyle>
        <a:tcBdr/>
      </a:tcStyle>
    </a:band2H>
    <a:band1V>
      <a:tcTxStyle/>
      <a:tcStyle>
        <a:tcBdr/>
        <a:fill>
          <a:solidFill>
            <a:srgbClr val="E0E0E0"/>
          </a:solidFill>
        </a:fill>
      </a:tcStyle>
    </a:band1V>
    <a:band2V>
      <a:tcTxStyle/>
      <a:tcStyle>
        <a:tcBdr/>
      </a:tcStyle>
    </a:band2V>
    <a:lastCol>
      <a:tcTxStyle b="on" i="off">
        <a:font>
          <a:latin typeface="Arial"/>
          <a:ea typeface="Arial"/>
          <a:cs typeface="Arial"/>
        </a:font>
        <a:schemeClr val="lt1"/>
      </a:tcTxStyle>
      <a:tcStyle>
        <a:tcBdr/>
        <a:fill>
          <a:solidFill>
            <a:schemeClr val="accent3"/>
          </a:solidFill>
        </a:fill>
      </a:tcStyle>
    </a:lastCol>
    <a:firstCol>
      <a:tcTxStyle b="on" i="off">
        <a:font>
          <a:latin typeface="Arial"/>
          <a:ea typeface="Arial"/>
          <a:cs typeface="Arial"/>
        </a:font>
        <a:schemeClr val="lt1"/>
      </a:tcTxStyle>
      <a:tcStyle>
        <a:tcBdr/>
        <a:fill>
          <a:solidFill>
            <a:schemeClr val="accent3"/>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99" autoAdjust="0"/>
  </p:normalViewPr>
  <p:slideViewPr>
    <p:cSldViewPr snapToGrid="0">
      <p:cViewPr varScale="1">
        <p:scale>
          <a:sx n="95" d="100"/>
          <a:sy n="95" d="100"/>
        </p:scale>
        <p:origin x="240" y="96"/>
      </p:cViewPr>
      <p:guideLst>
        <p:guide orient="horz" pos="2040"/>
        <p:guide pos="3864"/>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8D9AFE-1233-4C8F-B205-E5FDD18ED02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D154B57-9950-4478-8F58-F5E24E1E01BC}">
      <dgm:prSet phldrT="[Text]"/>
      <dgm:spPr/>
      <dgm:t>
        <a:bodyPr/>
        <a:lstStyle/>
        <a:p>
          <a:r>
            <a:rPr lang="en-US" b="1" u="sng" dirty="0" smtClean="0"/>
            <a:t>GASB</a:t>
          </a:r>
          <a:r>
            <a:rPr lang="en-US" dirty="0" smtClean="0"/>
            <a:t>:</a:t>
          </a:r>
        </a:p>
        <a:p>
          <a:r>
            <a:rPr lang="en-US" dirty="0" smtClean="0"/>
            <a:t>Governmental Accounting Standards Board</a:t>
          </a:r>
          <a:endParaRPr lang="en-US" dirty="0"/>
        </a:p>
      </dgm:t>
    </dgm:pt>
    <dgm:pt modelId="{5756E872-8108-4C68-B6A0-7266A0DAD4AF}" type="parTrans" cxnId="{15D85516-8604-4C45-8E6C-9DD7135A8ACF}">
      <dgm:prSet/>
      <dgm:spPr/>
      <dgm:t>
        <a:bodyPr/>
        <a:lstStyle/>
        <a:p>
          <a:endParaRPr lang="en-US"/>
        </a:p>
      </dgm:t>
    </dgm:pt>
    <dgm:pt modelId="{61346BCE-769F-472D-8945-AFD17391A6EC}" type="sibTrans" cxnId="{15D85516-8604-4C45-8E6C-9DD7135A8ACF}">
      <dgm:prSet/>
      <dgm:spPr/>
      <dgm:t>
        <a:bodyPr/>
        <a:lstStyle/>
        <a:p>
          <a:endParaRPr lang="en-US"/>
        </a:p>
      </dgm:t>
    </dgm:pt>
    <dgm:pt modelId="{5E6099DB-194D-44AD-AAD0-8D117A9A7BE6}">
      <dgm:prSet phldrT="[Text]"/>
      <dgm:spPr/>
      <dgm:t>
        <a:bodyPr/>
        <a:lstStyle/>
        <a:p>
          <a:r>
            <a:rPr lang="en-US" b="1" u="sng" dirty="0" smtClean="0"/>
            <a:t>SBITA</a:t>
          </a:r>
          <a:r>
            <a:rPr lang="en-US" dirty="0" smtClean="0"/>
            <a:t>:</a:t>
          </a:r>
        </a:p>
        <a:p>
          <a:r>
            <a:rPr lang="en-US" dirty="0" smtClean="0"/>
            <a:t>Subscription-Based Information Technology Arrangements</a:t>
          </a:r>
          <a:endParaRPr lang="en-US" dirty="0"/>
        </a:p>
      </dgm:t>
    </dgm:pt>
    <dgm:pt modelId="{0374FA37-9764-492A-B8E9-DCC4B6B4A293}" type="parTrans" cxnId="{D5A3A035-E3BC-4FEC-9B7A-671669FFBC76}">
      <dgm:prSet/>
      <dgm:spPr/>
      <dgm:t>
        <a:bodyPr/>
        <a:lstStyle/>
        <a:p>
          <a:endParaRPr lang="en-US"/>
        </a:p>
      </dgm:t>
    </dgm:pt>
    <dgm:pt modelId="{55F6B36A-35B5-4CC8-96CE-4B1C5F27ED3F}" type="sibTrans" cxnId="{D5A3A035-E3BC-4FEC-9B7A-671669FFBC76}">
      <dgm:prSet/>
      <dgm:spPr/>
      <dgm:t>
        <a:bodyPr/>
        <a:lstStyle/>
        <a:p>
          <a:endParaRPr lang="en-US"/>
        </a:p>
      </dgm:t>
    </dgm:pt>
    <dgm:pt modelId="{147A496B-BB03-442B-90C8-BCBF5A234A31}" type="pres">
      <dgm:prSet presAssocID="{D08D9AFE-1233-4C8F-B205-E5FDD18ED029}" presName="diagram" presStyleCnt="0">
        <dgm:presLayoutVars>
          <dgm:dir/>
          <dgm:resizeHandles val="exact"/>
        </dgm:presLayoutVars>
      </dgm:prSet>
      <dgm:spPr/>
    </dgm:pt>
    <dgm:pt modelId="{2B1874B7-8831-4B88-885A-334FDFFA8E98}" type="pres">
      <dgm:prSet presAssocID="{AD154B57-9950-4478-8F58-F5E24E1E01BC}" presName="node" presStyleLbl="node1" presStyleIdx="0" presStyleCnt="2" custLinFactNeighborX="933" custLinFactNeighborY="8200">
        <dgm:presLayoutVars>
          <dgm:bulletEnabled val="1"/>
        </dgm:presLayoutVars>
      </dgm:prSet>
      <dgm:spPr/>
      <dgm:t>
        <a:bodyPr/>
        <a:lstStyle/>
        <a:p>
          <a:endParaRPr lang="en-US"/>
        </a:p>
      </dgm:t>
    </dgm:pt>
    <dgm:pt modelId="{82D4D927-2489-4E4A-AAF3-CCC2335DCFA5}" type="pres">
      <dgm:prSet presAssocID="{61346BCE-769F-472D-8945-AFD17391A6EC}" presName="sibTrans" presStyleCnt="0"/>
      <dgm:spPr/>
    </dgm:pt>
    <dgm:pt modelId="{382E788F-8920-408F-A821-1D6ECEBDBBFE}" type="pres">
      <dgm:prSet presAssocID="{5E6099DB-194D-44AD-AAD0-8D117A9A7BE6}" presName="node" presStyleLbl="node1" presStyleIdx="1" presStyleCnt="2" custLinFactNeighborX="-2656" custLinFactNeighborY="8731">
        <dgm:presLayoutVars>
          <dgm:bulletEnabled val="1"/>
        </dgm:presLayoutVars>
      </dgm:prSet>
      <dgm:spPr/>
    </dgm:pt>
  </dgm:ptLst>
  <dgm:cxnLst>
    <dgm:cxn modelId="{15D85516-8604-4C45-8E6C-9DD7135A8ACF}" srcId="{D08D9AFE-1233-4C8F-B205-E5FDD18ED029}" destId="{AD154B57-9950-4478-8F58-F5E24E1E01BC}" srcOrd="0" destOrd="0" parTransId="{5756E872-8108-4C68-B6A0-7266A0DAD4AF}" sibTransId="{61346BCE-769F-472D-8945-AFD17391A6EC}"/>
    <dgm:cxn modelId="{D5A3A035-E3BC-4FEC-9B7A-671669FFBC76}" srcId="{D08D9AFE-1233-4C8F-B205-E5FDD18ED029}" destId="{5E6099DB-194D-44AD-AAD0-8D117A9A7BE6}" srcOrd="1" destOrd="0" parTransId="{0374FA37-9764-492A-B8E9-DCC4B6B4A293}" sibTransId="{55F6B36A-35B5-4CC8-96CE-4B1C5F27ED3F}"/>
    <dgm:cxn modelId="{6B53F239-E9A5-4E9A-B4DB-D97C7DB62079}" type="presOf" srcId="{D08D9AFE-1233-4C8F-B205-E5FDD18ED029}" destId="{147A496B-BB03-442B-90C8-BCBF5A234A31}" srcOrd="0" destOrd="0" presId="urn:microsoft.com/office/officeart/2005/8/layout/default"/>
    <dgm:cxn modelId="{C7BF2731-144B-4E73-BFF1-46635914FCA8}" type="presOf" srcId="{5E6099DB-194D-44AD-AAD0-8D117A9A7BE6}" destId="{382E788F-8920-408F-A821-1D6ECEBDBBFE}" srcOrd="0" destOrd="0" presId="urn:microsoft.com/office/officeart/2005/8/layout/default"/>
    <dgm:cxn modelId="{0A75454B-8982-426C-8DD0-880F3E10FA08}" type="presOf" srcId="{AD154B57-9950-4478-8F58-F5E24E1E01BC}" destId="{2B1874B7-8831-4B88-885A-334FDFFA8E98}" srcOrd="0" destOrd="0" presId="urn:microsoft.com/office/officeart/2005/8/layout/default"/>
    <dgm:cxn modelId="{99A3E1DD-C166-4A59-88B6-0309DE2E40E2}" type="presParOf" srcId="{147A496B-BB03-442B-90C8-BCBF5A234A31}" destId="{2B1874B7-8831-4B88-885A-334FDFFA8E98}" srcOrd="0" destOrd="0" presId="urn:microsoft.com/office/officeart/2005/8/layout/default"/>
    <dgm:cxn modelId="{B9280BB0-7DB4-4583-AA97-95F35E4E4393}" type="presParOf" srcId="{147A496B-BB03-442B-90C8-BCBF5A234A31}" destId="{82D4D927-2489-4E4A-AAF3-CCC2335DCFA5}" srcOrd="1" destOrd="0" presId="urn:microsoft.com/office/officeart/2005/8/layout/default"/>
    <dgm:cxn modelId="{A95E4F01-4D09-43AA-8DAF-88F4672D9470}" type="presParOf" srcId="{147A496B-BB03-442B-90C8-BCBF5A234A31}" destId="{382E788F-8920-408F-A821-1D6ECEBDBBFE}"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0DA7EB-BE6F-431C-A3A9-D1881E5F3A41}" type="doc">
      <dgm:prSet loTypeId="urn:microsoft.com/office/officeart/2005/8/layout/equation1" loCatId="relationship" qsTypeId="urn:microsoft.com/office/officeart/2005/8/quickstyle/simple1" qsCatId="simple" csTypeId="urn:microsoft.com/office/officeart/2005/8/colors/accent1_2" csCatId="accent1"/>
      <dgm:spPr/>
      <dgm:t>
        <a:bodyPr/>
        <a:lstStyle/>
        <a:p>
          <a:endParaRPr lang="en-US"/>
        </a:p>
      </dgm:t>
    </dgm:pt>
    <dgm:pt modelId="{E252DACD-2735-4F51-A7D8-96E37473A921}">
      <dgm:prSet/>
      <dgm:spPr/>
      <dgm:t>
        <a:bodyPr/>
        <a:lstStyle/>
        <a:p>
          <a:pPr rtl="0"/>
          <a:r>
            <a:rPr lang="en-US" b="0" i="0" dirty="0" smtClean="0"/>
            <a:t>The right to obtain the present service capacity from the use of the underlying IT assets as specified in the contract.</a:t>
          </a:r>
          <a:endParaRPr lang="en-US" dirty="0"/>
        </a:p>
      </dgm:t>
    </dgm:pt>
    <dgm:pt modelId="{CE4C59F0-3F44-43E5-8D8F-ABE20151EE91}" type="parTrans" cxnId="{F3713942-4E46-4941-BA63-57EA13CA3FD9}">
      <dgm:prSet/>
      <dgm:spPr/>
      <dgm:t>
        <a:bodyPr/>
        <a:lstStyle/>
        <a:p>
          <a:endParaRPr lang="en-US"/>
        </a:p>
      </dgm:t>
    </dgm:pt>
    <dgm:pt modelId="{6B2A21E6-F5CD-433E-B841-C8E1E000617E}" type="sibTrans" cxnId="{F3713942-4E46-4941-BA63-57EA13CA3FD9}">
      <dgm:prSet/>
      <dgm:spPr/>
      <dgm:t>
        <a:bodyPr/>
        <a:lstStyle/>
        <a:p>
          <a:endParaRPr lang="en-US"/>
        </a:p>
      </dgm:t>
    </dgm:pt>
    <dgm:pt modelId="{A8E4985B-AEDE-4690-BE0E-8B9D30A08307}">
      <dgm:prSet/>
      <dgm:spPr/>
      <dgm:t>
        <a:bodyPr/>
        <a:lstStyle/>
        <a:p>
          <a:pPr rtl="0"/>
          <a:r>
            <a:rPr lang="en-US" b="0" i="0" smtClean="0"/>
            <a:t>The right to determine the nature and manner of use of the underlying IT assets as specified in the contract.</a:t>
          </a:r>
          <a:endParaRPr lang="en-US"/>
        </a:p>
      </dgm:t>
    </dgm:pt>
    <dgm:pt modelId="{BC00ECCF-6082-49A3-A7FF-1F83EA7BBF6D}" type="parTrans" cxnId="{5FEA1FD3-CD12-4865-861B-FC019914851B}">
      <dgm:prSet/>
      <dgm:spPr/>
      <dgm:t>
        <a:bodyPr/>
        <a:lstStyle/>
        <a:p>
          <a:endParaRPr lang="en-US"/>
        </a:p>
      </dgm:t>
    </dgm:pt>
    <dgm:pt modelId="{DBE56539-6C4D-4925-992E-461E1D4D4EE7}" type="sibTrans" cxnId="{5FEA1FD3-CD12-4865-861B-FC019914851B}">
      <dgm:prSet/>
      <dgm:spPr/>
      <dgm:t>
        <a:bodyPr/>
        <a:lstStyle/>
        <a:p>
          <a:endParaRPr lang="en-US"/>
        </a:p>
      </dgm:t>
    </dgm:pt>
    <dgm:pt modelId="{88A6A2E1-5C32-4B54-9ADB-18A6943BEC4D}">
      <dgm:prSet custT="1"/>
      <dgm:spPr/>
      <dgm:t>
        <a:bodyPr/>
        <a:lstStyle/>
        <a:p>
          <a:pPr rtl="0"/>
          <a:r>
            <a:rPr lang="en-US" sz="3200" b="0" i="0" dirty="0" smtClean="0"/>
            <a:t>Conveys Control</a:t>
          </a:r>
          <a:endParaRPr lang="en-US" sz="3200" dirty="0"/>
        </a:p>
      </dgm:t>
    </dgm:pt>
    <dgm:pt modelId="{A8146292-6818-4574-83B9-55390AD68964}" type="parTrans" cxnId="{D8EE7925-90B4-4C73-9363-82E47918BF10}">
      <dgm:prSet/>
      <dgm:spPr/>
      <dgm:t>
        <a:bodyPr/>
        <a:lstStyle/>
        <a:p>
          <a:endParaRPr lang="en-US"/>
        </a:p>
      </dgm:t>
    </dgm:pt>
    <dgm:pt modelId="{4D2AB3EE-3921-40A6-BB19-338671B71390}" type="sibTrans" cxnId="{D8EE7925-90B4-4C73-9363-82E47918BF10}">
      <dgm:prSet/>
      <dgm:spPr/>
      <dgm:t>
        <a:bodyPr/>
        <a:lstStyle/>
        <a:p>
          <a:endParaRPr lang="en-US"/>
        </a:p>
      </dgm:t>
    </dgm:pt>
    <dgm:pt modelId="{2CB58245-5D98-43D2-8BAA-AC74C121CD71}" type="pres">
      <dgm:prSet presAssocID="{770DA7EB-BE6F-431C-A3A9-D1881E5F3A41}" presName="linearFlow" presStyleCnt="0">
        <dgm:presLayoutVars>
          <dgm:dir/>
          <dgm:resizeHandles val="exact"/>
        </dgm:presLayoutVars>
      </dgm:prSet>
      <dgm:spPr/>
      <dgm:t>
        <a:bodyPr/>
        <a:lstStyle/>
        <a:p>
          <a:endParaRPr lang="en-US"/>
        </a:p>
      </dgm:t>
    </dgm:pt>
    <dgm:pt modelId="{028C4C8E-DAEE-4689-8C30-288D720A882C}" type="pres">
      <dgm:prSet presAssocID="{E252DACD-2735-4F51-A7D8-96E37473A921}" presName="node" presStyleLbl="node1" presStyleIdx="0" presStyleCnt="3">
        <dgm:presLayoutVars>
          <dgm:bulletEnabled val="1"/>
        </dgm:presLayoutVars>
      </dgm:prSet>
      <dgm:spPr/>
      <dgm:t>
        <a:bodyPr/>
        <a:lstStyle/>
        <a:p>
          <a:endParaRPr lang="en-US"/>
        </a:p>
      </dgm:t>
    </dgm:pt>
    <dgm:pt modelId="{3A132653-DC26-493D-B032-F05CA4066F76}" type="pres">
      <dgm:prSet presAssocID="{6B2A21E6-F5CD-433E-B841-C8E1E000617E}" presName="spacerL" presStyleCnt="0"/>
      <dgm:spPr/>
    </dgm:pt>
    <dgm:pt modelId="{76B3B904-6DEC-420B-9575-D87A371530A7}" type="pres">
      <dgm:prSet presAssocID="{6B2A21E6-F5CD-433E-B841-C8E1E000617E}" presName="sibTrans" presStyleLbl="sibTrans2D1" presStyleIdx="0" presStyleCnt="2"/>
      <dgm:spPr/>
      <dgm:t>
        <a:bodyPr/>
        <a:lstStyle/>
        <a:p>
          <a:endParaRPr lang="en-US"/>
        </a:p>
      </dgm:t>
    </dgm:pt>
    <dgm:pt modelId="{882D15EB-E488-4B4B-BBE6-58C6CF672C9D}" type="pres">
      <dgm:prSet presAssocID="{6B2A21E6-F5CD-433E-B841-C8E1E000617E}" presName="spacerR" presStyleCnt="0"/>
      <dgm:spPr/>
    </dgm:pt>
    <dgm:pt modelId="{9AA2801C-AF28-4C50-9D6D-0137EFA273CE}" type="pres">
      <dgm:prSet presAssocID="{A8E4985B-AEDE-4690-BE0E-8B9D30A08307}" presName="node" presStyleLbl="node1" presStyleIdx="1" presStyleCnt="3">
        <dgm:presLayoutVars>
          <dgm:bulletEnabled val="1"/>
        </dgm:presLayoutVars>
      </dgm:prSet>
      <dgm:spPr/>
      <dgm:t>
        <a:bodyPr/>
        <a:lstStyle/>
        <a:p>
          <a:endParaRPr lang="en-US"/>
        </a:p>
      </dgm:t>
    </dgm:pt>
    <dgm:pt modelId="{E2F2B42F-233B-4CF4-9796-8FAF40186324}" type="pres">
      <dgm:prSet presAssocID="{DBE56539-6C4D-4925-992E-461E1D4D4EE7}" presName="spacerL" presStyleCnt="0"/>
      <dgm:spPr/>
    </dgm:pt>
    <dgm:pt modelId="{F93F4A1D-5817-411C-B414-F3786B42F214}" type="pres">
      <dgm:prSet presAssocID="{DBE56539-6C4D-4925-992E-461E1D4D4EE7}" presName="sibTrans" presStyleLbl="sibTrans2D1" presStyleIdx="1" presStyleCnt="2"/>
      <dgm:spPr/>
      <dgm:t>
        <a:bodyPr/>
        <a:lstStyle/>
        <a:p>
          <a:endParaRPr lang="en-US"/>
        </a:p>
      </dgm:t>
    </dgm:pt>
    <dgm:pt modelId="{0C889047-6406-4C00-B095-9FB739B121F8}" type="pres">
      <dgm:prSet presAssocID="{DBE56539-6C4D-4925-992E-461E1D4D4EE7}" presName="spacerR" presStyleCnt="0"/>
      <dgm:spPr/>
    </dgm:pt>
    <dgm:pt modelId="{1A20232B-C2BE-4F61-BB26-3610EA22755D}" type="pres">
      <dgm:prSet presAssocID="{88A6A2E1-5C32-4B54-9ADB-18A6943BEC4D}" presName="node" presStyleLbl="node1" presStyleIdx="2" presStyleCnt="3">
        <dgm:presLayoutVars>
          <dgm:bulletEnabled val="1"/>
        </dgm:presLayoutVars>
      </dgm:prSet>
      <dgm:spPr/>
      <dgm:t>
        <a:bodyPr/>
        <a:lstStyle/>
        <a:p>
          <a:endParaRPr lang="en-US"/>
        </a:p>
      </dgm:t>
    </dgm:pt>
  </dgm:ptLst>
  <dgm:cxnLst>
    <dgm:cxn modelId="{C2D2DB1D-4A35-4668-AC90-14D65D5D0D0B}" type="presOf" srcId="{A8E4985B-AEDE-4690-BE0E-8B9D30A08307}" destId="{9AA2801C-AF28-4C50-9D6D-0137EFA273CE}" srcOrd="0" destOrd="0" presId="urn:microsoft.com/office/officeart/2005/8/layout/equation1"/>
    <dgm:cxn modelId="{5FEA1FD3-CD12-4865-861B-FC019914851B}" srcId="{770DA7EB-BE6F-431C-A3A9-D1881E5F3A41}" destId="{A8E4985B-AEDE-4690-BE0E-8B9D30A08307}" srcOrd="1" destOrd="0" parTransId="{BC00ECCF-6082-49A3-A7FF-1F83EA7BBF6D}" sibTransId="{DBE56539-6C4D-4925-992E-461E1D4D4EE7}"/>
    <dgm:cxn modelId="{AE8C78B4-9BE6-43E8-8147-CCAA36BA6D85}" type="presOf" srcId="{6B2A21E6-F5CD-433E-B841-C8E1E000617E}" destId="{76B3B904-6DEC-420B-9575-D87A371530A7}" srcOrd="0" destOrd="0" presId="urn:microsoft.com/office/officeart/2005/8/layout/equation1"/>
    <dgm:cxn modelId="{F3713942-4E46-4941-BA63-57EA13CA3FD9}" srcId="{770DA7EB-BE6F-431C-A3A9-D1881E5F3A41}" destId="{E252DACD-2735-4F51-A7D8-96E37473A921}" srcOrd="0" destOrd="0" parTransId="{CE4C59F0-3F44-43E5-8D8F-ABE20151EE91}" sibTransId="{6B2A21E6-F5CD-433E-B841-C8E1E000617E}"/>
    <dgm:cxn modelId="{D8EE7925-90B4-4C73-9363-82E47918BF10}" srcId="{770DA7EB-BE6F-431C-A3A9-D1881E5F3A41}" destId="{88A6A2E1-5C32-4B54-9ADB-18A6943BEC4D}" srcOrd="2" destOrd="0" parTransId="{A8146292-6818-4574-83B9-55390AD68964}" sibTransId="{4D2AB3EE-3921-40A6-BB19-338671B71390}"/>
    <dgm:cxn modelId="{2DB608B8-57EE-4583-BF4D-A93C44852C48}" type="presOf" srcId="{DBE56539-6C4D-4925-992E-461E1D4D4EE7}" destId="{F93F4A1D-5817-411C-B414-F3786B42F214}" srcOrd="0" destOrd="0" presId="urn:microsoft.com/office/officeart/2005/8/layout/equation1"/>
    <dgm:cxn modelId="{449DBB71-86EF-4A14-B131-377DD892F899}" type="presOf" srcId="{88A6A2E1-5C32-4B54-9ADB-18A6943BEC4D}" destId="{1A20232B-C2BE-4F61-BB26-3610EA22755D}" srcOrd="0" destOrd="0" presId="urn:microsoft.com/office/officeart/2005/8/layout/equation1"/>
    <dgm:cxn modelId="{8B23F7BC-AF28-4BA6-9008-050F0805265E}" type="presOf" srcId="{770DA7EB-BE6F-431C-A3A9-D1881E5F3A41}" destId="{2CB58245-5D98-43D2-8BAA-AC74C121CD71}" srcOrd="0" destOrd="0" presId="urn:microsoft.com/office/officeart/2005/8/layout/equation1"/>
    <dgm:cxn modelId="{35D0BB61-5E8D-4836-8A04-5F1A4C280424}" type="presOf" srcId="{E252DACD-2735-4F51-A7D8-96E37473A921}" destId="{028C4C8E-DAEE-4689-8C30-288D720A882C}" srcOrd="0" destOrd="0" presId="urn:microsoft.com/office/officeart/2005/8/layout/equation1"/>
    <dgm:cxn modelId="{6B335EAE-10E9-4E8A-91DA-BFEA394BDE2A}" type="presParOf" srcId="{2CB58245-5D98-43D2-8BAA-AC74C121CD71}" destId="{028C4C8E-DAEE-4689-8C30-288D720A882C}" srcOrd="0" destOrd="0" presId="urn:microsoft.com/office/officeart/2005/8/layout/equation1"/>
    <dgm:cxn modelId="{16BC24C0-4C9B-4C36-A84F-140AE8B6EE41}" type="presParOf" srcId="{2CB58245-5D98-43D2-8BAA-AC74C121CD71}" destId="{3A132653-DC26-493D-B032-F05CA4066F76}" srcOrd="1" destOrd="0" presId="urn:microsoft.com/office/officeart/2005/8/layout/equation1"/>
    <dgm:cxn modelId="{2533C8A9-4A36-4CB4-B7D3-FFC886BD7A93}" type="presParOf" srcId="{2CB58245-5D98-43D2-8BAA-AC74C121CD71}" destId="{76B3B904-6DEC-420B-9575-D87A371530A7}" srcOrd="2" destOrd="0" presId="urn:microsoft.com/office/officeart/2005/8/layout/equation1"/>
    <dgm:cxn modelId="{5CB41F97-6377-409A-8CB0-668AC368CF9C}" type="presParOf" srcId="{2CB58245-5D98-43D2-8BAA-AC74C121CD71}" destId="{882D15EB-E488-4B4B-BBE6-58C6CF672C9D}" srcOrd="3" destOrd="0" presId="urn:microsoft.com/office/officeart/2005/8/layout/equation1"/>
    <dgm:cxn modelId="{2CF4B152-76D6-4557-A70F-0314F0EE519F}" type="presParOf" srcId="{2CB58245-5D98-43D2-8BAA-AC74C121CD71}" destId="{9AA2801C-AF28-4C50-9D6D-0137EFA273CE}" srcOrd="4" destOrd="0" presId="urn:microsoft.com/office/officeart/2005/8/layout/equation1"/>
    <dgm:cxn modelId="{BA2C43FC-3E57-437B-9ECB-6CA910AC01E5}" type="presParOf" srcId="{2CB58245-5D98-43D2-8BAA-AC74C121CD71}" destId="{E2F2B42F-233B-4CF4-9796-8FAF40186324}" srcOrd="5" destOrd="0" presId="urn:microsoft.com/office/officeart/2005/8/layout/equation1"/>
    <dgm:cxn modelId="{02F35D01-9904-4180-9470-9B355F861C3F}" type="presParOf" srcId="{2CB58245-5D98-43D2-8BAA-AC74C121CD71}" destId="{F93F4A1D-5817-411C-B414-F3786B42F214}" srcOrd="6" destOrd="0" presId="urn:microsoft.com/office/officeart/2005/8/layout/equation1"/>
    <dgm:cxn modelId="{3FAB7023-506A-44BF-AB0C-AEB2C2921C82}" type="presParOf" srcId="{2CB58245-5D98-43D2-8BAA-AC74C121CD71}" destId="{0C889047-6406-4C00-B095-9FB739B121F8}" srcOrd="7" destOrd="0" presId="urn:microsoft.com/office/officeart/2005/8/layout/equation1"/>
    <dgm:cxn modelId="{576DBBEB-D20F-40FD-9339-7BB37EFB219E}" type="presParOf" srcId="{2CB58245-5D98-43D2-8BAA-AC74C121CD71}" destId="{1A20232B-C2BE-4F61-BB26-3610EA22755D}"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9E99F3-6A30-44C1-83E8-00CE159B96B2}"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5D9D549C-D954-4325-AB48-24674323D938}">
      <dgm:prSet/>
      <dgm:spPr/>
      <dgm:t>
        <a:bodyPr/>
        <a:lstStyle/>
        <a:p>
          <a:pPr rtl="0"/>
          <a:r>
            <a:rPr lang="en-US" b="0" i="0" smtClean="0"/>
            <a:t>Fixed payments</a:t>
          </a:r>
          <a:endParaRPr lang="en-US"/>
        </a:p>
      </dgm:t>
    </dgm:pt>
    <dgm:pt modelId="{B5081263-B7E0-4C03-BB49-3202513CA395}" type="parTrans" cxnId="{85B21902-9AF9-4416-B8C2-B4D5EEBB2ADD}">
      <dgm:prSet/>
      <dgm:spPr/>
      <dgm:t>
        <a:bodyPr/>
        <a:lstStyle/>
        <a:p>
          <a:endParaRPr lang="en-US"/>
        </a:p>
      </dgm:t>
    </dgm:pt>
    <dgm:pt modelId="{38AAA849-5470-4B9A-89A9-33AE4CAE30C7}" type="sibTrans" cxnId="{85B21902-9AF9-4416-B8C2-B4D5EEBB2ADD}">
      <dgm:prSet/>
      <dgm:spPr/>
      <dgm:t>
        <a:bodyPr/>
        <a:lstStyle/>
        <a:p>
          <a:endParaRPr lang="en-US"/>
        </a:p>
      </dgm:t>
    </dgm:pt>
    <dgm:pt modelId="{EC4C5BF5-4BF7-4630-9303-FBB1A592A1E9}">
      <dgm:prSet/>
      <dgm:spPr/>
      <dgm:t>
        <a:bodyPr/>
        <a:lstStyle/>
        <a:p>
          <a:pPr rtl="0"/>
          <a:r>
            <a:rPr lang="en-US" b="0" i="0" dirty="0" smtClean="0"/>
            <a:t>Variable payments that depend on an index or a rate, measured using the index or rate as of the commencement of the subscription term</a:t>
          </a:r>
          <a:endParaRPr lang="en-US" dirty="0"/>
        </a:p>
      </dgm:t>
    </dgm:pt>
    <dgm:pt modelId="{E549644F-1383-4DAC-BA50-52161FB6C789}" type="parTrans" cxnId="{D24886A3-E2B2-40B6-9CA1-9A1A23227712}">
      <dgm:prSet/>
      <dgm:spPr/>
      <dgm:t>
        <a:bodyPr/>
        <a:lstStyle/>
        <a:p>
          <a:endParaRPr lang="en-US"/>
        </a:p>
      </dgm:t>
    </dgm:pt>
    <dgm:pt modelId="{1723E6ED-49BC-4556-B456-FDA1ACFE2B18}" type="sibTrans" cxnId="{D24886A3-E2B2-40B6-9CA1-9A1A23227712}">
      <dgm:prSet/>
      <dgm:spPr/>
      <dgm:t>
        <a:bodyPr/>
        <a:lstStyle/>
        <a:p>
          <a:endParaRPr lang="en-US"/>
        </a:p>
      </dgm:t>
    </dgm:pt>
    <dgm:pt modelId="{167A64F1-4690-4DC1-9A74-DF39B249C9F0}">
      <dgm:prSet/>
      <dgm:spPr/>
      <dgm:t>
        <a:bodyPr/>
        <a:lstStyle/>
        <a:p>
          <a:pPr rtl="0"/>
          <a:r>
            <a:rPr lang="en-US" b="0" i="0" dirty="0" smtClean="0"/>
            <a:t>Variable payments that are fixed in substance</a:t>
          </a:r>
          <a:endParaRPr lang="en-US" dirty="0"/>
        </a:p>
      </dgm:t>
    </dgm:pt>
    <dgm:pt modelId="{92D7C7F0-6FCA-420B-A94A-C153EDBE65EB}" type="parTrans" cxnId="{BB556503-36EA-4E86-9190-EC25FFE580DA}">
      <dgm:prSet/>
      <dgm:spPr/>
      <dgm:t>
        <a:bodyPr/>
        <a:lstStyle/>
        <a:p>
          <a:endParaRPr lang="en-US"/>
        </a:p>
      </dgm:t>
    </dgm:pt>
    <dgm:pt modelId="{9785ED13-337D-4608-8F53-F16771944ED4}" type="sibTrans" cxnId="{BB556503-36EA-4E86-9190-EC25FFE580DA}">
      <dgm:prSet/>
      <dgm:spPr/>
      <dgm:t>
        <a:bodyPr/>
        <a:lstStyle/>
        <a:p>
          <a:endParaRPr lang="en-US"/>
        </a:p>
      </dgm:t>
    </dgm:pt>
    <dgm:pt modelId="{D4BE13E5-8F20-45D6-ABB4-AE08E67E60C5}">
      <dgm:prSet/>
      <dgm:spPr/>
      <dgm:t>
        <a:bodyPr/>
        <a:lstStyle/>
        <a:p>
          <a:pPr rtl="0"/>
          <a:r>
            <a:rPr lang="en-US" b="0" i="0" smtClean="0"/>
            <a:t>Payments for penalties for terminating the SBITA if the subscription term reflects the government exercising that option</a:t>
          </a:r>
          <a:endParaRPr lang="en-US"/>
        </a:p>
      </dgm:t>
    </dgm:pt>
    <dgm:pt modelId="{ACA7354F-BFC8-4892-B32A-35F985B08B4A}" type="parTrans" cxnId="{353C57C0-3E3A-437E-8964-74A47417E6E3}">
      <dgm:prSet/>
      <dgm:spPr/>
      <dgm:t>
        <a:bodyPr/>
        <a:lstStyle/>
        <a:p>
          <a:endParaRPr lang="en-US"/>
        </a:p>
      </dgm:t>
    </dgm:pt>
    <dgm:pt modelId="{DFAAC073-C615-4974-8017-CB65DA2B2917}" type="sibTrans" cxnId="{353C57C0-3E3A-437E-8964-74A47417E6E3}">
      <dgm:prSet/>
      <dgm:spPr/>
      <dgm:t>
        <a:bodyPr/>
        <a:lstStyle/>
        <a:p>
          <a:endParaRPr lang="en-US"/>
        </a:p>
      </dgm:t>
    </dgm:pt>
    <dgm:pt modelId="{367FF998-7A54-4923-A2F7-FB21DFAF2105}">
      <dgm:prSet/>
      <dgm:spPr/>
      <dgm:t>
        <a:bodyPr/>
        <a:lstStyle/>
        <a:p>
          <a:pPr rtl="0"/>
          <a:r>
            <a:rPr lang="en-US" b="0" i="0" smtClean="0"/>
            <a:t>Subscription contract incentives</a:t>
          </a:r>
          <a:endParaRPr lang="en-US"/>
        </a:p>
      </dgm:t>
    </dgm:pt>
    <dgm:pt modelId="{4DDE35E0-EE4A-45E2-A557-C87F4F25A3E4}" type="parTrans" cxnId="{54A81355-3DE5-448F-8F5E-E6CF7F8B7D76}">
      <dgm:prSet/>
      <dgm:spPr/>
      <dgm:t>
        <a:bodyPr/>
        <a:lstStyle/>
        <a:p>
          <a:endParaRPr lang="en-US"/>
        </a:p>
      </dgm:t>
    </dgm:pt>
    <dgm:pt modelId="{8ED4352A-0947-4162-B359-6CB2CA72FAD8}" type="sibTrans" cxnId="{54A81355-3DE5-448F-8F5E-E6CF7F8B7D76}">
      <dgm:prSet/>
      <dgm:spPr/>
      <dgm:t>
        <a:bodyPr/>
        <a:lstStyle/>
        <a:p>
          <a:endParaRPr lang="en-US"/>
        </a:p>
      </dgm:t>
    </dgm:pt>
    <dgm:pt modelId="{1691C557-CED4-4D8E-AF5F-941D8AC39595}">
      <dgm:prSet/>
      <dgm:spPr/>
      <dgm:t>
        <a:bodyPr/>
        <a:lstStyle/>
        <a:p>
          <a:pPr rtl="0"/>
          <a:r>
            <a:rPr lang="en-US" b="0" i="0" smtClean="0"/>
            <a:t>Any other payments to the SBITA vendor associated with the SBITA contract that are reasonably certain of being required</a:t>
          </a:r>
          <a:endParaRPr lang="en-US"/>
        </a:p>
      </dgm:t>
    </dgm:pt>
    <dgm:pt modelId="{F7CACEFA-4C4B-4247-97B9-9F63B51C79A3}" type="parTrans" cxnId="{DE45432C-F34C-425F-BA2E-0710483FEEEA}">
      <dgm:prSet/>
      <dgm:spPr/>
      <dgm:t>
        <a:bodyPr/>
        <a:lstStyle/>
        <a:p>
          <a:endParaRPr lang="en-US"/>
        </a:p>
      </dgm:t>
    </dgm:pt>
    <dgm:pt modelId="{6FDCD1E2-7FAF-4BD6-A853-A6BB4C113E37}" type="sibTrans" cxnId="{DE45432C-F34C-425F-BA2E-0710483FEEEA}">
      <dgm:prSet/>
      <dgm:spPr/>
      <dgm:t>
        <a:bodyPr/>
        <a:lstStyle/>
        <a:p>
          <a:endParaRPr lang="en-US"/>
        </a:p>
      </dgm:t>
    </dgm:pt>
    <dgm:pt modelId="{84536837-C170-4173-9703-EC397F08594B}" type="pres">
      <dgm:prSet presAssocID="{599E99F3-6A30-44C1-83E8-00CE159B96B2}" presName="diagram" presStyleCnt="0">
        <dgm:presLayoutVars>
          <dgm:dir/>
          <dgm:resizeHandles val="exact"/>
        </dgm:presLayoutVars>
      </dgm:prSet>
      <dgm:spPr/>
      <dgm:t>
        <a:bodyPr/>
        <a:lstStyle/>
        <a:p>
          <a:endParaRPr lang="en-US"/>
        </a:p>
      </dgm:t>
    </dgm:pt>
    <dgm:pt modelId="{67253535-AEEC-43DA-A51B-1EA0EB390E3C}" type="pres">
      <dgm:prSet presAssocID="{5D9D549C-D954-4325-AB48-24674323D938}" presName="node" presStyleLbl="node1" presStyleIdx="0" presStyleCnt="6">
        <dgm:presLayoutVars>
          <dgm:bulletEnabled val="1"/>
        </dgm:presLayoutVars>
      </dgm:prSet>
      <dgm:spPr/>
      <dgm:t>
        <a:bodyPr/>
        <a:lstStyle/>
        <a:p>
          <a:endParaRPr lang="en-US"/>
        </a:p>
      </dgm:t>
    </dgm:pt>
    <dgm:pt modelId="{0DF8253B-D38B-4859-9870-6904668D3A22}" type="pres">
      <dgm:prSet presAssocID="{38AAA849-5470-4B9A-89A9-33AE4CAE30C7}" presName="sibTrans" presStyleCnt="0"/>
      <dgm:spPr/>
    </dgm:pt>
    <dgm:pt modelId="{C066A606-CD87-431E-9AD5-9B961C740569}" type="pres">
      <dgm:prSet presAssocID="{EC4C5BF5-4BF7-4630-9303-FBB1A592A1E9}" presName="node" presStyleLbl="node1" presStyleIdx="1" presStyleCnt="6">
        <dgm:presLayoutVars>
          <dgm:bulletEnabled val="1"/>
        </dgm:presLayoutVars>
      </dgm:prSet>
      <dgm:spPr/>
      <dgm:t>
        <a:bodyPr/>
        <a:lstStyle/>
        <a:p>
          <a:endParaRPr lang="en-US"/>
        </a:p>
      </dgm:t>
    </dgm:pt>
    <dgm:pt modelId="{1782148C-5B3E-431B-A03A-994526DD1EED}" type="pres">
      <dgm:prSet presAssocID="{1723E6ED-49BC-4556-B456-FDA1ACFE2B18}" presName="sibTrans" presStyleCnt="0"/>
      <dgm:spPr/>
    </dgm:pt>
    <dgm:pt modelId="{1305E458-0D0A-4A69-9013-3C65418450FC}" type="pres">
      <dgm:prSet presAssocID="{167A64F1-4690-4DC1-9A74-DF39B249C9F0}" presName="node" presStyleLbl="node1" presStyleIdx="2" presStyleCnt="6">
        <dgm:presLayoutVars>
          <dgm:bulletEnabled val="1"/>
        </dgm:presLayoutVars>
      </dgm:prSet>
      <dgm:spPr/>
      <dgm:t>
        <a:bodyPr/>
        <a:lstStyle/>
        <a:p>
          <a:endParaRPr lang="en-US"/>
        </a:p>
      </dgm:t>
    </dgm:pt>
    <dgm:pt modelId="{B760861F-4D92-4C17-9E55-E4AA54BD25C0}" type="pres">
      <dgm:prSet presAssocID="{9785ED13-337D-4608-8F53-F16771944ED4}" presName="sibTrans" presStyleCnt="0"/>
      <dgm:spPr/>
    </dgm:pt>
    <dgm:pt modelId="{B2482B41-B803-46E8-A5AD-93720F18072C}" type="pres">
      <dgm:prSet presAssocID="{D4BE13E5-8F20-45D6-ABB4-AE08E67E60C5}" presName="node" presStyleLbl="node1" presStyleIdx="3" presStyleCnt="6">
        <dgm:presLayoutVars>
          <dgm:bulletEnabled val="1"/>
        </dgm:presLayoutVars>
      </dgm:prSet>
      <dgm:spPr/>
      <dgm:t>
        <a:bodyPr/>
        <a:lstStyle/>
        <a:p>
          <a:endParaRPr lang="en-US"/>
        </a:p>
      </dgm:t>
    </dgm:pt>
    <dgm:pt modelId="{C0D3AF36-FCBC-4D10-B28B-C7163758079C}" type="pres">
      <dgm:prSet presAssocID="{DFAAC073-C615-4974-8017-CB65DA2B2917}" presName="sibTrans" presStyleCnt="0"/>
      <dgm:spPr/>
    </dgm:pt>
    <dgm:pt modelId="{E67A3D97-3070-4605-A016-598A59D0E56E}" type="pres">
      <dgm:prSet presAssocID="{367FF998-7A54-4923-A2F7-FB21DFAF2105}" presName="node" presStyleLbl="node1" presStyleIdx="4" presStyleCnt="6">
        <dgm:presLayoutVars>
          <dgm:bulletEnabled val="1"/>
        </dgm:presLayoutVars>
      </dgm:prSet>
      <dgm:spPr/>
      <dgm:t>
        <a:bodyPr/>
        <a:lstStyle/>
        <a:p>
          <a:endParaRPr lang="en-US"/>
        </a:p>
      </dgm:t>
    </dgm:pt>
    <dgm:pt modelId="{DD73D0F2-7FAD-4452-9977-B05A22A85A3D}" type="pres">
      <dgm:prSet presAssocID="{8ED4352A-0947-4162-B359-6CB2CA72FAD8}" presName="sibTrans" presStyleCnt="0"/>
      <dgm:spPr/>
    </dgm:pt>
    <dgm:pt modelId="{4EB8071E-B339-4A33-967F-1A6FDF5F99DF}" type="pres">
      <dgm:prSet presAssocID="{1691C557-CED4-4D8E-AF5F-941D8AC39595}" presName="node" presStyleLbl="node1" presStyleIdx="5" presStyleCnt="6">
        <dgm:presLayoutVars>
          <dgm:bulletEnabled val="1"/>
        </dgm:presLayoutVars>
      </dgm:prSet>
      <dgm:spPr/>
      <dgm:t>
        <a:bodyPr/>
        <a:lstStyle/>
        <a:p>
          <a:endParaRPr lang="en-US"/>
        </a:p>
      </dgm:t>
    </dgm:pt>
  </dgm:ptLst>
  <dgm:cxnLst>
    <dgm:cxn modelId="{9977AB5B-E455-48D7-A132-3766F0001702}" type="presOf" srcId="{1691C557-CED4-4D8E-AF5F-941D8AC39595}" destId="{4EB8071E-B339-4A33-967F-1A6FDF5F99DF}" srcOrd="0" destOrd="0" presId="urn:microsoft.com/office/officeart/2005/8/layout/default"/>
    <dgm:cxn modelId="{4120F4C7-F227-4012-A85F-AC69A7044664}" type="presOf" srcId="{599E99F3-6A30-44C1-83E8-00CE159B96B2}" destId="{84536837-C170-4173-9703-EC397F08594B}" srcOrd="0" destOrd="0" presId="urn:microsoft.com/office/officeart/2005/8/layout/default"/>
    <dgm:cxn modelId="{3166F355-5E13-4433-843F-A7B993898586}" type="presOf" srcId="{D4BE13E5-8F20-45D6-ABB4-AE08E67E60C5}" destId="{B2482B41-B803-46E8-A5AD-93720F18072C}" srcOrd="0" destOrd="0" presId="urn:microsoft.com/office/officeart/2005/8/layout/default"/>
    <dgm:cxn modelId="{A1110DA2-B114-4598-B21E-CFD51A23A6F1}" type="presOf" srcId="{167A64F1-4690-4DC1-9A74-DF39B249C9F0}" destId="{1305E458-0D0A-4A69-9013-3C65418450FC}" srcOrd="0" destOrd="0" presId="urn:microsoft.com/office/officeart/2005/8/layout/default"/>
    <dgm:cxn modelId="{DE45432C-F34C-425F-BA2E-0710483FEEEA}" srcId="{599E99F3-6A30-44C1-83E8-00CE159B96B2}" destId="{1691C557-CED4-4D8E-AF5F-941D8AC39595}" srcOrd="5" destOrd="0" parTransId="{F7CACEFA-4C4B-4247-97B9-9F63B51C79A3}" sibTransId="{6FDCD1E2-7FAF-4BD6-A853-A6BB4C113E37}"/>
    <dgm:cxn modelId="{85B21902-9AF9-4416-B8C2-B4D5EEBB2ADD}" srcId="{599E99F3-6A30-44C1-83E8-00CE159B96B2}" destId="{5D9D549C-D954-4325-AB48-24674323D938}" srcOrd="0" destOrd="0" parTransId="{B5081263-B7E0-4C03-BB49-3202513CA395}" sibTransId="{38AAA849-5470-4B9A-89A9-33AE4CAE30C7}"/>
    <dgm:cxn modelId="{353C57C0-3E3A-437E-8964-74A47417E6E3}" srcId="{599E99F3-6A30-44C1-83E8-00CE159B96B2}" destId="{D4BE13E5-8F20-45D6-ABB4-AE08E67E60C5}" srcOrd="3" destOrd="0" parTransId="{ACA7354F-BFC8-4892-B32A-35F985B08B4A}" sibTransId="{DFAAC073-C615-4974-8017-CB65DA2B2917}"/>
    <dgm:cxn modelId="{61E4BBDA-492C-4A96-911F-0145599DBF69}" type="presOf" srcId="{5D9D549C-D954-4325-AB48-24674323D938}" destId="{67253535-AEEC-43DA-A51B-1EA0EB390E3C}" srcOrd="0" destOrd="0" presId="urn:microsoft.com/office/officeart/2005/8/layout/default"/>
    <dgm:cxn modelId="{FE0E5F37-ECB5-4238-8D73-2DE40BAA3C8D}" type="presOf" srcId="{367FF998-7A54-4923-A2F7-FB21DFAF2105}" destId="{E67A3D97-3070-4605-A016-598A59D0E56E}" srcOrd="0" destOrd="0" presId="urn:microsoft.com/office/officeart/2005/8/layout/default"/>
    <dgm:cxn modelId="{BB556503-36EA-4E86-9190-EC25FFE580DA}" srcId="{599E99F3-6A30-44C1-83E8-00CE159B96B2}" destId="{167A64F1-4690-4DC1-9A74-DF39B249C9F0}" srcOrd="2" destOrd="0" parTransId="{92D7C7F0-6FCA-420B-A94A-C153EDBE65EB}" sibTransId="{9785ED13-337D-4608-8F53-F16771944ED4}"/>
    <dgm:cxn modelId="{C4FC03D6-468A-4325-B858-D483E0BBD0E8}" type="presOf" srcId="{EC4C5BF5-4BF7-4630-9303-FBB1A592A1E9}" destId="{C066A606-CD87-431E-9AD5-9B961C740569}" srcOrd="0" destOrd="0" presId="urn:microsoft.com/office/officeart/2005/8/layout/default"/>
    <dgm:cxn modelId="{54A81355-3DE5-448F-8F5E-E6CF7F8B7D76}" srcId="{599E99F3-6A30-44C1-83E8-00CE159B96B2}" destId="{367FF998-7A54-4923-A2F7-FB21DFAF2105}" srcOrd="4" destOrd="0" parTransId="{4DDE35E0-EE4A-45E2-A557-C87F4F25A3E4}" sibTransId="{8ED4352A-0947-4162-B359-6CB2CA72FAD8}"/>
    <dgm:cxn modelId="{D24886A3-E2B2-40B6-9CA1-9A1A23227712}" srcId="{599E99F3-6A30-44C1-83E8-00CE159B96B2}" destId="{EC4C5BF5-4BF7-4630-9303-FBB1A592A1E9}" srcOrd="1" destOrd="0" parTransId="{E549644F-1383-4DAC-BA50-52161FB6C789}" sibTransId="{1723E6ED-49BC-4556-B456-FDA1ACFE2B18}"/>
    <dgm:cxn modelId="{3664D099-3A44-468C-A1B3-2C60ADEAC729}" type="presParOf" srcId="{84536837-C170-4173-9703-EC397F08594B}" destId="{67253535-AEEC-43DA-A51B-1EA0EB390E3C}" srcOrd="0" destOrd="0" presId="urn:microsoft.com/office/officeart/2005/8/layout/default"/>
    <dgm:cxn modelId="{35F2385C-7744-477F-9451-62E7023C6F72}" type="presParOf" srcId="{84536837-C170-4173-9703-EC397F08594B}" destId="{0DF8253B-D38B-4859-9870-6904668D3A22}" srcOrd="1" destOrd="0" presId="urn:microsoft.com/office/officeart/2005/8/layout/default"/>
    <dgm:cxn modelId="{992C6C81-857D-4BA8-90C9-5334F4B18A74}" type="presParOf" srcId="{84536837-C170-4173-9703-EC397F08594B}" destId="{C066A606-CD87-431E-9AD5-9B961C740569}" srcOrd="2" destOrd="0" presId="urn:microsoft.com/office/officeart/2005/8/layout/default"/>
    <dgm:cxn modelId="{4AE35A38-D2D8-49C0-8CD4-2005FDA3AE64}" type="presParOf" srcId="{84536837-C170-4173-9703-EC397F08594B}" destId="{1782148C-5B3E-431B-A03A-994526DD1EED}" srcOrd="3" destOrd="0" presId="urn:microsoft.com/office/officeart/2005/8/layout/default"/>
    <dgm:cxn modelId="{83DBCCE1-BECC-4922-89F2-94F848494110}" type="presParOf" srcId="{84536837-C170-4173-9703-EC397F08594B}" destId="{1305E458-0D0A-4A69-9013-3C65418450FC}" srcOrd="4" destOrd="0" presId="urn:microsoft.com/office/officeart/2005/8/layout/default"/>
    <dgm:cxn modelId="{3718BBD9-CCD1-4271-9A59-D2F281020721}" type="presParOf" srcId="{84536837-C170-4173-9703-EC397F08594B}" destId="{B760861F-4D92-4C17-9E55-E4AA54BD25C0}" srcOrd="5" destOrd="0" presId="urn:microsoft.com/office/officeart/2005/8/layout/default"/>
    <dgm:cxn modelId="{AEE862A4-F652-4626-94F0-E151A3418E60}" type="presParOf" srcId="{84536837-C170-4173-9703-EC397F08594B}" destId="{B2482B41-B803-46E8-A5AD-93720F18072C}" srcOrd="6" destOrd="0" presId="urn:microsoft.com/office/officeart/2005/8/layout/default"/>
    <dgm:cxn modelId="{BB314A44-5838-4C4E-873E-55B0C4030382}" type="presParOf" srcId="{84536837-C170-4173-9703-EC397F08594B}" destId="{C0D3AF36-FCBC-4D10-B28B-C7163758079C}" srcOrd="7" destOrd="0" presId="urn:microsoft.com/office/officeart/2005/8/layout/default"/>
    <dgm:cxn modelId="{E4F47AFB-93FE-4715-94E6-D19EBF7444C9}" type="presParOf" srcId="{84536837-C170-4173-9703-EC397F08594B}" destId="{E67A3D97-3070-4605-A016-598A59D0E56E}" srcOrd="8" destOrd="0" presId="urn:microsoft.com/office/officeart/2005/8/layout/default"/>
    <dgm:cxn modelId="{08A9BB4F-C511-4E95-8DF0-F43CD58FA6B9}" type="presParOf" srcId="{84536837-C170-4173-9703-EC397F08594B}" destId="{DD73D0F2-7FAD-4452-9977-B05A22A85A3D}" srcOrd="9" destOrd="0" presId="urn:microsoft.com/office/officeart/2005/8/layout/default"/>
    <dgm:cxn modelId="{95D0B9D0-4157-49C6-8C37-7849C8ADA8F1}" type="presParOf" srcId="{84536837-C170-4173-9703-EC397F08594B}" destId="{4EB8071E-B339-4A33-967F-1A6FDF5F99D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9E99F3-6A30-44C1-83E8-00CE159B96B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D9D549C-D954-4325-AB48-24674323D938}">
      <dgm:prSet/>
      <dgm:spPr/>
      <dgm:t>
        <a:bodyPr/>
        <a:lstStyle/>
        <a:p>
          <a:pPr rtl="0"/>
          <a:r>
            <a:rPr lang="en-US" b="0" i="0" dirty="0" smtClean="0"/>
            <a:t>Amount of the initial Subscription Liability</a:t>
          </a:r>
          <a:endParaRPr lang="en-US" dirty="0"/>
        </a:p>
      </dgm:t>
    </dgm:pt>
    <dgm:pt modelId="{B5081263-B7E0-4C03-BB49-3202513CA395}" type="parTrans" cxnId="{85B21902-9AF9-4416-B8C2-B4D5EEBB2ADD}">
      <dgm:prSet/>
      <dgm:spPr/>
      <dgm:t>
        <a:bodyPr/>
        <a:lstStyle/>
        <a:p>
          <a:endParaRPr lang="en-US"/>
        </a:p>
      </dgm:t>
    </dgm:pt>
    <dgm:pt modelId="{38AAA849-5470-4B9A-89A9-33AE4CAE30C7}" type="sibTrans" cxnId="{85B21902-9AF9-4416-B8C2-B4D5EEBB2ADD}">
      <dgm:prSet/>
      <dgm:spPr/>
      <dgm:t>
        <a:bodyPr/>
        <a:lstStyle/>
        <a:p>
          <a:endParaRPr lang="en-US"/>
        </a:p>
      </dgm:t>
    </dgm:pt>
    <dgm:pt modelId="{EC4C5BF5-4BF7-4630-9303-FBB1A592A1E9}">
      <dgm:prSet/>
      <dgm:spPr/>
      <dgm:t>
        <a:bodyPr/>
        <a:lstStyle/>
        <a:p>
          <a:pPr rtl="0"/>
          <a:r>
            <a:rPr lang="en-US" b="0" i="0" dirty="0" smtClean="0"/>
            <a:t>Plus:  Payments associated with the SBITA contract made to the SBITA vendor at the commencement of the subscription term</a:t>
          </a:r>
          <a:endParaRPr lang="en-US" dirty="0"/>
        </a:p>
      </dgm:t>
    </dgm:pt>
    <dgm:pt modelId="{E549644F-1383-4DAC-BA50-52161FB6C789}" type="parTrans" cxnId="{D24886A3-E2B2-40B6-9CA1-9A1A23227712}">
      <dgm:prSet/>
      <dgm:spPr/>
      <dgm:t>
        <a:bodyPr/>
        <a:lstStyle/>
        <a:p>
          <a:endParaRPr lang="en-US"/>
        </a:p>
      </dgm:t>
    </dgm:pt>
    <dgm:pt modelId="{1723E6ED-49BC-4556-B456-FDA1ACFE2B18}" type="sibTrans" cxnId="{D24886A3-E2B2-40B6-9CA1-9A1A23227712}">
      <dgm:prSet/>
      <dgm:spPr/>
      <dgm:t>
        <a:bodyPr/>
        <a:lstStyle/>
        <a:p>
          <a:endParaRPr lang="en-US"/>
        </a:p>
      </dgm:t>
    </dgm:pt>
    <dgm:pt modelId="{167A64F1-4690-4DC1-9A74-DF39B249C9F0}">
      <dgm:prSet/>
      <dgm:spPr/>
      <dgm:t>
        <a:bodyPr/>
        <a:lstStyle/>
        <a:p>
          <a:pPr rtl="0"/>
          <a:r>
            <a:rPr lang="en-US" b="0" i="0" dirty="0" smtClean="0"/>
            <a:t>Plus:  </a:t>
          </a:r>
          <a:r>
            <a:rPr lang="en-US" b="0" i="0" dirty="0" err="1" smtClean="0"/>
            <a:t>Capitalizable</a:t>
          </a:r>
          <a:r>
            <a:rPr lang="en-US" b="0" i="0" dirty="0" smtClean="0"/>
            <a:t> initial implementation costs</a:t>
          </a:r>
          <a:endParaRPr lang="en-US" dirty="0"/>
        </a:p>
      </dgm:t>
    </dgm:pt>
    <dgm:pt modelId="{92D7C7F0-6FCA-420B-A94A-C153EDBE65EB}" type="parTrans" cxnId="{BB556503-36EA-4E86-9190-EC25FFE580DA}">
      <dgm:prSet/>
      <dgm:spPr/>
      <dgm:t>
        <a:bodyPr/>
        <a:lstStyle/>
        <a:p>
          <a:endParaRPr lang="en-US"/>
        </a:p>
      </dgm:t>
    </dgm:pt>
    <dgm:pt modelId="{9785ED13-337D-4608-8F53-F16771944ED4}" type="sibTrans" cxnId="{BB556503-36EA-4E86-9190-EC25FFE580DA}">
      <dgm:prSet/>
      <dgm:spPr/>
      <dgm:t>
        <a:bodyPr/>
        <a:lstStyle/>
        <a:p>
          <a:endParaRPr lang="en-US"/>
        </a:p>
      </dgm:t>
    </dgm:pt>
    <dgm:pt modelId="{D4BE13E5-8F20-45D6-ABB4-AE08E67E60C5}">
      <dgm:prSet/>
      <dgm:spPr/>
      <dgm:t>
        <a:bodyPr/>
        <a:lstStyle/>
        <a:p>
          <a:pPr rtl="0"/>
          <a:r>
            <a:rPr lang="en-US" b="0" i="0" dirty="0" smtClean="0"/>
            <a:t>Less:  Vendor incentives received from the SBITA vendor at the commencement of the subscription term</a:t>
          </a:r>
          <a:endParaRPr lang="en-US" dirty="0"/>
        </a:p>
      </dgm:t>
    </dgm:pt>
    <dgm:pt modelId="{ACA7354F-BFC8-4892-B32A-35F985B08B4A}" type="parTrans" cxnId="{353C57C0-3E3A-437E-8964-74A47417E6E3}">
      <dgm:prSet/>
      <dgm:spPr/>
      <dgm:t>
        <a:bodyPr/>
        <a:lstStyle/>
        <a:p>
          <a:endParaRPr lang="en-US"/>
        </a:p>
      </dgm:t>
    </dgm:pt>
    <dgm:pt modelId="{DFAAC073-C615-4974-8017-CB65DA2B2917}" type="sibTrans" cxnId="{353C57C0-3E3A-437E-8964-74A47417E6E3}">
      <dgm:prSet/>
      <dgm:spPr/>
      <dgm:t>
        <a:bodyPr/>
        <a:lstStyle/>
        <a:p>
          <a:endParaRPr lang="en-US"/>
        </a:p>
      </dgm:t>
    </dgm:pt>
    <dgm:pt modelId="{84536837-C170-4173-9703-EC397F08594B}" type="pres">
      <dgm:prSet presAssocID="{599E99F3-6A30-44C1-83E8-00CE159B96B2}" presName="diagram" presStyleCnt="0">
        <dgm:presLayoutVars>
          <dgm:dir/>
          <dgm:resizeHandles val="exact"/>
        </dgm:presLayoutVars>
      </dgm:prSet>
      <dgm:spPr/>
      <dgm:t>
        <a:bodyPr/>
        <a:lstStyle/>
        <a:p>
          <a:endParaRPr lang="en-US"/>
        </a:p>
      </dgm:t>
    </dgm:pt>
    <dgm:pt modelId="{67253535-AEEC-43DA-A51B-1EA0EB390E3C}" type="pres">
      <dgm:prSet presAssocID="{5D9D549C-D954-4325-AB48-24674323D938}" presName="node" presStyleLbl="node1" presStyleIdx="0" presStyleCnt="4">
        <dgm:presLayoutVars>
          <dgm:bulletEnabled val="1"/>
        </dgm:presLayoutVars>
      </dgm:prSet>
      <dgm:spPr/>
      <dgm:t>
        <a:bodyPr/>
        <a:lstStyle/>
        <a:p>
          <a:endParaRPr lang="en-US"/>
        </a:p>
      </dgm:t>
    </dgm:pt>
    <dgm:pt modelId="{0DF8253B-D38B-4859-9870-6904668D3A22}" type="pres">
      <dgm:prSet presAssocID="{38AAA849-5470-4B9A-89A9-33AE4CAE30C7}" presName="sibTrans" presStyleCnt="0"/>
      <dgm:spPr/>
    </dgm:pt>
    <dgm:pt modelId="{C066A606-CD87-431E-9AD5-9B961C740569}" type="pres">
      <dgm:prSet presAssocID="{EC4C5BF5-4BF7-4630-9303-FBB1A592A1E9}" presName="node" presStyleLbl="node1" presStyleIdx="1" presStyleCnt="4">
        <dgm:presLayoutVars>
          <dgm:bulletEnabled val="1"/>
        </dgm:presLayoutVars>
      </dgm:prSet>
      <dgm:spPr/>
      <dgm:t>
        <a:bodyPr/>
        <a:lstStyle/>
        <a:p>
          <a:endParaRPr lang="en-US"/>
        </a:p>
      </dgm:t>
    </dgm:pt>
    <dgm:pt modelId="{1782148C-5B3E-431B-A03A-994526DD1EED}" type="pres">
      <dgm:prSet presAssocID="{1723E6ED-49BC-4556-B456-FDA1ACFE2B18}" presName="sibTrans" presStyleCnt="0"/>
      <dgm:spPr/>
    </dgm:pt>
    <dgm:pt modelId="{1305E458-0D0A-4A69-9013-3C65418450FC}" type="pres">
      <dgm:prSet presAssocID="{167A64F1-4690-4DC1-9A74-DF39B249C9F0}" presName="node" presStyleLbl="node1" presStyleIdx="2" presStyleCnt="4">
        <dgm:presLayoutVars>
          <dgm:bulletEnabled val="1"/>
        </dgm:presLayoutVars>
      </dgm:prSet>
      <dgm:spPr/>
      <dgm:t>
        <a:bodyPr/>
        <a:lstStyle/>
        <a:p>
          <a:endParaRPr lang="en-US"/>
        </a:p>
      </dgm:t>
    </dgm:pt>
    <dgm:pt modelId="{B760861F-4D92-4C17-9E55-E4AA54BD25C0}" type="pres">
      <dgm:prSet presAssocID="{9785ED13-337D-4608-8F53-F16771944ED4}" presName="sibTrans" presStyleCnt="0"/>
      <dgm:spPr/>
    </dgm:pt>
    <dgm:pt modelId="{B2482B41-B803-46E8-A5AD-93720F18072C}" type="pres">
      <dgm:prSet presAssocID="{D4BE13E5-8F20-45D6-ABB4-AE08E67E60C5}" presName="node" presStyleLbl="node1" presStyleIdx="3" presStyleCnt="4">
        <dgm:presLayoutVars>
          <dgm:bulletEnabled val="1"/>
        </dgm:presLayoutVars>
      </dgm:prSet>
      <dgm:spPr/>
      <dgm:t>
        <a:bodyPr/>
        <a:lstStyle/>
        <a:p>
          <a:endParaRPr lang="en-US"/>
        </a:p>
      </dgm:t>
    </dgm:pt>
  </dgm:ptLst>
  <dgm:cxnLst>
    <dgm:cxn modelId="{3166F355-5E13-4433-843F-A7B993898586}" type="presOf" srcId="{D4BE13E5-8F20-45D6-ABB4-AE08E67E60C5}" destId="{B2482B41-B803-46E8-A5AD-93720F18072C}" srcOrd="0" destOrd="0" presId="urn:microsoft.com/office/officeart/2005/8/layout/default"/>
    <dgm:cxn modelId="{353C57C0-3E3A-437E-8964-74A47417E6E3}" srcId="{599E99F3-6A30-44C1-83E8-00CE159B96B2}" destId="{D4BE13E5-8F20-45D6-ABB4-AE08E67E60C5}" srcOrd="3" destOrd="0" parTransId="{ACA7354F-BFC8-4892-B32A-35F985B08B4A}" sibTransId="{DFAAC073-C615-4974-8017-CB65DA2B2917}"/>
    <dgm:cxn modelId="{4120F4C7-F227-4012-A85F-AC69A7044664}" type="presOf" srcId="{599E99F3-6A30-44C1-83E8-00CE159B96B2}" destId="{84536837-C170-4173-9703-EC397F08594B}" srcOrd="0" destOrd="0" presId="urn:microsoft.com/office/officeart/2005/8/layout/default"/>
    <dgm:cxn modelId="{D24886A3-E2B2-40B6-9CA1-9A1A23227712}" srcId="{599E99F3-6A30-44C1-83E8-00CE159B96B2}" destId="{EC4C5BF5-4BF7-4630-9303-FBB1A592A1E9}" srcOrd="1" destOrd="0" parTransId="{E549644F-1383-4DAC-BA50-52161FB6C789}" sibTransId="{1723E6ED-49BC-4556-B456-FDA1ACFE2B18}"/>
    <dgm:cxn modelId="{BB556503-36EA-4E86-9190-EC25FFE580DA}" srcId="{599E99F3-6A30-44C1-83E8-00CE159B96B2}" destId="{167A64F1-4690-4DC1-9A74-DF39B249C9F0}" srcOrd="2" destOrd="0" parTransId="{92D7C7F0-6FCA-420B-A94A-C153EDBE65EB}" sibTransId="{9785ED13-337D-4608-8F53-F16771944ED4}"/>
    <dgm:cxn modelId="{61E4BBDA-492C-4A96-911F-0145599DBF69}" type="presOf" srcId="{5D9D549C-D954-4325-AB48-24674323D938}" destId="{67253535-AEEC-43DA-A51B-1EA0EB390E3C}" srcOrd="0" destOrd="0" presId="urn:microsoft.com/office/officeart/2005/8/layout/default"/>
    <dgm:cxn modelId="{85B21902-9AF9-4416-B8C2-B4D5EEBB2ADD}" srcId="{599E99F3-6A30-44C1-83E8-00CE159B96B2}" destId="{5D9D549C-D954-4325-AB48-24674323D938}" srcOrd="0" destOrd="0" parTransId="{B5081263-B7E0-4C03-BB49-3202513CA395}" sibTransId="{38AAA849-5470-4B9A-89A9-33AE4CAE30C7}"/>
    <dgm:cxn modelId="{A1110DA2-B114-4598-B21E-CFD51A23A6F1}" type="presOf" srcId="{167A64F1-4690-4DC1-9A74-DF39B249C9F0}" destId="{1305E458-0D0A-4A69-9013-3C65418450FC}" srcOrd="0" destOrd="0" presId="urn:microsoft.com/office/officeart/2005/8/layout/default"/>
    <dgm:cxn modelId="{C4FC03D6-468A-4325-B858-D483E0BBD0E8}" type="presOf" srcId="{EC4C5BF5-4BF7-4630-9303-FBB1A592A1E9}" destId="{C066A606-CD87-431E-9AD5-9B961C740569}" srcOrd="0" destOrd="0" presId="urn:microsoft.com/office/officeart/2005/8/layout/default"/>
    <dgm:cxn modelId="{3664D099-3A44-468C-A1B3-2C60ADEAC729}" type="presParOf" srcId="{84536837-C170-4173-9703-EC397F08594B}" destId="{67253535-AEEC-43DA-A51B-1EA0EB390E3C}" srcOrd="0" destOrd="0" presId="urn:microsoft.com/office/officeart/2005/8/layout/default"/>
    <dgm:cxn modelId="{35F2385C-7744-477F-9451-62E7023C6F72}" type="presParOf" srcId="{84536837-C170-4173-9703-EC397F08594B}" destId="{0DF8253B-D38B-4859-9870-6904668D3A22}" srcOrd="1" destOrd="0" presId="urn:microsoft.com/office/officeart/2005/8/layout/default"/>
    <dgm:cxn modelId="{992C6C81-857D-4BA8-90C9-5334F4B18A74}" type="presParOf" srcId="{84536837-C170-4173-9703-EC397F08594B}" destId="{C066A606-CD87-431E-9AD5-9B961C740569}" srcOrd="2" destOrd="0" presId="urn:microsoft.com/office/officeart/2005/8/layout/default"/>
    <dgm:cxn modelId="{4AE35A38-D2D8-49C0-8CD4-2005FDA3AE64}" type="presParOf" srcId="{84536837-C170-4173-9703-EC397F08594B}" destId="{1782148C-5B3E-431B-A03A-994526DD1EED}" srcOrd="3" destOrd="0" presId="urn:microsoft.com/office/officeart/2005/8/layout/default"/>
    <dgm:cxn modelId="{83DBCCE1-BECC-4922-89F2-94F848494110}" type="presParOf" srcId="{84536837-C170-4173-9703-EC397F08594B}" destId="{1305E458-0D0A-4A69-9013-3C65418450FC}" srcOrd="4" destOrd="0" presId="urn:microsoft.com/office/officeart/2005/8/layout/default"/>
    <dgm:cxn modelId="{3718BBD9-CCD1-4271-9A59-D2F281020721}" type="presParOf" srcId="{84536837-C170-4173-9703-EC397F08594B}" destId="{B760861F-4D92-4C17-9E55-E4AA54BD25C0}" srcOrd="5" destOrd="0" presId="urn:microsoft.com/office/officeart/2005/8/layout/default"/>
    <dgm:cxn modelId="{AEE862A4-F652-4626-94F0-E151A3418E60}" type="presParOf" srcId="{84536837-C170-4173-9703-EC397F08594B}" destId="{B2482B41-B803-46E8-A5AD-93720F18072C}"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738F1B-4FF1-4C94-B8D5-11463524E491}" type="doc">
      <dgm:prSet loTypeId="urn:microsoft.com/office/officeart/2005/8/layout/arrow1" loCatId="relationship" qsTypeId="urn:microsoft.com/office/officeart/2005/8/quickstyle/simple1" qsCatId="simple" csTypeId="urn:microsoft.com/office/officeart/2005/8/colors/accent1_2" csCatId="accent1"/>
      <dgm:spPr/>
      <dgm:t>
        <a:bodyPr/>
        <a:lstStyle/>
        <a:p>
          <a:endParaRPr lang="en-US"/>
        </a:p>
      </dgm:t>
    </dgm:pt>
    <dgm:pt modelId="{6D73774D-E782-4CAE-B887-0EE7868CCA80}">
      <dgm:prSet/>
      <dgm:spPr/>
      <dgm:t>
        <a:bodyPr/>
        <a:lstStyle/>
        <a:p>
          <a:pPr rtl="0"/>
          <a:r>
            <a:rPr lang="en-US" b="0" i="0" dirty="0" smtClean="0"/>
            <a:t>Subscription term  </a:t>
          </a:r>
          <a:endParaRPr lang="en-US" dirty="0"/>
        </a:p>
      </dgm:t>
    </dgm:pt>
    <dgm:pt modelId="{4B050D4D-B860-46A9-BB73-8D0894402C40}" type="parTrans" cxnId="{E6DA9843-1F5E-4E34-8816-BEFB5FB81AF3}">
      <dgm:prSet/>
      <dgm:spPr/>
      <dgm:t>
        <a:bodyPr/>
        <a:lstStyle/>
        <a:p>
          <a:endParaRPr lang="en-US"/>
        </a:p>
      </dgm:t>
    </dgm:pt>
    <dgm:pt modelId="{E04B82C8-DDEB-4AFB-ABA2-F93943C6CAAD}" type="sibTrans" cxnId="{E6DA9843-1F5E-4E34-8816-BEFB5FB81AF3}">
      <dgm:prSet/>
      <dgm:spPr/>
      <dgm:t>
        <a:bodyPr/>
        <a:lstStyle/>
        <a:p>
          <a:endParaRPr lang="en-US"/>
        </a:p>
      </dgm:t>
    </dgm:pt>
    <dgm:pt modelId="{EEE26BA2-B932-465A-AB3C-8F65B0DD20F5}">
      <dgm:prSet/>
      <dgm:spPr/>
      <dgm:t>
        <a:bodyPr/>
        <a:lstStyle/>
        <a:p>
          <a:pPr rtl="0"/>
          <a:r>
            <a:rPr lang="en-US" b="0" i="0" smtClean="0"/>
            <a:t>Useful life of underlying IT assets</a:t>
          </a:r>
          <a:endParaRPr lang="en-US"/>
        </a:p>
      </dgm:t>
    </dgm:pt>
    <dgm:pt modelId="{44590E4C-29F7-4AAC-8696-1045A8288776}" type="parTrans" cxnId="{D97896B5-F19F-4500-962B-FE9324BA77AC}">
      <dgm:prSet/>
      <dgm:spPr/>
      <dgm:t>
        <a:bodyPr/>
        <a:lstStyle/>
        <a:p>
          <a:endParaRPr lang="en-US"/>
        </a:p>
      </dgm:t>
    </dgm:pt>
    <dgm:pt modelId="{4E0E7ADB-CF3F-4702-A56F-458EE4399CD9}" type="sibTrans" cxnId="{D97896B5-F19F-4500-962B-FE9324BA77AC}">
      <dgm:prSet/>
      <dgm:spPr/>
      <dgm:t>
        <a:bodyPr/>
        <a:lstStyle/>
        <a:p>
          <a:endParaRPr lang="en-US"/>
        </a:p>
      </dgm:t>
    </dgm:pt>
    <dgm:pt modelId="{A15574E5-C6A5-400A-BFB5-54BF96E4C3D4}" type="pres">
      <dgm:prSet presAssocID="{92738F1B-4FF1-4C94-B8D5-11463524E491}" presName="cycle" presStyleCnt="0">
        <dgm:presLayoutVars>
          <dgm:dir/>
          <dgm:resizeHandles val="exact"/>
        </dgm:presLayoutVars>
      </dgm:prSet>
      <dgm:spPr/>
      <dgm:t>
        <a:bodyPr/>
        <a:lstStyle/>
        <a:p>
          <a:endParaRPr lang="en-US"/>
        </a:p>
      </dgm:t>
    </dgm:pt>
    <dgm:pt modelId="{287BEA45-8D09-4A5D-99EB-61E3E4DE8053}" type="pres">
      <dgm:prSet presAssocID="{6D73774D-E782-4CAE-B887-0EE7868CCA80}" presName="arrow" presStyleLbl="node1" presStyleIdx="0" presStyleCnt="2">
        <dgm:presLayoutVars>
          <dgm:bulletEnabled val="1"/>
        </dgm:presLayoutVars>
      </dgm:prSet>
      <dgm:spPr/>
      <dgm:t>
        <a:bodyPr/>
        <a:lstStyle/>
        <a:p>
          <a:endParaRPr lang="en-US"/>
        </a:p>
      </dgm:t>
    </dgm:pt>
    <dgm:pt modelId="{EFE82C2C-0AA1-43D3-977D-E276B475B47E}" type="pres">
      <dgm:prSet presAssocID="{EEE26BA2-B932-465A-AB3C-8F65B0DD20F5}" presName="arrow" presStyleLbl="node1" presStyleIdx="1" presStyleCnt="2">
        <dgm:presLayoutVars>
          <dgm:bulletEnabled val="1"/>
        </dgm:presLayoutVars>
      </dgm:prSet>
      <dgm:spPr/>
      <dgm:t>
        <a:bodyPr/>
        <a:lstStyle/>
        <a:p>
          <a:endParaRPr lang="en-US"/>
        </a:p>
      </dgm:t>
    </dgm:pt>
  </dgm:ptLst>
  <dgm:cxnLst>
    <dgm:cxn modelId="{247FEE7B-0926-43E0-A74F-4C53B3694BB4}" type="presOf" srcId="{EEE26BA2-B932-465A-AB3C-8F65B0DD20F5}" destId="{EFE82C2C-0AA1-43D3-977D-E276B475B47E}" srcOrd="0" destOrd="0" presId="urn:microsoft.com/office/officeart/2005/8/layout/arrow1"/>
    <dgm:cxn modelId="{3E995187-42EB-49E7-B33A-A541FF2BCCB6}" type="presOf" srcId="{92738F1B-4FF1-4C94-B8D5-11463524E491}" destId="{A15574E5-C6A5-400A-BFB5-54BF96E4C3D4}" srcOrd="0" destOrd="0" presId="urn:microsoft.com/office/officeart/2005/8/layout/arrow1"/>
    <dgm:cxn modelId="{E6DA9843-1F5E-4E34-8816-BEFB5FB81AF3}" srcId="{92738F1B-4FF1-4C94-B8D5-11463524E491}" destId="{6D73774D-E782-4CAE-B887-0EE7868CCA80}" srcOrd="0" destOrd="0" parTransId="{4B050D4D-B860-46A9-BB73-8D0894402C40}" sibTransId="{E04B82C8-DDEB-4AFB-ABA2-F93943C6CAAD}"/>
    <dgm:cxn modelId="{D97896B5-F19F-4500-962B-FE9324BA77AC}" srcId="{92738F1B-4FF1-4C94-B8D5-11463524E491}" destId="{EEE26BA2-B932-465A-AB3C-8F65B0DD20F5}" srcOrd="1" destOrd="0" parTransId="{44590E4C-29F7-4AAC-8696-1045A8288776}" sibTransId="{4E0E7ADB-CF3F-4702-A56F-458EE4399CD9}"/>
    <dgm:cxn modelId="{E0A1B400-A8D3-44C7-B7F3-9FD8A8D976B4}" type="presOf" srcId="{6D73774D-E782-4CAE-B887-0EE7868CCA80}" destId="{287BEA45-8D09-4A5D-99EB-61E3E4DE8053}" srcOrd="0" destOrd="0" presId="urn:microsoft.com/office/officeart/2005/8/layout/arrow1"/>
    <dgm:cxn modelId="{4922B900-0D95-47C9-B686-CA73AC4427B0}" type="presParOf" srcId="{A15574E5-C6A5-400A-BFB5-54BF96E4C3D4}" destId="{287BEA45-8D09-4A5D-99EB-61E3E4DE8053}" srcOrd="0" destOrd="0" presId="urn:microsoft.com/office/officeart/2005/8/layout/arrow1"/>
    <dgm:cxn modelId="{3EC926AD-349C-48BC-852A-7749DBAEB0E4}" type="presParOf" srcId="{A15574E5-C6A5-400A-BFB5-54BF96E4C3D4}" destId="{EFE82C2C-0AA1-43D3-977D-E276B475B47E}"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874B7-8831-4B88-885A-334FDFFA8E98}">
      <dsp:nvSpPr>
        <dsp:cNvPr id="0" name=""/>
        <dsp:cNvSpPr/>
      </dsp:nvSpPr>
      <dsp:spPr>
        <a:xfrm>
          <a:off x="50257" y="1369985"/>
          <a:ext cx="5242553" cy="31455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u="sng" kern="1200" dirty="0" smtClean="0"/>
            <a:t>GASB</a:t>
          </a:r>
          <a:r>
            <a:rPr lang="en-US" sz="4000" kern="1200" dirty="0" smtClean="0"/>
            <a:t>:</a:t>
          </a:r>
        </a:p>
        <a:p>
          <a:pPr lvl="0" algn="ctr" defTabSz="1778000">
            <a:lnSpc>
              <a:spcPct val="90000"/>
            </a:lnSpc>
            <a:spcBef>
              <a:spcPct val="0"/>
            </a:spcBef>
            <a:spcAft>
              <a:spcPct val="35000"/>
            </a:spcAft>
          </a:pPr>
          <a:r>
            <a:rPr lang="en-US" sz="4000" kern="1200" dirty="0" smtClean="0"/>
            <a:t>Governmental Accounting Standards Board</a:t>
          </a:r>
          <a:endParaRPr lang="en-US" sz="4000" kern="1200" dirty="0"/>
        </a:p>
      </dsp:txBody>
      <dsp:txXfrm>
        <a:off x="50257" y="1369985"/>
        <a:ext cx="5242553" cy="3145532"/>
      </dsp:txXfrm>
    </dsp:sp>
    <dsp:sp modelId="{382E788F-8920-408F-A821-1D6ECEBDBBFE}">
      <dsp:nvSpPr>
        <dsp:cNvPr id="0" name=""/>
        <dsp:cNvSpPr/>
      </dsp:nvSpPr>
      <dsp:spPr>
        <a:xfrm>
          <a:off x="5628910" y="1386687"/>
          <a:ext cx="5242553" cy="31455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u="sng" kern="1200" dirty="0" smtClean="0"/>
            <a:t>SBITA</a:t>
          </a:r>
          <a:r>
            <a:rPr lang="en-US" sz="4000" kern="1200" dirty="0" smtClean="0"/>
            <a:t>:</a:t>
          </a:r>
        </a:p>
        <a:p>
          <a:pPr lvl="0" algn="ctr" defTabSz="1778000">
            <a:lnSpc>
              <a:spcPct val="90000"/>
            </a:lnSpc>
            <a:spcBef>
              <a:spcPct val="0"/>
            </a:spcBef>
            <a:spcAft>
              <a:spcPct val="35000"/>
            </a:spcAft>
          </a:pPr>
          <a:r>
            <a:rPr lang="en-US" sz="4000" kern="1200" dirty="0" smtClean="0"/>
            <a:t>Subscription-Based Information Technology Arrangements</a:t>
          </a:r>
          <a:endParaRPr lang="en-US" sz="4000" kern="1200" dirty="0"/>
        </a:p>
      </dsp:txBody>
      <dsp:txXfrm>
        <a:off x="5628910" y="1386687"/>
        <a:ext cx="5242553" cy="3145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C4C8E-DAEE-4689-8C30-288D720A882C}">
      <dsp:nvSpPr>
        <dsp:cNvPr id="0" name=""/>
        <dsp:cNvSpPr/>
      </dsp:nvSpPr>
      <dsp:spPr>
        <a:xfrm>
          <a:off x="1831" y="283535"/>
          <a:ext cx="2427337" cy="24273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b="0" i="0" kern="1200" dirty="0" smtClean="0"/>
            <a:t>The right to obtain the present service capacity from the use of the underlying IT assets as specified in the contract.</a:t>
          </a:r>
          <a:endParaRPr lang="en-US" sz="1500" kern="1200" dirty="0"/>
        </a:p>
      </dsp:txBody>
      <dsp:txXfrm>
        <a:off x="357306" y="639010"/>
        <a:ext cx="1716387" cy="1716387"/>
      </dsp:txXfrm>
    </dsp:sp>
    <dsp:sp modelId="{76B3B904-6DEC-420B-9575-D87A371530A7}">
      <dsp:nvSpPr>
        <dsp:cNvPr id="0" name=""/>
        <dsp:cNvSpPr/>
      </dsp:nvSpPr>
      <dsp:spPr>
        <a:xfrm>
          <a:off x="2626268" y="793276"/>
          <a:ext cx="1407855" cy="140785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812879" y="1331640"/>
        <a:ext cx="1034633" cy="331127"/>
      </dsp:txXfrm>
    </dsp:sp>
    <dsp:sp modelId="{9AA2801C-AF28-4C50-9D6D-0137EFA273CE}">
      <dsp:nvSpPr>
        <dsp:cNvPr id="0" name=""/>
        <dsp:cNvSpPr/>
      </dsp:nvSpPr>
      <dsp:spPr>
        <a:xfrm>
          <a:off x="4231223" y="283535"/>
          <a:ext cx="2427337" cy="24273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b="0" i="0" kern="1200" smtClean="0"/>
            <a:t>The right to determine the nature and manner of use of the underlying IT assets as specified in the contract.</a:t>
          </a:r>
          <a:endParaRPr lang="en-US" sz="1500" kern="1200"/>
        </a:p>
      </dsp:txBody>
      <dsp:txXfrm>
        <a:off x="4586698" y="639010"/>
        <a:ext cx="1716387" cy="1716387"/>
      </dsp:txXfrm>
    </dsp:sp>
    <dsp:sp modelId="{F93F4A1D-5817-411C-B414-F3786B42F214}">
      <dsp:nvSpPr>
        <dsp:cNvPr id="0" name=""/>
        <dsp:cNvSpPr/>
      </dsp:nvSpPr>
      <dsp:spPr>
        <a:xfrm>
          <a:off x="6855660" y="793276"/>
          <a:ext cx="1407855" cy="1407855"/>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7042271" y="1083294"/>
        <a:ext cx="1034633" cy="827819"/>
      </dsp:txXfrm>
    </dsp:sp>
    <dsp:sp modelId="{1A20232B-C2BE-4F61-BB26-3610EA22755D}">
      <dsp:nvSpPr>
        <dsp:cNvPr id="0" name=""/>
        <dsp:cNvSpPr/>
      </dsp:nvSpPr>
      <dsp:spPr>
        <a:xfrm>
          <a:off x="8460615" y="283535"/>
          <a:ext cx="2427337" cy="24273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0">
            <a:lnSpc>
              <a:spcPct val="90000"/>
            </a:lnSpc>
            <a:spcBef>
              <a:spcPct val="0"/>
            </a:spcBef>
            <a:spcAft>
              <a:spcPct val="35000"/>
            </a:spcAft>
          </a:pPr>
          <a:r>
            <a:rPr lang="en-US" sz="3200" b="0" i="0" kern="1200" dirty="0" smtClean="0"/>
            <a:t>Conveys Control</a:t>
          </a:r>
          <a:endParaRPr lang="en-US" sz="3200" kern="1200" dirty="0"/>
        </a:p>
      </dsp:txBody>
      <dsp:txXfrm>
        <a:off x="8816090" y="639010"/>
        <a:ext cx="1716387" cy="17163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53535-AEEC-43DA-A51B-1EA0EB390E3C}">
      <dsp:nvSpPr>
        <dsp:cNvPr id="0" name=""/>
        <dsp:cNvSpPr/>
      </dsp:nvSpPr>
      <dsp:spPr>
        <a:xfrm>
          <a:off x="0" y="830410"/>
          <a:ext cx="2983104" cy="17898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i="0" kern="1200" smtClean="0"/>
            <a:t>Fixed payments</a:t>
          </a:r>
          <a:endParaRPr lang="en-US" sz="2000" kern="1200"/>
        </a:p>
      </dsp:txBody>
      <dsp:txXfrm>
        <a:off x="0" y="830410"/>
        <a:ext cx="2983104" cy="1789862"/>
      </dsp:txXfrm>
    </dsp:sp>
    <dsp:sp modelId="{C066A606-CD87-431E-9AD5-9B961C740569}">
      <dsp:nvSpPr>
        <dsp:cNvPr id="0" name=""/>
        <dsp:cNvSpPr/>
      </dsp:nvSpPr>
      <dsp:spPr>
        <a:xfrm>
          <a:off x="3281414" y="830410"/>
          <a:ext cx="2983104" cy="17898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i="0" kern="1200" dirty="0" smtClean="0"/>
            <a:t>Variable payments that depend on an index or a rate, measured using the index or rate as of the commencement of the subscription term</a:t>
          </a:r>
          <a:endParaRPr lang="en-US" sz="2000" kern="1200" dirty="0"/>
        </a:p>
      </dsp:txBody>
      <dsp:txXfrm>
        <a:off x="3281414" y="830410"/>
        <a:ext cx="2983104" cy="1789862"/>
      </dsp:txXfrm>
    </dsp:sp>
    <dsp:sp modelId="{1305E458-0D0A-4A69-9013-3C65418450FC}">
      <dsp:nvSpPr>
        <dsp:cNvPr id="0" name=""/>
        <dsp:cNvSpPr/>
      </dsp:nvSpPr>
      <dsp:spPr>
        <a:xfrm>
          <a:off x="6562829" y="830410"/>
          <a:ext cx="2983104" cy="17898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i="0" kern="1200" dirty="0" smtClean="0"/>
            <a:t>Variable payments that are fixed in substance</a:t>
          </a:r>
          <a:endParaRPr lang="en-US" sz="2000" kern="1200" dirty="0"/>
        </a:p>
      </dsp:txBody>
      <dsp:txXfrm>
        <a:off x="6562829" y="830410"/>
        <a:ext cx="2983104" cy="1789862"/>
      </dsp:txXfrm>
    </dsp:sp>
    <dsp:sp modelId="{B2482B41-B803-46E8-A5AD-93720F18072C}">
      <dsp:nvSpPr>
        <dsp:cNvPr id="0" name=""/>
        <dsp:cNvSpPr/>
      </dsp:nvSpPr>
      <dsp:spPr>
        <a:xfrm>
          <a:off x="0" y="2918583"/>
          <a:ext cx="2983104" cy="17898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i="0" kern="1200" smtClean="0"/>
            <a:t>Payments for penalties for terminating the SBITA if the subscription term reflects the government exercising that option</a:t>
          </a:r>
          <a:endParaRPr lang="en-US" sz="2000" kern="1200"/>
        </a:p>
      </dsp:txBody>
      <dsp:txXfrm>
        <a:off x="0" y="2918583"/>
        <a:ext cx="2983104" cy="1789862"/>
      </dsp:txXfrm>
    </dsp:sp>
    <dsp:sp modelId="{E67A3D97-3070-4605-A016-598A59D0E56E}">
      <dsp:nvSpPr>
        <dsp:cNvPr id="0" name=""/>
        <dsp:cNvSpPr/>
      </dsp:nvSpPr>
      <dsp:spPr>
        <a:xfrm>
          <a:off x="3281414" y="2918583"/>
          <a:ext cx="2983104" cy="17898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i="0" kern="1200" smtClean="0"/>
            <a:t>Subscription contract incentives</a:t>
          </a:r>
          <a:endParaRPr lang="en-US" sz="2000" kern="1200"/>
        </a:p>
      </dsp:txBody>
      <dsp:txXfrm>
        <a:off x="3281414" y="2918583"/>
        <a:ext cx="2983104" cy="1789862"/>
      </dsp:txXfrm>
    </dsp:sp>
    <dsp:sp modelId="{4EB8071E-B339-4A33-967F-1A6FDF5F99DF}">
      <dsp:nvSpPr>
        <dsp:cNvPr id="0" name=""/>
        <dsp:cNvSpPr/>
      </dsp:nvSpPr>
      <dsp:spPr>
        <a:xfrm>
          <a:off x="6562829" y="2918583"/>
          <a:ext cx="2983104" cy="17898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i="0" kern="1200" smtClean="0"/>
            <a:t>Any other payments to the SBITA vendor associated with the SBITA contract that are reasonably certain of being required</a:t>
          </a:r>
          <a:endParaRPr lang="en-US" sz="2000" kern="1200"/>
        </a:p>
      </dsp:txBody>
      <dsp:txXfrm>
        <a:off x="6562829" y="2918583"/>
        <a:ext cx="2983104" cy="1789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53535-AEEC-43DA-A51B-1EA0EB390E3C}">
      <dsp:nvSpPr>
        <dsp:cNvPr id="0" name=""/>
        <dsp:cNvSpPr/>
      </dsp:nvSpPr>
      <dsp:spPr>
        <a:xfrm>
          <a:off x="659459" y="1269"/>
          <a:ext cx="3648074" cy="2188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0" i="0" kern="1200" dirty="0" smtClean="0"/>
            <a:t>Amount of the initial Subscription Liability</a:t>
          </a:r>
          <a:endParaRPr lang="en-US" sz="2500" kern="1200" dirty="0"/>
        </a:p>
      </dsp:txBody>
      <dsp:txXfrm>
        <a:off x="659459" y="1269"/>
        <a:ext cx="3648074" cy="2188844"/>
      </dsp:txXfrm>
    </dsp:sp>
    <dsp:sp modelId="{C066A606-CD87-431E-9AD5-9B961C740569}">
      <dsp:nvSpPr>
        <dsp:cNvPr id="0" name=""/>
        <dsp:cNvSpPr/>
      </dsp:nvSpPr>
      <dsp:spPr>
        <a:xfrm>
          <a:off x="4672341" y="1269"/>
          <a:ext cx="3648074" cy="2188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0" i="0" kern="1200" dirty="0" smtClean="0"/>
            <a:t>Plus:  Payments associated with the SBITA contract made to the SBITA vendor at the commencement of the subscription term</a:t>
          </a:r>
          <a:endParaRPr lang="en-US" sz="2500" kern="1200" dirty="0"/>
        </a:p>
      </dsp:txBody>
      <dsp:txXfrm>
        <a:off x="4672341" y="1269"/>
        <a:ext cx="3648074" cy="2188844"/>
      </dsp:txXfrm>
    </dsp:sp>
    <dsp:sp modelId="{1305E458-0D0A-4A69-9013-3C65418450FC}">
      <dsp:nvSpPr>
        <dsp:cNvPr id="0" name=""/>
        <dsp:cNvSpPr/>
      </dsp:nvSpPr>
      <dsp:spPr>
        <a:xfrm>
          <a:off x="659459" y="2554921"/>
          <a:ext cx="3648074" cy="2188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0" i="0" kern="1200" dirty="0" smtClean="0"/>
            <a:t>Plus:  </a:t>
          </a:r>
          <a:r>
            <a:rPr lang="en-US" sz="2500" b="0" i="0" kern="1200" dirty="0" err="1" smtClean="0"/>
            <a:t>Capitalizable</a:t>
          </a:r>
          <a:r>
            <a:rPr lang="en-US" sz="2500" b="0" i="0" kern="1200" dirty="0" smtClean="0"/>
            <a:t> initial implementation costs</a:t>
          </a:r>
          <a:endParaRPr lang="en-US" sz="2500" kern="1200" dirty="0"/>
        </a:p>
      </dsp:txBody>
      <dsp:txXfrm>
        <a:off x="659459" y="2554921"/>
        <a:ext cx="3648074" cy="2188844"/>
      </dsp:txXfrm>
    </dsp:sp>
    <dsp:sp modelId="{B2482B41-B803-46E8-A5AD-93720F18072C}">
      <dsp:nvSpPr>
        <dsp:cNvPr id="0" name=""/>
        <dsp:cNvSpPr/>
      </dsp:nvSpPr>
      <dsp:spPr>
        <a:xfrm>
          <a:off x="4672341" y="2554921"/>
          <a:ext cx="3648074" cy="2188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0" i="0" kern="1200" dirty="0" smtClean="0"/>
            <a:t>Less:  Vendor incentives received from the SBITA vendor at the commencement of the subscription term</a:t>
          </a:r>
          <a:endParaRPr lang="en-US" sz="2500" kern="1200" dirty="0"/>
        </a:p>
      </dsp:txBody>
      <dsp:txXfrm>
        <a:off x="4672341" y="2554921"/>
        <a:ext cx="3648074" cy="2188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BEA45-8D09-4A5D-99EB-61E3E4DE8053}">
      <dsp:nvSpPr>
        <dsp:cNvPr id="0" name=""/>
        <dsp:cNvSpPr/>
      </dsp:nvSpPr>
      <dsp:spPr>
        <a:xfrm rot="16200000">
          <a:off x="304" y="30289"/>
          <a:ext cx="3492145" cy="3492145"/>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3200" b="0" i="0" kern="1200" dirty="0" smtClean="0"/>
            <a:t>Subscription term  </a:t>
          </a:r>
          <a:endParaRPr lang="en-US" sz="3200" kern="1200" dirty="0"/>
        </a:p>
      </dsp:txBody>
      <dsp:txXfrm rot="5400000">
        <a:off x="611430" y="903324"/>
        <a:ext cx="2881020" cy="1746073"/>
      </dsp:txXfrm>
    </dsp:sp>
    <dsp:sp modelId="{EFE82C2C-0AA1-43D3-977D-E276B475B47E}">
      <dsp:nvSpPr>
        <dsp:cNvPr id="0" name=""/>
        <dsp:cNvSpPr/>
      </dsp:nvSpPr>
      <dsp:spPr>
        <a:xfrm rot="5400000">
          <a:off x="3842845" y="30289"/>
          <a:ext cx="3492145" cy="3492145"/>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3200" b="0" i="0" kern="1200" smtClean="0"/>
            <a:t>Useful life of underlying IT assets</a:t>
          </a:r>
          <a:endParaRPr lang="en-US" sz="3200" kern="1200"/>
        </a:p>
      </dsp:txBody>
      <dsp:txXfrm rot="-5400000">
        <a:off x="3842846" y="903325"/>
        <a:ext cx="2881020" cy="174607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A1A6DD6-E316-46C7-BF11-331DDFA79521}" type="datetimeFigureOut">
              <a:rPr lang="en-US" smtClean="0"/>
              <a:t>4/28/2023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EDEE063-2B90-439F-9944-042C149905E4}" type="slidenum">
              <a:rPr lang="en-US" smtClean="0"/>
              <a:t>‹#›</a:t>
            </a:fld>
            <a:endParaRPr lang="en-US"/>
          </a:p>
        </p:txBody>
      </p:sp>
    </p:spTree>
    <p:extLst>
      <p:ext uri="{BB962C8B-B14F-4D97-AF65-F5344CB8AC3E}">
        <p14:creationId xmlns:p14="http://schemas.microsoft.com/office/powerpoint/2010/main" val="1558982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r>
              <a:rPr lang="en-US" dirty="0" smtClean="0"/>
              <a:t/>
            </a:r>
            <a:br>
              <a:rPr lang="en-US" dirty="0" smtClean="0"/>
            </a:br>
            <a:endParaRPr dirty="0"/>
          </a:p>
        </p:txBody>
      </p:sp>
      <p:sp>
        <p:nvSpPr>
          <p:cNvPr id="86" name="Google Shape;86;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66858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600200" lvl="3" indent="-152400" algn="l" rtl="0">
              <a:lnSpc>
                <a:spcPct val="100000"/>
              </a:lnSpc>
              <a:spcBef>
                <a:spcPts val="0"/>
              </a:spcBef>
              <a:spcAft>
                <a:spcPts val="0"/>
              </a:spcAft>
              <a:buClr>
                <a:schemeClr val="dk1"/>
              </a:buClr>
              <a:buSzPts val="1200"/>
              <a:buFont typeface="Calibri"/>
              <a:buNone/>
            </a:pPr>
            <a:endParaRPr sz="1200" b="0" dirty="0">
              <a:solidFill>
                <a:schemeClr val="dk1"/>
              </a:solidFill>
              <a:latin typeface="Calibri"/>
              <a:ea typeface="Calibri"/>
              <a:cs typeface="Calibri"/>
              <a:sym typeface="Calibri"/>
            </a:endParaRPr>
          </a:p>
        </p:txBody>
      </p:sp>
      <p:sp>
        <p:nvSpPr>
          <p:cNvPr id="131" name="Google Shape;13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
        <p:nvSpPr>
          <p:cNvPr id="132" name="Google Shape;132;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37615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600200" lvl="3" indent="-152400" algn="l" rtl="0">
              <a:lnSpc>
                <a:spcPct val="100000"/>
              </a:lnSpc>
              <a:spcBef>
                <a:spcPts val="0"/>
              </a:spcBef>
              <a:spcAft>
                <a:spcPts val="0"/>
              </a:spcAft>
              <a:buClr>
                <a:schemeClr val="dk1"/>
              </a:buClr>
              <a:buSzPts val="1200"/>
              <a:buFont typeface="Calibri"/>
              <a:buNone/>
            </a:pPr>
            <a:endParaRPr sz="1200" b="0" dirty="0">
              <a:solidFill>
                <a:schemeClr val="dk1"/>
              </a:solidFill>
              <a:latin typeface="Calibri"/>
              <a:ea typeface="Calibri"/>
              <a:cs typeface="Calibri"/>
              <a:sym typeface="Calibri"/>
            </a:endParaRPr>
          </a:p>
        </p:txBody>
      </p:sp>
      <p:sp>
        <p:nvSpPr>
          <p:cNvPr id="131" name="Google Shape;13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
        <p:nvSpPr>
          <p:cNvPr id="132" name="Google Shape;132;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328897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600200" lvl="3" indent="-152400" algn="l" rtl="0">
              <a:lnSpc>
                <a:spcPct val="100000"/>
              </a:lnSpc>
              <a:spcBef>
                <a:spcPts val="0"/>
              </a:spcBef>
              <a:spcAft>
                <a:spcPts val="0"/>
              </a:spcAft>
              <a:buClr>
                <a:schemeClr val="dk1"/>
              </a:buClr>
              <a:buSzPts val="1200"/>
              <a:buFont typeface="Calibri"/>
              <a:buNone/>
            </a:pPr>
            <a:endParaRPr sz="1200" b="0" dirty="0">
              <a:solidFill>
                <a:schemeClr val="dk1"/>
              </a:solidFill>
              <a:latin typeface="Calibri"/>
              <a:ea typeface="Calibri"/>
              <a:cs typeface="Calibri"/>
              <a:sym typeface="Calibri"/>
            </a:endParaRPr>
          </a:p>
        </p:txBody>
      </p:sp>
      <p:sp>
        <p:nvSpPr>
          <p:cNvPr id="131" name="Google Shape;13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
        <p:nvSpPr>
          <p:cNvPr id="132" name="Google Shape;132;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247530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600200" lvl="3" indent="-152400" algn="l" rtl="0">
              <a:lnSpc>
                <a:spcPct val="100000"/>
              </a:lnSpc>
              <a:spcBef>
                <a:spcPts val="0"/>
              </a:spcBef>
              <a:spcAft>
                <a:spcPts val="0"/>
              </a:spcAft>
              <a:buClr>
                <a:schemeClr val="dk1"/>
              </a:buClr>
              <a:buSzPts val="1200"/>
              <a:buFont typeface="Calibri"/>
              <a:buNone/>
            </a:pPr>
            <a:r>
              <a:rPr lang="en-US" sz="1200" b="0">
                <a:solidFill>
                  <a:schemeClr val="dk1"/>
                </a:solidFill>
                <a:latin typeface="Calibri"/>
                <a:ea typeface="Calibri"/>
                <a:cs typeface="Calibri"/>
                <a:sym typeface="Calibri"/>
              </a:rPr>
              <a:t>Kasey to give update.</a:t>
            </a:r>
            <a:endParaRPr sz="1200" b="0">
              <a:solidFill>
                <a:schemeClr val="dk1"/>
              </a:solidFill>
              <a:latin typeface="Calibri"/>
              <a:ea typeface="Calibri"/>
              <a:cs typeface="Calibri"/>
              <a:sym typeface="Calibri"/>
            </a:endParaRPr>
          </a:p>
        </p:txBody>
      </p:sp>
      <p:sp>
        <p:nvSpPr>
          <p:cNvPr id="131" name="Google Shape;13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
        <p:nvSpPr>
          <p:cNvPr id="132" name="Google Shape;132;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522647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600200" lvl="3" indent="-152400" algn="l" rtl="0">
              <a:lnSpc>
                <a:spcPct val="100000"/>
              </a:lnSpc>
              <a:spcBef>
                <a:spcPts val="0"/>
              </a:spcBef>
              <a:spcAft>
                <a:spcPts val="0"/>
              </a:spcAft>
              <a:buClr>
                <a:schemeClr val="dk1"/>
              </a:buClr>
              <a:buSzPts val="1200"/>
              <a:buFont typeface="Calibri"/>
              <a:buNone/>
            </a:pPr>
            <a:r>
              <a:rPr lang="en-US" sz="1200" b="0">
                <a:solidFill>
                  <a:schemeClr val="dk1"/>
                </a:solidFill>
                <a:latin typeface="Calibri"/>
                <a:ea typeface="Calibri"/>
                <a:cs typeface="Calibri"/>
                <a:sym typeface="Calibri"/>
              </a:rPr>
              <a:t>Kasey to give update.</a:t>
            </a:r>
            <a:endParaRPr sz="1200" b="0">
              <a:solidFill>
                <a:schemeClr val="dk1"/>
              </a:solidFill>
              <a:latin typeface="Calibri"/>
              <a:ea typeface="Calibri"/>
              <a:cs typeface="Calibri"/>
              <a:sym typeface="Calibri"/>
            </a:endParaRPr>
          </a:p>
        </p:txBody>
      </p:sp>
      <p:sp>
        <p:nvSpPr>
          <p:cNvPr id="131" name="Google Shape;13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
        <p:nvSpPr>
          <p:cNvPr id="132" name="Google Shape;132;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133452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600200" lvl="3" indent="-152400" algn="l" rtl="0">
              <a:lnSpc>
                <a:spcPct val="100000"/>
              </a:lnSpc>
              <a:spcBef>
                <a:spcPts val="0"/>
              </a:spcBef>
              <a:spcAft>
                <a:spcPts val="0"/>
              </a:spcAft>
              <a:buClr>
                <a:schemeClr val="dk1"/>
              </a:buClr>
              <a:buSzPts val="1200"/>
              <a:buFont typeface="Calibri"/>
              <a:buNone/>
            </a:pPr>
            <a:r>
              <a:rPr lang="en-US" sz="1200" b="0">
                <a:solidFill>
                  <a:schemeClr val="dk1"/>
                </a:solidFill>
                <a:latin typeface="Calibri"/>
                <a:ea typeface="Calibri"/>
                <a:cs typeface="Calibri"/>
                <a:sym typeface="Calibri"/>
              </a:rPr>
              <a:t>Kasey to give update.</a:t>
            </a:r>
            <a:endParaRPr sz="1200" b="0">
              <a:solidFill>
                <a:schemeClr val="dk1"/>
              </a:solidFill>
              <a:latin typeface="Calibri"/>
              <a:ea typeface="Calibri"/>
              <a:cs typeface="Calibri"/>
              <a:sym typeface="Calibri"/>
            </a:endParaRPr>
          </a:p>
        </p:txBody>
      </p:sp>
      <p:sp>
        <p:nvSpPr>
          <p:cNvPr id="131" name="Google Shape;13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
        <p:nvSpPr>
          <p:cNvPr id="132" name="Google Shape;132;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862455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600200" lvl="3" indent="-152400" algn="l" rtl="0">
              <a:lnSpc>
                <a:spcPct val="100000"/>
              </a:lnSpc>
              <a:spcBef>
                <a:spcPts val="0"/>
              </a:spcBef>
              <a:spcAft>
                <a:spcPts val="0"/>
              </a:spcAft>
              <a:buClr>
                <a:schemeClr val="dk1"/>
              </a:buClr>
              <a:buSzPts val="1200"/>
              <a:buFont typeface="Calibri"/>
              <a:buNone/>
            </a:pPr>
            <a:r>
              <a:rPr lang="en-US" sz="1200" b="0">
                <a:solidFill>
                  <a:schemeClr val="dk1"/>
                </a:solidFill>
                <a:latin typeface="Calibri"/>
                <a:ea typeface="Calibri"/>
                <a:cs typeface="Calibri"/>
                <a:sym typeface="Calibri"/>
              </a:rPr>
              <a:t>Kasey to give update.</a:t>
            </a:r>
            <a:endParaRPr sz="1200" b="0">
              <a:solidFill>
                <a:schemeClr val="dk1"/>
              </a:solidFill>
              <a:latin typeface="Calibri"/>
              <a:ea typeface="Calibri"/>
              <a:cs typeface="Calibri"/>
              <a:sym typeface="Calibri"/>
            </a:endParaRPr>
          </a:p>
        </p:txBody>
      </p:sp>
      <p:sp>
        <p:nvSpPr>
          <p:cNvPr id="131" name="Google Shape;13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
        <p:nvSpPr>
          <p:cNvPr id="132" name="Google Shape;132;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161820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600200" lvl="3" indent="-152400" algn="l" rtl="0">
              <a:lnSpc>
                <a:spcPct val="100000"/>
              </a:lnSpc>
              <a:spcBef>
                <a:spcPts val="0"/>
              </a:spcBef>
              <a:spcAft>
                <a:spcPts val="0"/>
              </a:spcAft>
              <a:buClr>
                <a:schemeClr val="dk1"/>
              </a:buClr>
              <a:buSzPts val="1200"/>
              <a:buFont typeface="Calibri"/>
              <a:buNone/>
            </a:pPr>
            <a:r>
              <a:rPr lang="en-US" sz="1200" b="0">
                <a:solidFill>
                  <a:schemeClr val="dk1"/>
                </a:solidFill>
                <a:latin typeface="Calibri"/>
                <a:ea typeface="Calibri"/>
                <a:cs typeface="Calibri"/>
                <a:sym typeface="Calibri"/>
              </a:rPr>
              <a:t>Kasey to give update.</a:t>
            </a:r>
            <a:endParaRPr sz="1200" b="0">
              <a:solidFill>
                <a:schemeClr val="dk1"/>
              </a:solidFill>
              <a:latin typeface="Calibri"/>
              <a:ea typeface="Calibri"/>
              <a:cs typeface="Calibri"/>
              <a:sym typeface="Calibri"/>
            </a:endParaRPr>
          </a:p>
        </p:txBody>
      </p:sp>
      <p:sp>
        <p:nvSpPr>
          <p:cNvPr id="131" name="Google Shape;13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
        <p:nvSpPr>
          <p:cNvPr id="132" name="Google Shape;132;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304438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600200" lvl="3" indent="-152400" algn="l" rtl="0">
              <a:lnSpc>
                <a:spcPct val="100000"/>
              </a:lnSpc>
              <a:spcBef>
                <a:spcPts val="0"/>
              </a:spcBef>
              <a:spcAft>
                <a:spcPts val="0"/>
              </a:spcAft>
              <a:buClr>
                <a:schemeClr val="dk1"/>
              </a:buClr>
              <a:buSzPts val="1200"/>
              <a:buFont typeface="Calibri"/>
              <a:buNone/>
            </a:pPr>
            <a:r>
              <a:rPr lang="en-US" sz="1200" b="0">
                <a:solidFill>
                  <a:schemeClr val="dk1"/>
                </a:solidFill>
                <a:latin typeface="Calibri"/>
                <a:ea typeface="Calibri"/>
                <a:cs typeface="Calibri"/>
                <a:sym typeface="Calibri"/>
              </a:rPr>
              <a:t>Kasey to give update.</a:t>
            </a:r>
            <a:endParaRPr sz="1200" b="0">
              <a:solidFill>
                <a:schemeClr val="dk1"/>
              </a:solidFill>
              <a:latin typeface="Calibri"/>
              <a:ea typeface="Calibri"/>
              <a:cs typeface="Calibri"/>
              <a:sym typeface="Calibri"/>
            </a:endParaRPr>
          </a:p>
        </p:txBody>
      </p:sp>
      <p:sp>
        <p:nvSpPr>
          <p:cNvPr id="131" name="Google Shape;13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
        <p:nvSpPr>
          <p:cNvPr id="132" name="Google Shape;132;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039361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Generally</a:t>
            </a:r>
            <a:r>
              <a:rPr lang="en-US" baseline="0" dirty="0" smtClean="0"/>
              <a:t> </a:t>
            </a:r>
            <a:r>
              <a:rPr lang="en-US" dirty="0" smtClean="0"/>
              <a:t>Not </a:t>
            </a:r>
            <a:r>
              <a:rPr lang="en-US" dirty="0" err="1" smtClean="0"/>
              <a:t>capitalizable</a:t>
            </a:r>
            <a:r>
              <a:rPr lang="en-US" dirty="0" smtClean="0"/>
              <a:t>:  A, C</a:t>
            </a:r>
          </a:p>
          <a:p>
            <a:r>
              <a:rPr lang="en-US" dirty="0" smtClean="0"/>
              <a:t>Generally </a:t>
            </a:r>
            <a:r>
              <a:rPr lang="en-US" dirty="0" err="1" smtClean="0"/>
              <a:t>Capitalizable</a:t>
            </a:r>
            <a:r>
              <a:rPr lang="en-US" dirty="0" smtClean="0"/>
              <a:t>: B</a:t>
            </a:r>
            <a:endParaRPr lang="en-US" dirty="0"/>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8963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600200" lvl="3" indent="-152400" algn="l" rtl="0">
              <a:lnSpc>
                <a:spcPct val="100000"/>
              </a:lnSpc>
              <a:spcBef>
                <a:spcPts val="0"/>
              </a:spcBef>
              <a:spcAft>
                <a:spcPts val="0"/>
              </a:spcAft>
              <a:buClr>
                <a:schemeClr val="dk1"/>
              </a:buClr>
              <a:buSzPts val="1200"/>
              <a:buFont typeface="Calibri"/>
              <a:buNone/>
            </a:pPr>
            <a:endParaRPr sz="1200" b="0" dirty="0">
              <a:solidFill>
                <a:schemeClr val="dk1"/>
              </a:solidFill>
              <a:latin typeface="Calibri"/>
              <a:ea typeface="Calibri"/>
              <a:cs typeface="Calibri"/>
              <a:sym typeface="Calibri"/>
            </a:endParaRPr>
          </a:p>
        </p:txBody>
      </p:sp>
      <p:sp>
        <p:nvSpPr>
          <p:cNvPr id="131" name="Google Shape;13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
        <p:nvSpPr>
          <p:cNvPr id="132" name="Google Shape;132;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884307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600200" lvl="3" indent="-152400" algn="l" rtl="0">
              <a:lnSpc>
                <a:spcPct val="100000"/>
              </a:lnSpc>
              <a:spcBef>
                <a:spcPts val="0"/>
              </a:spcBef>
              <a:spcAft>
                <a:spcPts val="0"/>
              </a:spcAft>
              <a:buClr>
                <a:schemeClr val="dk1"/>
              </a:buClr>
              <a:buSzPts val="1200"/>
              <a:buFont typeface="Calibri"/>
              <a:buNone/>
            </a:pPr>
            <a:r>
              <a:rPr lang="en-US" sz="1200" b="0">
                <a:solidFill>
                  <a:schemeClr val="dk1"/>
                </a:solidFill>
                <a:latin typeface="Calibri"/>
                <a:ea typeface="Calibri"/>
                <a:cs typeface="Calibri"/>
                <a:sym typeface="Calibri"/>
              </a:rPr>
              <a:t>Kasey to give update.</a:t>
            </a:r>
            <a:endParaRPr sz="1200" b="0">
              <a:solidFill>
                <a:schemeClr val="dk1"/>
              </a:solidFill>
              <a:latin typeface="Calibri"/>
              <a:ea typeface="Calibri"/>
              <a:cs typeface="Calibri"/>
              <a:sym typeface="Calibri"/>
            </a:endParaRPr>
          </a:p>
        </p:txBody>
      </p:sp>
      <p:sp>
        <p:nvSpPr>
          <p:cNvPr id="131" name="Google Shape;13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
        <p:nvSpPr>
          <p:cNvPr id="132" name="Google Shape;132;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274731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Poll the audience:  Who is using </a:t>
            </a:r>
            <a:r>
              <a:rPr lang="en-US" dirty="0" err="1" smtClean="0"/>
              <a:t>DebtBook</a:t>
            </a:r>
            <a:r>
              <a:rPr lang="en-US" dirty="0" smtClean="0"/>
              <a:t>?  Lease Crunch?</a:t>
            </a:r>
            <a:r>
              <a:rPr lang="en-US" baseline="0" dirty="0" smtClean="0"/>
              <a:t>  Another software?  Or just an excel spreadsheet?</a:t>
            </a:r>
            <a:endParaRPr lang="en-US" dirty="0"/>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4440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3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557" name="Google Shape;557;p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600200" lvl="3" indent="-152400" algn="l" rtl="0">
              <a:lnSpc>
                <a:spcPct val="100000"/>
              </a:lnSpc>
              <a:spcBef>
                <a:spcPts val="0"/>
              </a:spcBef>
              <a:spcAft>
                <a:spcPts val="0"/>
              </a:spcAft>
              <a:buClr>
                <a:schemeClr val="dk1"/>
              </a:buClr>
              <a:buSzPts val="1200"/>
              <a:buFont typeface="Calibri"/>
              <a:buNone/>
            </a:pPr>
            <a:r>
              <a:rPr lang="en-US" sz="1200" b="0" dirty="0" smtClean="0">
                <a:solidFill>
                  <a:schemeClr val="dk1"/>
                </a:solidFill>
                <a:latin typeface="Calibri"/>
                <a:ea typeface="Calibri"/>
                <a:cs typeface="Calibri"/>
                <a:sym typeface="Calibri"/>
              </a:rPr>
              <a:t>You can replace the image above by right-clicking and selecting ‘change picture’</a:t>
            </a:r>
            <a:endParaRPr lang="en-US" sz="1200" b="0" dirty="0">
              <a:solidFill>
                <a:schemeClr val="dk1"/>
              </a:solidFill>
              <a:latin typeface="Calibri"/>
              <a:ea typeface="Calibri"/>
              <a:cs typeface="Calibri"/>
              <a:sym typeface="Calibri"/>
            </a:endParaRPr>
          </a:p>
        </p:txBody>
      </p:sp>
      <p:sp>
        <p:nvSpPr>
          <p:cNvPr id="131" name="Google Shape;13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
        <p:nvSpPr>
          <p:cNvPr id="132" name="Google Shape;132;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16452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87" name="Google Shape;58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
        <p:nvSpPr>
          <p:cNvPr id="588" name="Google Shape;588;p3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03944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600200" lvl="3" indent="-152400" algn="l" rtl="0">
              <a:lnSpc>
                <a:spcPct val="100000"/>
              </a:lnSpc>
              <a:spcBef>
                <a:spcPts val="0"/>
              </a:spcBef>
              <a:spcAft>
                <a:spcPts val="0"/>
              </a:spcAft>
              <a:buClr>
                <a:schemeClr val="dk1"/>
              </a:buClr>
              <a:buSzPts val="1200"/>
              <a:buFont typeface="Calibri"/>
              <a:buNone/>
            </a:pPr>
            <a:endParaRPr sz="1200" b="0" dirty="0">
              <a:solidFill>
                <a:schemeClr val="dk1"/>
              </a:solidFill>
              <a:latin typeface="Calibri"/>
              <a:ea typeface="Calibri"/>
              <a:cs typeface="Calibri"/>
              <a:sym typeface="Calibri"/>
            </a:endParaRPr>
          </a:p>
        </p:txBody>
      </p:sp>
      <p:sp>
        <p:nvSpPr>
          <p:cNvPr id="131" name="Google Shape;13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
        <p:nvSpPr>
          <p:cNvPr id="132" name="Google Shape;132;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905109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04708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600200" lvl="3" indent="-152400" algn="l" rtl="0">
              <a:lnSpc>
                <a:spcPct val="100000"/>
              </a:lnSpc>
              <a:spcBef>
                <a:spcPts val="0"/>
              </a:spcBef>
              <a:spcAft>
                <a:spcPts val="0"/>
              </a:spcAft>
              <a:buClr>
                <a:schemeClr val="dk1"/>
              </a:buClr>
              <a:buSzPts val="1200"/>
              <a:buFont typeface="Calibri"/>
              <a:buNone/>
            </a:pPr>
            <a:endParaRPr sz="1200" b="0" dirty="0">
              <a:solidFill>
                <a:schemeClr val="dk1"/>
              </a:solidFill>
              <a:latin typeface="Calibri"/>
              <a:ea typeface="Calibri"/>
              <a:cs typeface="Calibri"/>
              <a:sym typeface="Calibri"/>
            </a:endParaRPr>
          </a:p>
        </p:txBody>
      </p:sp>
      <p:sp>
        <p:nvSpPr>
          <p:cNvPr id="131" name="Google Shape;13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
        <p:nvSpPr>
          <p:cNvPr id="132" name="Google Shape;132;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49952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600200" lvl="3" indent="-152400" algn="l" rtl="0">
              <a:lnSpc>
                <a:spcPct val="100000"/>
              </a:lnSpc>
              <a:spcBef>
                <a:spcPts val="0"/>
              </a:spcBef>
              <a:spcAft>
                <a:spcPts val="0"/>
              </a:spcAft>
              <a:buClr>
                <a:schemeClr val="dk1"/>
              </a:buClr>
              <a:buSzPts val="1200"/>
              <a:buFont typeface="Calibri"/>
              <a:buNone/>
            </a:pPr>
            <a:endParaRPr sz="1200" b="0" dirty="0">
              <a:solidFill>
                <a:schemeClr val="dk1"/>
              </a:solidFill>
              <a:latin typeface="Calibri"/>
              <a:ea typeface="Calibri"/>
              <a:cs typeface="Calibri"/>
              <a:sym typeface="Calibri"/>
            </a:endParaRPr>
          </a:p>
        </p:txBody>
      </p:sp>
      <p:sp>
        <p:nvSpPr>
          <p:cNvPr id="131" name="Google Shape;13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
        <p:nvSpPr>
          <p:cNvPr id="132" name="Google Shape;132;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800448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600200" lvl="3" indent="-152400" algn="l" rtl="0">
              <a:lnSpc>
                <a:spcPct val="100000"/>
              </a:lnSpc>
              <a:spcBef>
                <a:spcPts val="0"/>
              </a:spcBef>
              <a:spcAft>
                <a:spcPts val="0"/>
              </a:spcAft>
              <a:buClr>
                <a:schemeClr val="dk1"/>
              </a:buClr>
              <a:buSzPts val="1200"/>
              <a:buFont typeface="Calibri"/>
              <a:buNone/>
            </a:pPr>
            <a:endParaRPr sz="1200" b="0" dirty="0">
              <a:solidFill>
                <a:schemeClr val="dk1"/>
              </a:solidFill>
              <a:latin typeface="Calibri"/>
              <a:ea typeface="Calibri"/>
              <a:cs typeface="Calibri"/>
              <a:sym typeface="Calibri"/>
            </a:endParaRPr>
          </a:p>
        </p:txBody>
      </p:sp>
      <p:sp>
        <p:nvSpPr>
          <p:cNvPr id="131" name="Google Shape;13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
        <p:nvSpPr>
          <p:cNvPr id="132" name="Google Shape;132;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420925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600200" lvl="3" indent="-152400" algn="l" rtl="0">
              <a:lnSpc>
                <a:spcPct val="100000"/>
              </a:lnSpc>
              <a:spcBef>
                <a:spcPts val="0"/>
              </a:spcBef>
              <a:spcAft>
                <a:spcPts val="0"/>
              </a:spcAft>
              <a:buClr>
                <a:schemeClr val="dk1"/>
              </a:buClr>
              <a:buSzPts val="1200"/>
              <a:buFont typeface="Calibri"/>
              <a:buNone/>
            </a:pPr>
            <a:endParaRPr sz="1200" b="0" dirty="0">
              <a:solidFill>
                <a:schemeClr val="dk1"/>
              </a:solidFill>
              <a:latin typeface="Calibri"/>
              <a:ea typeface="Calibri"/>
              <a:cs typeface="Calibri"/>
              <a:sym typeface="Calibri"/>
            </a:endParaRPr>
          </a:p>
        </p:txBody>
      </p:sp>
      <p:sp>
        <p:nvSpPr>
          <p:cNvPr id="131" name="Google Shape;13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
        <p:nvSpPr>
          <p:cNvPr id="132" name="Google Shape;132;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963585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600200" lvl="3" indent="-152400" algn="l" rtl="0">
              <a:lnSpc>
                <a:spcPct val="100000"/>
              </a:lnSpc>
              <a:spcBef>
                <a:spcPts val="0"/>
              </a:spcBef>
              <a:spcAft>
                <a:spcPts val="0"/>
              </a:spcAft>
              <a:buClr>
                <a:schemeClr val="dk1"/>
              </a:buClr>
              <a:buSzPts val="1200"/>
              <a:buFont typeface="Calibri"/>
              <a:buNone/>
            </a:pPr>
            <a:r>
              <a:rPr lang="en-US" sz="1200" b="0" dirty="0" smtClean="0">
                <a:solidFill>
                  <a:schemeClr val="dk1"/>
                </a:solidFill>
                <a:latin typeface="Calibri"/>
                <a:ea typeface="Calibri"/>
                <a:cs typeface="Calibri"/>
                <a:sym typeface="Calibri"/>
              </a:rPr>
              <a:t>Must have both</a:t>
            </a:r>
            <a:endParaRPr sz="1200" b="0" dirty="0">
              <a:solidFill>
                <a:schemeClr val="dk1"/>
              </a:solidFill>
              <a:latin typeface="Calibri"/>
              <a:ea typeface="Calibri"/>
              <a:cs typeface="Calibri"/>
              <a:sym typeface="Calibri"/>
            </a:endParaRPr>
          </a:p>
        </p:txBody>
      </p:sp>
      <p:sp>
        <p:nvSpPr>
          <p:cNvPr id="131" name="Google Shape;13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
        <p:nvSpPr>
          <p:cNvPr id="132" name="Google Shape;132;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891869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202223"/>
              </a:buClr>
              <a:buSzPts val="2400"/>
              <a:buNone/>
              <a:defRPr sz="2400"/>
            </a:lvl1pPr>
            <a:lvl2pPr lvl="1" algn="ctr">
              <a:lnSpc>
                <a:spcPct val="90000"/>
              </a:lnSpc>
              <a:spcBef>
                <a:spcPts val="500"/>
              </a:spcBef>
              <a:spcAft>
                <a:spcPts val="0"/>
              </a:spcAft>
              <a:buClr>
                <a:srgbClr val="202223"/>
              </a:buClr>
              <a:buSzPts val="2000"/>
              <a:buNone/>
              <a:defRPr sz="2000"/>
            </a:lvl2pPr>
            <a:lvl3pPr lvl="2" algn="ctr">
              <a:lnSpc>
                <a:spcPct val="90000"/>
              </a:lnSpc>
              <a:spcBef>
                <a:spcPts val="500"/>
              </a:spcBef>
              <a:spcAft>
                <a:spcPts val="0"/>
              </a:spcAft>
              <a:buClr>
                <a:srgbClr val="202223"/>
              </a:buClr>
              <a:buSzPts val="1800"/>
              <a:buNone/>
              <a:defRPr sz="1800"/>
            </a:lvl3pPr>
            <a:lvl4pPr lvl="3" algn="ctr">
              <a:lnSpc>
                <a:spcPct val="90000"/>
              </a:lnSpc>
              <a:spcBef>
                <a:spcPts val="500"/>
              </a:spcBef>
              <a:spcAft>
                <a:spcPts val="0"/>
              </a:spcAft>
              <a:buClr>
                <a:srgbClr val="202223"/>
              </a:buClr>
              <a:buSzPts val="1600"/>
              <a:buNone/>
              <a:defRPr sz="1600"/>
            </a:lvl4pPr>
            <a:lvl5pPr lvl="4" algn="ctr">
              <a:lnSpc>
                <a:spcPct val="90000"/>
              </a:lnSpc>
              <a:spcBef>
                <a:spcPts val="500"/>
              </a:spcBef>
              <a:spcAft>
                <a:spcPts val="0"/>
              </a:spcAft>
              <a:buClr>
                <a:srgbClr val="202223"/>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body" idx="1"/>
          </p:nvPr>
        </p:nvSpPr>
        <p:spPr>
          <a:xfrm>
            <a:off x="838200" y="1825625"/>
            <a:ext cx="10515600" cy="344085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202223"/>
              </a:buClr>
              <a:buSzPts val="1800"/>
              <a:buChar char="•"/>
              <a:defRPr/>
            </a:lvl1pPr>
            <a:lvl2pPr marL="914400" lvl="1" indent="-342900" algn="l">
              <a:lnSpc>
                <a:spcPct val="90000"/>
              </a:lnSpc>
              <a:spcBef>
                <a:spcPts val="500"/>
              </a:spcBef>
              <a:spcAft>
                <a:spcPts val="0"/>
              </a:spcAft>
              <a:buClr>
                <a:srgbClr val="202223"/>
              </a:buClr>
              <a:buSzPts val="1800"/>
              <a:buChar char="•"/>
              <a:defRPr/>
            </a:lvl2pPr>
            <a:lvl3pPr marL="1371600" lvl="2" indent="-342900" algn="l">
              <a:lnSpc>
                <a:spcPct val="90000"/>
              </a:lnSpc>
              <a:spcBef>
                <a:spcPts val="500"/>
              </a:spcBef>
              <a:spcAft>
                <a:spcPts val="0"/>
              </a:spcAft>
              <a:buClr>
                <a:srgbClr val="202223"/>
              </a:buClr>
              <a:buSzPts val="1800"/>
              <a:buChar char="•"/>
              <a:defRPr/>
            </a:lvl3pPr>
            <a:lvl4pPr marL="1828800" lvl="3" indent="-342900" algn="l">
              <a:lnSpc>
                <a:spcPct val="90000"/>
              </a:lnSpc>
              <a:spcBef>
                <a:spcPts val="500"/>
              </a:spcBef>
              <a:spcAft>
                <a:spcPts val="0"/>
              </a:spcAft>
              <a:buClr>
                <a:srgbClr val="202223"/>
              </a:buClr>
              <a:buSzPts val="1800"/>
              <a:buChar char="•"/>
              <a:defRPr/>
            </a:lvl4pPr>
            <a:lvl5pPr marL="2286000" lvl="4" indent="-342900" algn="l">
              <a:lnSpc>
                <a:spcPct val="90000"/>
              </a:lnSpc>
              <a:spcBef>
                <a:spcPts val="500"/>
              </a:spcBef>
              <a:spcAft>
                <a:spcPts val="0"/>
              </a:spcAft>
              <a:buClr>
                <a:srgbClr val="20222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Title 1"/>
          <p:cNvSpPr>
            <a:spLocks noGrp="1"/>
          </p:cNvSpPr>
          <p:nvPr>
            <p:ph type="title"/>
          </p:nvPr>
        </p:nvSpPr>
        <p:spPr>
          <a:xfrm>
            <a:off x="838200" y="365125"/>
            <a:ext cx="8506522"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p>
            <a:endParaRPr lang="en-US"/>
          </a:p>
        </p:txBody>
      </p:sp>
      <p:sp>
        <p:nvSpPr>
          <p:cNvPr id="4" name="Footer Placeholder 3"/>
          <p:cNvSpPr>
            <a:spLocks noGrp="1"/>
          </p:cNvSpPr>
          <p:nvPr>
            <p:ph type="ftr" idx="11"/>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r>
              <a:rPr lang="en-US" smtClean="0"/>
              <a:t>www.pbmares.com   |    </a:t>
            </a:r>
            <a:fld id="{00000000-1234-1234-1234-123412341234}" type="slidenum">
              <a:rPr lang="en-US" smtClean="0"/>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8200" y="365125"/>
            <a:ext cx="8595732"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202223"/>
              </a:buClr>
              <a:buSzPts val="1800"/>
              <a:buChar char="•"/>
              <a:defRPr/>
            </a:lvl1pPr>
            <a:lvl2pPr marL="914400" lvl="1" indent="-342900" algn="l">
              <a:lnSpc>
                <a:spcPct val="90000"/>
              </a:lnSpc>
              <a:spcBef>
                <a:spcPts val="500"/>
              </a:spcBef>
              <a:spcAft>
                <a:spcPts val="0"/>
              </a:spcAft>
              <a:buClr>
                <a:srgbClr val="202223"/>
              </a:buClr>
              <a:buSzPts val="1800"/>
              <a:buChar char="•"/>
              <a:defRPr/>
            </a:lvl2pPr>
            <a:lvl3pPr marL="1371600" lvl="2" indent="-342900" algn="l">
              <a:lnSpc>
                <a:spcPct val="90000"/>
              </a:lnSpc>
              <a:spcBef>
                <a:spcPts val="500"/>
              </a:spcBef>
              <a:spcAft>
                <a:spcPts val="0"/>
              </a:spcAft>
              <a:buClr>
                <a:srgbClr val="202223"/>
              </a:buClr>
              <a:buSzPts val="1800"/>
              <a:buChar char="•"/>
              <a:defRPr/>
            </a:lvl3pPr>
            <a:lvl4pPr marL="1828800" lvl="3" indent="-342900" algn="l">
              <a:lnSpc>
                <a:spcPct val="90000"/>
              </a:lnSpc>
              <a:spcBef>
                <a:spcPts val="500"/>
              </a:spcBef>
              <a:spcAft>
                <a:spcPts val="0"/>
              </a:spcAft>
              <a:buClr>
                <a:srgbClr val="202223"/>
              </a:buClr>
              <a:buSzPts val="1800"/>
              <a:buChar char="•"/>
              <a:defRPr/>
            </a:lvl4pPr>
            <a:lvl5pPr marL="2286000" lvl="4" indent="-342900" algn="l">
              <a:lnSpc>
                <a:spcPct val="90000"/>
              </a:lnSpc>
              <a:spcBef>
                <a:spcPts val="500"/>
              </a:spcBef>
              <a:spcAft>
                <a:spcPts val="0"/>
              </a:spcAft>
              <a:buClr>
                <a:srgbClr val="20222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202223"/>
              </a:buClr>
              <a:buSzPts val="1800"/>
              <a:buChar char="•"/>
              <a:defRPr/>
            </a:lvl1pPr>
            <a:lvl2pPr marL="914400" lvl="1" indent="-342900" algn="l">
              <a:lnSpc>
                <a:spcPct val="90000"/>
              </a:lnSpc>
              <a:spcBef>
                <a:spcPts val="500"/>
              </a:spcBef>
              <a:spcAft>
                <a:spcPts val="0"/>
              </a:spcAft>
              <a:buClr>
                <a:srgbClr val="202223"/>
              </a:buClr>
              <a:buSzPts val="1800"/>
              <a:buChar char="•"/>
              <a:defRPr/>
            </a:lvl2pPr>
            <a:lvl3pPr marL="1371600" lvl="2" indent="-342900" algn="l">
              <a:lnSpc>
                <a:spcPct val="90000"/>
              </a:lnSpc>
              <a:spcBef>
                <a:spcPts val="500"/>
              </a:spcBef>
              <a:spcAft>
                <a:spcPts val="0"/>
              </a:spcAft>
              <a:buClr>
                <a:srgbClr val="202223"/>
              </a:buClr>
              <a:buSzPts val="1800"/>
              <a:buChar char="•"/>
              <a:defRPr/>
            </a:lvl3pPr>
            <a:lvl4pPr marL="1828800" lvl="3" indent="-342900" algn="l">
              <a:lnSpc>
                <a:spcPct val="90000"/>
              </a:lnSpc>
              <a:spcBef>
                <a:spcPts val="500"/>
              </a:spcBef>
              <a:spcAft>
                <a:spcPts val="0"/>
              </a:spcAft>
              <a:buClr>
                <a:srgbClr val="202223"/>
              </a:buClr>
              <a:buSzPts val="1800"/>
              <a:buChar char="•"/>
              <a:defRPr/>
            </a:lvl4pPr>
            <a:lvl5pPr marL="2286000" lvl="4" indent="-342900" algn="l">
              <a:lnSpc>
                <a:spcPct val="90000"/>
              </a:lnSpc>
              <a:spcBef>
                <a:spcPts val="500"/>
              </a:spcBef>
              <a:spcAft>
                <a:spcPts val="0"/>
              </a:spcAft>
              <a:buClr>
                <a:srgbClr val="20222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7" name="Google Shape;24;p3"/>
          <p:cNvPicPr preferRelativeResize="0"/>
          <p:nvPr userDrawn="1"/>
        </p:nvPicPr>
        <p:blipFill>
          <a:blip r:embed="rId8">
            <a:extLst>
              <a:ext uri="{28A0092B-C50C-407E-A947-70E740481C1C}">
                <a14:useLocalDpi xmlns:a14="http://schemas.microsoft.com/office/drawing/2010/main" val="0"/>
              </a:ext>
            </a:extLst>
          </a:blip>
          <a:stretch>
            <a:fillRect/>
          </a:stretch>
        </p:blipFill>
        <p:spPr>
          <a:xfrm>
            <a:off x="9641663" y="613766"/>
            <a:ext cx="1892833" cy="567850"/>
          </a:xfrm>
          <a:prstGeom prst="rect">
            <a:avLst/>
          </a:prstGeom>
          <a:noFill/>
          <a:ln>
            <a:noFill/>
          </a:ln>
        </p:spPr>
      </p:pic>
      <p:sp>
        <p:nvSpPr>
          <p:cNvPr id="10" name="Google Shape;10;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202223"/>
              </a:buClr>
              <a:buSzPts val="2800"/>
              <a:buFont typeface="Arial"/>
              <a:buChar char="•"/>
              <a:defRPr sz="2800" b="0" i="0" u="none" strike="noStrike" cap="none">
                <a:solidFill>
                  <a:srgbClr val="202223"/>
                </a:solidFill>
                <a:latin typeface="Calibri"/>
                <a:ea typeface="Calibri"/>
                <a:cs typeface="Calibri"/>
                <a:sym typeface="Calibri"/>
              </a:defRPr>
            </a:lvl1pPr>
            <a:lvl2pPr marL="914400" marR="0" lvl="1" indent="-381000" algn="l" rtl="0">
              <a:lnSpc>
                <a:spcPct val="90000"/>
              </a:lnSpc>
              <a:spcBef>
                <a:spcPts val="500"/>
              </a:spcBef>
              <a:spcAft>
                <a:spcPts val="0"/>
              </a:spcAft>
              <a:buClr>
                <a:srgbClr val="202223"/>
              </a:buClr>
              <a:buSzPts val="2400"/>
              <a:buFont typeface="Arial"/>
              <a:buChar char="•"/>
              <a:defRPr sz="2400" b="0" i="0" u="none" strike="noStrike" cap="none">
                <a:solidFill>
                  <a:srgbClr val="202223"/>
                </a:solidFill>
                <a:latin typeface="Calibri"/>
                <a:ea typeface="Calibri"/>
                <a:cs typeface="Calibri"/>
                <a:sym typeface="Calibri"/>
              </a:defRPr>
            </a:lvl2pPr>
            <a:lvl3pPr marL="1371600" marR="0" lvl="2" indent="-355600" algn="l" rtl="0">
              <a:lnSpc>
                <a:spcPct val="90000"/>
              </a:lnSpc>
              <a:spcBef>
                <a:spcPts val="500"/>
              </a:spcBef>
              <a:spcAft>
                <a:spcPts val="0"/>
              </a:spcAft>
              <a:buClr>
                <a:srgbClr val="202223"/>
              </a:buClr>
              <a:buSzPts val="2000"/>
              <a:buFont typeface="Arial"/>
              <a:buChar char="•"/>
              <a:defRPr sz="2000" b="0" i="0" u="none" strike="noStrike" cap="none">
                <a:solidFill>
                  <a:srgbClr val="202223"/>
                </a:solidFill>
                <a:latin typeface="Calibri"/>
                <a:ea typeface="Calibri"/>
                <a:cs typeface="Calibri"/>
                <a:sym typeface="Calibri"/>
              </a:defRPr>
            </a:lvl3pPr>
            <a:lvl4pPr marL="1828800" marR="0" lvl="3" indent="-342900" algn="l" rtl="0">
              <a:lnSpc>
                <a:spcPct val="90000"/>
              </a:lnSpc>
              <a:spcBef>
                <a:spcPts val="500"/>
              </a:spcBef>
              <a:spcAft>
                <a:spcPts val="0"/>
              </a:spcAft>
              <a:buClr>
                <a:srgbClr val="202223"/>
              </a:buClr>
              <a:buSzPts val="1800"/>
              <a:buFont typeface="Arial"/>
              <a:buChar char="•"/>
              <a:defRPr sz="1800" b="0" i="0" u="none" strike="noStrike" cap="none">
                <a:solidFill>
                  <a:srgbClr val="202223"/>
                </a:solidFill>
                <a:latin typeface="Calibri"/>
                <a:ea typeface="Calibri"/>
                <a:cs typeface="Calibri"/>
                <a:sym typeface="Calibri"/>
              </a:defRPr>
            </a:lvl4pPr>
            <a:lvl5pPr marL="2286000" marR="0" lvl="4" indent="-342900" algn="l" rtl="0">
              <a:lnSpc>
                <a:spcPct val="90000"/>
              </a:lnSpc>
              <a:spcBef>
                <a:spcPts val="500"/>
              </a:spcBef>
              <a:spcAft>
                <a:spcPts val="0"/>
              </a:spcAft>
              <a:buClr>
                <a:srgbClr val="202223"/>
              </a:buClr>
              <a:buSzPts val="1800"/>
              <a:buFont typeface="Arial"/>
              <a:buChar char="•"/>
              <a:defRPr sz="1800" b="0" i="0" u="none" strike="noStrike" cap="none">
                <a:solidFill>
                  <a:srgbClr val="202223"/>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r>
              <a:rPr lang="en-US"/>
              <a:t>www.pbmares.com   |    </a:t>
            </a: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7" r:id="rId5"/>
    <p:sldLayoutId id="2147483658"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anichols@pbmares.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mailto:bhedrick@pbmares.com" TargetMode="External"/><Relationship Id="rId5" Type="http://schemas.openxmlformats.org/officeDocument/2006/relationships/hyperlink" Target="mailto:mgarber@pbmares.com" TargetMode="Externa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90" name="Google Shape;90;p13"/>
          <p:cNvSpPr/>
          <p:nvPr/>
        </p:nvSpPr>
        <p:spPr>
          <a:xfrm>
            <a:off x="12795729" y="-58234"/>
            <a:ext cx="12192000" cy="672000"/>
          </a:xfrm>
          <a:prstGeom prst="rect">
            <a:avLst/>
          </a:prstGeom>
          <a:solidFill>
            <a:srgbClr val="CE7B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3"/>
          <p:cNvSpPr txBox="1"/>
          <p:nvPr/>
        </p:nvSpPr>
        <p:spPr>
          <a:xfrm>
            <a:off x="610982" y="342900"/>
            <a:ext cx="8358357" cy="5396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smtClean="0">
                <a:solidFill>
                  <a:srgbClr val="CE7B30"/>
                </a:solidFill>
                <a:latin typeface="Calibri"/>
                <a:ea typeface="Calibri"/>
                <a:cs typeface="Calibri"/>
                <a:sym typeface="Calibri"/>
              </a:rPr>
              <a:t>GASB 96:  Subscription-Based Information Technology Arrangements</a:t>
            </a:r>
            <a:endParaRPr sz="2400" b="0" i="1" u="none" strike="noStrike" cap="none" dirty="0">
              <a:solidFill>
                <a:srgbClr val="CE7B30"/>
              </a:solidFill>
              <a:latin typeface="Calibri"/>
              <a:ea typeface="Calibri"/>
              <a:cs typeface="Calibri"/>
              <a:sym typeface="Calibri"/>
            </a:endParaRPr>
          </a:p>
        </p:txBody>
      </p:sp>
      <p:sp>
        <p:nvSpPr>
          <p:cNvPr id="95" name="Google Shape;95;p13"/>
          <p:cNvSpPr/>
          <p:nvPr/>
        </p:nvSpPr>
        <p:spPr>
          <a:xfrm>
            <a:off x="9107906" y="342900"/>
            <a:ext cx="2646948" cy="92256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8" name="Google Shape;88;p13"/>
          <p:cNvPicPr preferRelativeResize="0"/>
          <p:nvPr/>
        </p:nvPicPr>
        <p:blipFill>
          <a:blip r:embed="rId3">
            <a:extLst>
              <a:ext uri="{28A0092B-C50C-407E-A947-70E740481C1C}">
                <a14:useLocalDpi xmlns:a14="http://schemas.microsoft.com/office/drawing/2010/main" val="0"/>
              </a:ext>
            </a:extLst>
          </a:blip>
          <a:stretch>
            <a:fillRect/>
          </a:stretch>
        </p:blipFill>
        <p:spPr>
          <a:xfrm>
            <a:off x="0" y="1179739"/>
            <a:ext cx="12192000" cy="3684244"/>
          </a:xfrm>
          <a:prstGeom prst="rect">
            <a:avLst/>
          </a:prstGeom>
          <a:noFill/>
          <a:ln>
            <a:noFill/>
          </a:ln>
        </p:spPr>
      </p:pic>
      <p:sp>
        <p:nvSpPr>
          <p:cNvPr id="93" name="Google Shape;93;p13"/>
          <p:cNvSpPr txBox="1"/>
          <p:nvPr/>
        </p:nvSpPr>
        <p:spPr>
          <a:xfrm>
            <a:off x="610982" y="1878301"/>
            <a:ext cx="3298157" cy="2216444"/>
          </a:xfrm>
          <a:prstGeom prst="rect">
            <a:avLst/>
          </a:prstGeom>
          <a:noFill/>
          <a:ln>
            <a:noFill/>
          </a:ln>
        </p:spPr>
        <p:txBody>
          <a:bodyPr spcFirstLastPara="1" wrap="square" lIns="91425" tIns="45700" rIns="91425" bIns="45700" anchor="t" anchorCtr="0">
            <a:noAutofit/>
          </a:bodyPr>
          <a:lstStyle/>
          <a:p>
            <a:pPr marL="0" marR="0" lvl="0" indent="0" algn="l" rtl="0">
              <a:lnSpc>
                <a:spcPts val="3200"/>
              </a:lnSpc>
              <a:spcBef>
                <a:spcPts val="0"/>
              </a:spcBef>
              <a:spcAft>
                <a:spcPts val="0"/>
              </a:spcAft>
              <a:buClr>
                <a:srgbClr val="000000"/>
              </a:buClr>
              <a:buSzPts val="2000"/>
              <a:buFont typeface="Arial"/>
              <a:buNone/>
            </a:pPr>
            <a:r>
              <a:rPr lang="en-US" sz="3200" i="0" u="none" strike="noStrike" cap="none" dirty="0" smtClean="0">
                <a:solidFill>
                  <a:schemeClr val="bg1"/>
                </a:solidFill>
                <a:latin typeface="Calibri"/>
                <a:ea typeface="Calibri"/>
                <a:cs typeface="Calibri"/>
                <a:sym typeface="Calibri"/>
              </a:rPr>
              <a:t>Implementation Tips and Frequently Asked Questions</a:t>
            </a:r>
          </a:p>
          <a:p>
            <a:pPr marL="0" marR="0" lvl="0" indent="0" algn="l" rtl="0">
              <a:lnSpc>
                <a:spcPts val="3200"/>
              </a:lnSpc>
              <a:spcBef>
                <a:spcPts val="0"/>
              </a:spcBef>
              <a:spcAft>
                <a:spcPts val="0"/>
              </a:spcAft>
              <a:buClr>
                <a:srgbClr val="000000"/>
              </a:buClr>
              <a:buSzPts val="2000"/>
              <a:buFont typeface="Arial"/>
              <a:buNone/>
            </a:pPr>
            <a:endParaRPr sz="1800" i="0" u="none" strike="noStrike" cap="none" dirty="0">
              <a:solidFill>
                <a:schemeClr val="bg1"/>
              </a:solidFill>
              <a:latin typeface="Calibri"/>
              <a:ea typeface="Calibri"/>
              <a:cs typeface="Calibri"/>
              <a:sym typeface="Calibri"/>
            </a:endParaRPr>
          </a:p>
        </p:txBody>
      </p:sp>
      <p:pic>
        <p:nvPicPr>
          <p:cNvPr id="10" name="Google Shape;24;p3"/>
          <p:cNvPicPr preferRelativeResize="0"/>
          <p:nvPr/>
        </p:nvPicPr>
        <p:blipFill>
          <a:blip r:embed="rId4">
            <a:extLst>
              <a:ext uri="{28A0092B-C50C-407E-A947-70E740481C1C}">
                <a14:useLocalDpi xmlns:a14="http://schemas.microsoft.com/office/drawing/2010/main" val="0"/>
              </a:ext>
            </a:extLst>
          </a:blip>
          <a:stretch>
            <a:fillRect/>
          </a:stretch>
        </p:blipFill>
        <p:spPr>
          <a:xfrm>
            <a:off x="788480" y="5562545"/>
            <a:ext cx="2183820" cy="655146"/>
          </a:xfrm>
          <a:prstGeom prst="rect">
            <a:avLst/>
          </a:prstGeom>
          <a:noFill/>
          <a:ln>
            <a:noFill/>
          </a:ln>
        </p:spPr>
      </p:pic>
      <p:pic>
        <p:nvPicPr>
          <p:cNvPr id="12" name="Picture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99386" y="5093605"/>
            <a:ext cx="4938110" cy="1450569"/>
          </a:xfrm>
          <a:prstGeom prst="rect">
            <a:avLst/>
          </a:prstGeom>
        </p:spPr>
      </p:pic>
    </p:spTree>
    <p:extLst>
      <p:ext uri="{BB962C8B-B14F-4D97-AF65-F5344CB8AC3E}">
        <p14:creationId xmlns:p14="http://schemas.microsoft.com/office/powerpoint/2010/main" val="3751177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p:nvPr/>
        </p:nvSpPr>
        <p:spPr>
          <a:xfrm>
            <a:off x="711868" y="613766"/>
            <a:ext cx="10768263"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1" u="none" strike="noStrike" cap="none">
              <a:solidFill>
                <a:srgbClr val="008080"/>
              </a:solidFill>
              <a:latin typeface="Calibri"/>
              <a:ea typeface="Calibri"/>
              <a:cs typeface="Calibri"/>
              <a:sym typeface="Calibri"/>
            </a:endParaRPr>
          </a:p>
        </p:txBody>
      </p:sp>
      <p:sp>
        <p:nvSpPr>
          <p:cNvPr id="135" name="Google Shape;1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
        <p:nvSpPr>
          <p:cNvPr id="137" name="Google Shape;137;p16"/>
          <p:cNvSpPr txBox="1"/>
          <p:nvPr/>
        </p:nvSpPr>
        <p:spPr>
          <a:xfrm>
            <a:off x="9641663" y="6408264"/>
            <a:ext cx="216655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www.PBMares.com  </a:t>
            </a:r>
            <a:endParaRPr sz="1200" b="0" i="0" u="none" strike="noStrike" cap="none">
              <a:solidFill>
                <a:srgbClr val="757070"/>
              </a:solidFill>
              <a:latin typeface="Calibri"/>
              <a:ea typeface="Calibri"/>
              <a:cs typeface="Calibri"/>
              <a:sym typeface="Calibri"/>
            </a:endParaRPr>
          </a:p>
        </p:txBody>
      </p:sp>
      <p:sp>
        <p:nvSpPr>
          <p:cNvPr id="139" name="Google Shape;139;p16"/>
          <p:cNvSpPr txBox="1"/>
          <p:nvPr/>
        </p:nvSpPr>
        <p:spPr>
          <a:xfrm>
            <a:off x="726110" y="531618"/>
            <a:ext cx="8350983"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smtClean="0">
                <a:solidFill>
                  <a:srgbClr val="00788A"/>
                </a:solidFill>
                <a:latin typeface="Calibri"/>
                <a:ea typeface="Calibri"/>
                <a:cs typeface="Calibri"/>
                <a:sym typeface="Calibri"/>
              </a:rPr>
              <a:t>Definitions</a:t>
            </a:r>
            <a:endParaRPr sz="3600" b="0" i="0" u="none" strike="noStrike" cap="none" dirty="0">
              <a:solidFill>
                <a:srgbClr val="00788A"/>
              </a:solidFill>
              <a:latin typeface="Calibri"/>
              <a:ea typeface="Calibri"/>
              <a:cs typeface="Calibri"/>
              <a:sym typeface="Calibri"/>
            </a:endParaRPr>
          </a:p>
        </p:txBody>
      </p:sp>
      <p:sp>
        <p:nvSpPr>
          <p:cNvPr id="3" name="TextBox 2"/>
          <p:cNvSpPr txBox="1"/>
          <p:nvPr/>
        </p:nvSpPr>
        <p:spPr>
          <a:xfrm>
            <a:off x="1299585" y="2033687"/>
            <a:ext cx="9425353" cy="3539430"/>
          </a:xfrm>
          <a:prstGeom prst="rect">
            <a:avLst/>
          </a:prstGeom>
          <a:noFill/>
        </p:spPr>
        <p:txBody>
          <a:bodyPr wrap="square" rtlCol="0">
            <a:spAutoFit/>
          </a:bodyPr>
          <a:lstStyle/>
          <a:p>
            <a:r>
              <a:rPr lang="en-US" sz="2800" b="1" dirty="0" smtClean="0">
                <a:latin typeface="Calibri" panose="020F0502020204030204" pitchFamily="34" charset="0"/>
                <a:cs typeface="Calibri" panose="020F0502020204030204" pitchFamily="34" charset="0"/>
              </a:rPr>
              <a:t>Subscription Term</a:t>
            </a:r>
            <a:r>
              <a:rPr lang="en-US" sz="2800" dirty="0">
                <a:latin typeface="Calibri" panose="020F0502020204030204" pitchFamily="34" charset="0"/>
                <a:cs typeface="Calibri" panose="020F0502020204030204" pitchFamily="34" charset="0"/>
              </a:rPr>
              <a:t>:  “The subscription term includes the period during which a government has </a:t>
            </a:r>
            <a:r>
              <a:rPr lang="en-US" sz="2800" dirty="0" smtClean="0">
                <a:latin typeface="Calibri" panose="020F0502020204030204" pitchFamily="34" charset="0"/>
                <a:cs typeface="Calibri" panose="020F0502020204030204" pitchFamily="34" charset="0"/>
              </a:rPr>
              <a:t>a </a:t>
            </a:r>
            <a:r>
              <a:rPr lang="en-US" sz="2800" b="1" i="1" dirty="0" err="1" smtClean="0">
                <a:latin typeface="Calibri" panose="020F0502020204030204" pitchFamily="34" charset="0"/>
                <a:cs typeface="Calibri" panose="020F0502020204030204" pitchFamily="34" charset="0"/>
              </a:rPr>
              <a:t>noncancellable</a:t>
            </a:r>
            <a:r>
              <a:rPr lang="en-US" sz="2800" dirty="0" smtClean="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right to use the underlying IT assets. The subscription term also</a:t>
            </a:r>
          </a:p>
          <a:p>
            <a:r>
              <a:rPr lang="en-US" sz="2800" dirty="0">
                <a:latin typeface="Calibri" panose="020F0502020204030204" pitchFamily="34" charset="0"/>
                <a:cs typeface="Calibri" panose="020F0502020204030204" pitchFamily="34" charset="0"/>
              </a:rPr>
              <a:t>includes periods covered by an option to extend (if it is </a:t>
            </a:r>
            <a:r>
              <a:rPr lang="en-US" sz="2800" b="1" i="1" dirty="0">
                <a:latin typeface="Calibri" panose="020F0502020204030204" pitchFamily="34" charset="0"/>
                <a:cs typeface="Calibri" panose="020F0502020204030204" pitchFamily="34" charset="0"/>
              </a:rPr>
              <a:t>reasonably certain </a:t>
            </a:r>
            <a:r>
              <a:rPr lang="en-US" sz="2800" dirty="0" smtClean="0">
                <a:latin typeface="Calibri" panose="020F0502020204030204" pitchFamily="34" charset="0"/>
                <a:cs typeface="Calibri" panose="020F0502020204030204" pitchFamily="34" charset="0"/>
              </a:rPr>
              <a:t>that the </a:t>
            </a:r>
            <a:r>
              <a:rPr lang="en-US" sz="2800" dirty="0">
                <a:latin typeface="Calibri" panose="020F0502020204030204" pitchFamily="34" charset="0"/>
                <a:cs typeface="Calibri" panose="020F0502020204030204" pitchFamily="34" charset="0"/>
              </a:rPr>
              <a:t>government or SBITA vendor will exercise that option) or to terminate (if </a:t>
            </a:r>
            <a:r>
              <a:rPr lang="en-US" sz="2800" dirty="0" smtClean="0">
                <a:latin typeface="Calibri" panose="020F0502020204030204" pitchFamily="34" charset="0"/>
                <a:cs typeface="Calibri" panose="020F0502020204030204" pitchFamily="34" charset="0"/>
              </a:rPr>
              <a:t>it is </a:t>
            </a:r>
            <a:r>
              <a:rPr lang="en-US" sz="2800" dirty="0">
                <a:latin typeface="Calibri" panose="020F0502020204030204" pitchFamily="34" charset="0"/>
                <a:cs typeface="Calibri" panose="020F0502020204030204" pitchFamily="34" charset="0"/>
              </a:rPr>
              <a:t>reasonably certain that the government or SBITA vendor will not exercise that</a:t>
            </a:r>
          </a:p>
          <a:p>
            <a:r>
              <a:rPr lang="en-US" sz="2800" dirty="0">
                <a:latin typeface="Calibri" panose="020F0502020204030204" pitchFamily="34" charset="0"/>
                <a:cs typeface="Calibri" panose="020F0502020204030204" pitchFamily="34" charset="0"/>
              </a:rPr>
              <a:t>option</a:t>
            </a:r>
            <a:r>
              <a:rPr lang="en-US" sz="2800" dirty="0" smtClean="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3875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p:nvPr/>
        </p:nvSpPr>
        <p:spPr>
          <a:xfrm>
            <a:off x="711868" y="613766"/>
            <a:ext cx="10768263"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1" u="none" strike="noStrike" cap="none">
              <a:solidFill>
                <a:srgbClr val="008080"/>
              </a:solidFill>
              <a:latin typeface="Calibri"/>
              <a:ea typeface="Calibri"/>
              <a:cs typeface="Calibri"/>
              <a:sym typeface="Calibri"/>
            </a:endParaRPr>
          </a:p>
        </p:txBody>
      </p:sp>
      <p:sp>
        <p:nvSpPr>
          <p:cNvPr id="135" name="Google Shape;1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
        <p:nvSpPr>
          <p:cNvPr id="137" name="Google Shape;137;p16"/>
          <p:cNvSpPr txBox="1"/>
          <p:nvPr/>
        </p:nvSpPr>
        <p:spPr>
          <a:xfrm>
            <a:off x="9641663" y="6408264"/>
            <a:ext cx="216655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www.PBMares.com  </a:t>
            </a:r>
            <a:endParaRPr sz="1200" b="0" i="0" u="none" strike="noStrike" cap="none">
              <a:solidFill>
                <a:srgbClr val="757070"/>
              </a:solidFill>
              <a:latin typeface="Calibri"/>
              <a:ea typeface="Calibri"/>
              <a:cs typeface="Calibri"/>
              <a:sym typeface="Calibri"/>
            </a:endParaRPr>
          </a:p>
        </p:txBody>
      </p:sp>
      <p:sp>
        <p:nvSpPr>
          <p:cNvPr id="139" name="Google Shape;139;p16"/>
          <p:cNvSpPr txBox="1"/>
          <p:nvPr/>
        </p:nvSpPr>
        <p:spPr>
          <a:xfrm>
            <a:off x="726110" y="531618"/>
            <a:ext cx="8350983"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smtClean="0">
                <a:solidFill>
                  <a:srgbClr val="00788A"/>
                </a:solidFill>
                <a:latin typeface="Calibri"/>
                <a:ea typeface="Calibri"/>
                <a:cs typeface="Calibri"/>
                <a:sym typeface="Calibri"/>
              </a:rPr>
              <a:t>FAQ: What f</a:t>
            </a:r>
            <a:r>
              <a:rPr lang="en-US" sz="3600" dirty="0" smtClean="0">
                <a:solidFill>
                  <a:srgbClr val="00788A"/>
                </a:solidFill>
                <a:latin typeface="Calibri"/>
                <a:ea typeface="Calibri"/>
                <a:cs typeface="Calibri"/>
                <a:sym typeface="Calibri"/>
              </a:rPr>
              <a:t>actors impact </a:t>
            </a:r>
            <a:r>
              <a:rPr lang="en-US" sz="3600" dirty="0" smtClean="0">
                <a:solidFill>
                  <a:srgbClr val="00788A"/>
                </a:solidFill>
                <a:latin typeface="Calibri"/>
                <a:ea typeface="Calibri"/>
                <a:cs typeface="Calibri"/>
                <a:sym typeface="Calibri"/>
              </a:rPr>
              <a:t>“reasonably </a:t>
            </a:r>
            <a:r>
              <a:rPr lang="en-US" sz="3600" dirty="0" smtClean="0">
                <a:solidFill>
                  <a:srgbClr val="00788A"/>
                </a:solidFill>
                <a:latin typeface="Calibri"/>
                <a:ea typeface="Calibri"/>
                <a:cs typeface="Calibri"/>
                <a:sym typeface="Calibri"/>
              </a:rPr>
              <a:t>certain?”</a:t>
            </a:r>
            <a:endParaRPr sz="3600" b="0" i="0" u="none" strike="noStrike" cap="none" dirty="0">
              <a:solidFill>
                <a:srgbClr val="00788A"/>
              </a:solidFill>
              <a:latin typeface="Calibri"/>
              <a:ea typeface="Calibri"/>
              <a:cs typeface="Calibri"/>
              <a:sym typeface="Calibri"/>
            </a:endParaRPr>
          </a:p>
        </p:txBody>
      </p:sp>
      <p:sp>
        <p:nvSpPr>
          <p:cNvPr id="3" name="TextBox 2"/>
          <p:cNvSpPr txBox="1"/>
          <p:nvPr/>
        </p:nvSpPr>
        <p:spPr>
          <a:xfrm>
            <a:off x="1299585" y="2132887"/>
            <a:ext cx="9425353" cy="3046988"/>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Significant economic incentives or disincentives</a:t>
            </a:r>
          </a:p>
          <a:p>
            <a:pPr marL="457200" indent="-457200">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Potential change in technological development</a:t>
            </a:r>
          </a:p>
          <a:p>
            <a:pPr marL="457200" indent="-457200">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Potential change in demand for the IT assets</a:t>
            </a:r>
          </a:p>
          <a:p>
            <a:pPr marL="457200" indent="-457200">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History of exercising options to extend or terminate</a:t>
            </a:r>
          </a:p>
          <a:p>
            <a:pPr marL="457200" indent="-457200">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Extent to which the underlying IT assets in the SBITA are essential to the provision of government services</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1763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p:nvPr/>
        </p:nvSpPr>
        <p:spPr>
          <a:xfrm>
            <a:off x="711868" y="613766"/>
            <a:ext cx="10768263"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1" u="none" strike="noStrike" cap="none">
              <a:solidFill>
                <a:srgbClr val="008080"/>
              </a:solidFill>
              <a:latin typeface="Calibri"/>
              <a:ea typeface="Calibri"/>
              <a:cs typeface="Calibri"/>
              <a:sym typeface="Calibri"/>
            </a:endParaRPr>
          </a:p>
        </p:txBody>
      </p:sp>
      <p:sp>
        <p:nvSpPr>
          <p:cNvPr id="135" name="Google Shape;1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sp>
        <p:nvSpPr>
          <p:cNvPr id="137" name="Google Shape;137;p16"/>
          <p:cNvSpPr txBox="1"/>
          <p:nvPr/>
        </p:nvSpPr>
        <p:spPr>
          <a:xfrm>
            <a:off x="9641663" y="6408264"/>
            <a:ext cx="216655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www.PBMares.com  </a:t>
            </a:r>
            <a:endParaRPr sz="1200" b="0" i="0" u="none" strike="noStrike" cap="none">
              <a:solidFill>
                <a:srgbClr val="757070"/>
              </a:solidFill>
              <a:latin typeface="Calibri"/>
              <a:ea typeface="Calibri"/>
              <a:cs typeface="Calibri"/>
              <a:sym typeface="Calibri"/>
            </a:endParaRPr>
          </a:p>
        </p:txBody>
      </p:sp>
      <p:sp>
        <p:nvSpPr>
          <p:cNvPr id="139" name="Google Shape;139;p16"/>
          <p:cNvSpPr txBox="1"/>
          <p:nvPr/>
        </p:nvSpPr>
        <p:spPr>
          <a:xfrm>
            <a:off x="726110" y="531618"/>
            <a:ext cx="8350983"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smtClean="0">
                <a:solidFill>
                  <a:srgbClr val="00788A"/>
                </a:solidFill>
                <a:latin typeface="Calibri"/>
                <a:ea typeface="Calibri"/>
                <a:cs typeface="Calibri"/>
                <a:sym typeface="Calibri"/>
              </a:rPr>
              <a:t>Definitions</a:t>
            </a:r>
            <a:endParaRPr sz="3600" b="0" i="0" u="none" strike="noStrike" cap="none" dirty="0">
              <a:solidFill>
                <a:srgbClr val="00788A"/>
              </a:solidFill>
              <a:latin typeface="Calibri"/>
              <a:ea typeface="Calibri"/>
              <a:cs typeface="Calibri"/>
              <a:sym typeface="Calibri"/>
            </a:endParaRPr>
          </a:p>
        </p:txBody>
      </p:sp>
      <p:sp>
        <p:nvSpPr>
          <p:cNvPr id="3" name="TextBox 2"/>
          <p:cNvSpPr txBox="1"/>
          <p:nvPr/>
        </p:nvSpPr>
        <p:spPr>
          <a:xfrm>
            <a:off x="1299585" y="2033687"/>
            <a:ext cx="9425353" cy="2554545"/>
          </a:xfrm>
          <a:prstGeom prst="rect">
            <a:avLst/>
          </a:prstGeom>
          <a:noFill/>
        </p:spPr>
        <p:txBody>
          <a:bodyPr wrap="square" rtlCol="0">
            <a:spAutoFit/>
          </a:bodyPr>
          <a:lstStyle/>
          <a:p>
            <a:r>
              <a:rPr lang="en-US" sz="3200" b="1" dirty="0" smtClean="0">
                <a:latin typeface="Calibri" panose="020F0502020204030204" pitchFamily="34" charset="0"/>
                <a:cs typeface="Calibri" panose="020F0502020204030204" pitchFamily="34" charset="0"/>
              </a:rPr>
              <a:t>Right-to-Use Subscription </a:t>
            </a:r>
            <a:r>
              <a:rPr lang="en-US" sz="3200" b="1" dirty="0" smtClean="0">
                <a:latin typeface="Calibri" panose="020F0502020204030204" pitchFamily="34" charset="0"/>
                <a:cs typeface="Calibri" panose="020F0502020204030204" pitchFamily="34" charset="0"/>
              </a:rPr>
              <a:t>Asset:  </a:t>
            </a:r>
            <a:r>
              <a:rPr lang="en-US" sz="3200" dirty="0" smtClean="0">
                <a:latin typeface="Calibri" panose="020F0502020204030204" pitchFamily="34" charset="0"/>
                <a:cs typeface="Calibri" panose="020F0502020204030204" pitchFamily="34" charset="0"/>
              </a:rPr>
              <a:t>An intangible asset resulting from a SBITA</a:t>
            </a:r>
          </a:p>
          <a:p>
            <a:endParaRPr lang="en-US" sz="3200" b="1" dirty="0">
              <a:latin typeface="Calibri" panose="020F0502020204030204" pitchFamily="34" charset="0"/>
              <a:cs typeface="Calibri" panose="020F0502020204030204" pitchFamily="34" charset="0"/>
            </a:endParaRPr>
          </a:p>
          <a:p>
            <a:r>
              <a:rPr lang="en-US" sz="3200" b="1" dirty="0" smtClean="0">
                <a:latin typeface="Calibri" panose="020F0502020204030204" pitchFamily="34" charset="0"/>
                <a:cs typeface="Calibri" panose="020F0502020204030204" pitchFamily="34" charset="0"/>
              </a:rPr>
              <a:t>Subscription Liability</a:t>
            </a:r>
            <a:r>
              <a:rPr lang="en-US" sz="3200" dirty="0" smtClean="0">
                <a:latin typeface="Calibri" panose="020F0502020204030204" pitchFamily="34" charset="0"/>
                <a:cs typeface="Calibri" panose="020F0502020204030204" pitchFamily="34" charset="0"/>
              </a:rPr>
              <a:t>:</a:t>
            </a:r>
            <a:r>
              <a:rPr lang="en-US" sz="3200" b="1" dirty="0" smtClean="0">
                <a:latin typeface="Calibri" panose="020F0502020204030204" pitchFamily="34" charset="0"/>
                <a:cs typeface="Calibri" panose="020F0502020204030204" pitchFamily="34" charset="0"/>
              </a:rPr>
              <a:t>  </a:t>
            </a:r>
            <a:r>
              <a:rPr lang="en-US" sz="3200" dirty="0" smtClean="0">
                <a:latin typeface="Calibri" panose="020F0502020204030204" pitchFamily="34" charset="0"/>
                <a:cs typeface="Calibri" panose="020F0502020204030204" pitchFamily="34" charset="0"/>
              </a:rPr>
              <a:t>Liability which corresponds to the Right-to-Use Subscription Asset</a:t>
            </a:r>
            <a:endParaRPr lang="en-US" sz="32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5892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p:nvPr/>
        </p:nvSpPr>
        <p:spPr>
          <a:xfrm>
            <a:off x="711868" y="613766"/>
            <a:ext cx="10768263"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1" u="none" strike="noStrike" cap="none">
              <a:solidFill>
                <a:srgbClr val="008080"/>
              </a:solidFill>
              <a:latin typeface="Calibri"/>
              <a:ea typeface="Calibri"/>
              <a:cs typeface="Calibri"/>
              <a:sym typeface="Calibri"/>
            </a:endParaRPr>
          </a:p>
        </p:txBody>
      </p:sp>
      <p:sp>
        <p:nvSpPr>
          <p:cNvPr id="135" name="Google Shape;1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sp>
        <p:nvSpPr>
          <p:cNvPr id="137" name="Google Shape;137;p16"/>
          <p:cNvSpPr txBox="1"/>
          <p:nvPr/>
        </p:nvSpPr>
        <p:spPr>
          <a:xfrm>
            <a:off x="9641663" y="6408264"/>
            <a:ext cx="216655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www.PBMares.com  </a:t>
            </a:r>
            <a:endParaRPr sz="1200" b="0" i="0" u="none" strike="noStrike" cap="none">
              <a:solidFill>
                <a:srgbClr val="757070"/>
              </a:solidFill>
              <a:latin typeface="Calibri"/>
              <a:ea typeface="Calibri"/>
              <a:cs typeface="Calibri"/>
              <a:sym typeface="Calibri"/>
            </a:endParaRPr>
          </a:p>
        </p:txBody>
      </p:sp>
      <p:sp>
        <p:nvSpPr>
          <p:cNvPr id="139" name="Google Shape;139;p16"/>
          <p:cNvSpPr txBox="1"/>
          <p:nvPr/>
        </p:nvSpPr>
        <p:spPr>
          <a:xfrm>
            <a:off x="726110" y="531618"/>
            <a:ext cx="8350983"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smtClean="0">
                <a:solidFill>
                  <a:srgbClr val="00788A"/>
                </a:solidFill>
                <a:latin typeface="Calibri"/>
                <a:ea typeface="Calibri"/>
                <a:cs typeface="Calibri"/>
                <a:sym typeface="Calibri"/>
              </a:rPr>
              <a:t>Examples of </a:t>
            </a:r>
            <a:r>
              <a:rPr lang="en-US" sz="3600" b="0" i="0" u="none" strike="noStrike" cap="none" dirty="0" smtClean="0">
                <a:solidFill>
                  <a:srgbClr val="00788A"/>
                </a:solidFill>
                <a:latin typeface="Calibri"/>
                <a:ea typeface="Calibri"/>
                <a:cs typeface="Calibri"/>
                <a:sym typeface="Calibri"/>
              </a:rPr>
              <a:t>SBITA</a:t>
            </a:r>
            <a:endParaRPr sz="3600" b="0" i="0" u="none" strike="noStrike" cap="none" dirty="0">
              <a:solidFill>
                <a:srgbClr val="00788A"/>
              </a:solidFill>
              <a:latin typeface="Calibri"/>
              <a:ea typeface="Calibri"/>
              <a:cs typeface="Calibri"/>
              <a:sym typeface="Calibri"/>
            </a:endParaRPr>
          </a:p>
        </p:txBody>
      </p:sp>
      <p:sp>
        <p:nvSpPr>
          <p:cNvPr id="2" name="TextBox 1"/>
          <p:cNvSpPr txBox="1"/>
          <p:nvPr/>
        </p:nvSpPr>
        <p:spPr>
          <a:xfrm>
            <a:off x="1547447" y="1949380"/>
            <a:ext cx="9177492" cy="1200329"/>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latin typeface="Calibri" panose="020F0502020204030204" pitchFamily="34" charset="0"/>
                <a:cs typeface="Calibri" panose="020F0502020204030204" pitchFamily="34" charset="0"/>
              </a:rPr>
              <a:t>Rental of IT Software with a defined rental period and rental amount</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679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p:nvPr/>
        </p:nvSpPr>
        <p:spPr>
          <a:xfrm>
            <a:off x="711868" y="613766"/>
            <a:ext cx="10768263"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1" u="none" strike="noStrike" cap="none">
              <a:solidFill>
                <a:srgbClr val="008080"/>
              </a:solidFill>
              <a:latin typeface="Calibri"/>
              <a:ea typeface="Calibri"/>
              <a:cs typeface="Calibri"/>
              <a:sym typeface="Calibri"/>
            </a:endParaRPr>
          </a:p>
        </p:txBody>
      </p:sp>
      <p:sp>
        <p:nvSpPr>
          <p:cNvPr id="135" name="Google Shape;1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
        <p:nvSpPr>
          <p:cNvPr id="137" name="Google Shape;137;p16"/>
          <p:cNvSpPr txBox="1"/>
          <p:nvPr/>
        </p:nvSpPr>
        <p:spPr>
          <a:xfrm>
            <a:off x="9641663" y="6408264"/>
            <a:ext cx="216655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www.PBMares.com  </a:t>
            </a:r>
            <a:endParaRPr sz="1200" b="0" i="0" u="none" strike="noStrike" cap="none">
              <a:solidFill>
                <a:srgbClr val="757070"/>
              </a:solidFill>
              <a:latin typeface="Calibri"/>
              <a:ea typeface="Calibri"/>
              <a:cs typeface="Calibri"/>
              <a:sym typeface="Calibri"/>
            </a:endParaRPr>
          </a:p>
        </p:txBody>
      </p:sp>
      <p:sp>
        <p:nvSpPr>
          <p:cNvPr id="139" name="Google Shape;139;p16"/>
          <p:cNvSpPr txBox="1"/>
          <p:nvPr/>
        </p:nvSpPr>
        <p:spPr>
          <a:xfrm>
            <a:off x="726110" y="531618"/>
            <a:ext cx="8350983"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smtClean="0">
                <a:solidFill>
                  <a:srgbClr val="00788A"/>
                </a:solidFill>
                <a:latin typeface="Calibri"/>
                <a:ea typeface="Calibri"/>
                <a:cs typeface="Calibri"/>
                <a:sym typeface="Calibri"/>
              </a:rPr>
              <a:t>Examples </a:t>
            </a:r>
            <a:r>
              <a:rPr lang="en-US" sz="3600" b="0" i="0" u="none" strike="noStrike" cap="none" dirty="0" smtClean="0">
                <a:solidFill>
                  <a:srgbClr val="00788A"/>
                </a:solidFill>
                <a:latin typeface="Calibri"/>
                <a:ea typeface="Calibri"/>
                <a:cs typeface="Calibri"/>
                <a:sym typeface="Calibri"/>
              </a:rPr>
              <a:t>of items that are NOT included in GASB 96</a:t>
            </a:r>
            <a:endParaRPr sz="3600" b="0" i="0" u="none" strike="noStrike" cap="none" dirty="0">
              <a:solidFill>
                <a:srgbClr val="00788A"/>
              </a:solidFill>
              <a:latin typeface="Calibri"/>
              <a:ea typeface="Calibri"/>
              <a:cs typeface="Calibri"/>
              <a:sym typeface="Calibri"/>
            </a:endParaRPr>
          </a:p>
        </p:txBody>
      </p:sp>
      <p:sp>
        <p:nvSpPr>
          <p:cNvPr id="2" name="TextBox 1"/>
          <p:cNvSpPr txBox="1"/>
          <p:nvPr/>
        </p:nvSpPr>
        <p:spPr>
          <a:xfrm>
            <a:off x="1547447" y="1949380"/>
            <a:ext cx="9177492"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latin typeface="Calibri" panose="020F0502020204030204" pitchFamily="34" charset="0"/>
                <a:cs typeface="Calibri" panose="020F0502020204030204" pitchFamily="34" charset="0"/>
              </a:rPr>
              <a:t>Rental of IT Software for an indefinite period of time</a:t>
            </a:r>
          </a:p>
          <a:p>
            <a:pPr marL="571500" indent="-571500">
              <a:buFont typeface="Arial" panose="020B0604020202020204" pitchFamily="34" charset="0"/>
              <a:buChar char="•"/>
            </a:pPr>
            <a:r>
              <a:rPr lang="en-US" sz="3600" dirty="0" smtClean="0">
                <a:latin typeface="Calibri" panose="020F0502020204030204" pitchFamily="34" charset="0"/>
                <a:cs typeface="Calibri" panose="020F0502020204030204" pitchFamily="34" charset="0"/>
              </a:rPr>
              <a:t>Rentals for $1 a year that do not meet exchange transaction definition</a:t>
            </a:r>
          </a:p>
          <a:p>
            <a:pPr marL="571500" indent="-571500">
              <a:buFont typeface="Arial" panose="020B0604020202020204" pitchFamily="34" charset="0"/>
              <a:buChar char="•"/>
            </a:pPr>
            <a:r>
              <a:rPr lang="en-US" sz="3600" dirty="0" smtClean="0">
                <a:latin typeface="Calibri" panose="020F0502020204030204" pitchFamily="34" charset="0"/>
                <a:cs typeface="Calibri" panose="020F0502020204030204" pitchFamily="34" charset="0"/>
              </a:rPr>
              <a:t>Contracts solely for IT support services</a:t>
            </a:r>
          </a:p>
          <a:p>
            <a:pPr marL="571500" lvl="2" indent="-571500">
              <a:buFont typeface="Arial" panose="020B0604020202020204" pitchFamily="34" charset="0"/>
              <a:buChar char="•"/>
            </a:pPr>
            <a:r>
              <a:rPr lang="en-US" sz="3600" dirty="0" smtClean="0">
                <a:latin typeface="Calibri" panose="020F0502020204030204" pitchFamily="34" charset="0"/>
                <a:cs typeface="Calibri" panose="020F0502020204030204" pitchFamily="34" charset="0"/>
              </a:rPr>
              <a:t>Items with a period of 12 months or less</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5724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p:nvPr/>
        </p:nvSpPr>
        <p:spPr>
          <a:xfrm>
            <a:off x="711868" y="613766"/>
            <a:ext cx="10768263"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1" u="none" strike="noStrike" cap="none">
              <a:solidFill>
                <a:srgbClr val="008080"/>
              </a:solidFill>
              <a:latin typeface="Calibri"/>
              <a:ea typeface="Calibri"/>
              <a:cs typeface="Calibri"/>
              <a:sym typeface="Calibri"/>
            </a:endParaRPr>
          </a:p>
        </p:txBody>
      </p:sp>
      <p:sp>
        <p:nvSpPr>
          <p:cNvPr id="135" name="Google Shape;1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sp>
        <p:nvSpPr>
          <p:cNvPr id="137" name="Google Shape;137;p16"/>
          <p:cNvSpPr txBox="1"/>
          <p:nvPr/>
        </p:nvSpPr>
        <p:spPr>
          <a:xfrm>
            <a:off x="9641663" y="6408264"/>
            <a:ext cx="216655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www.PBMares.com  </a:t>
            </a:r>
            <a:endParaRPr sz="1200" b="0" i="0" u="none" strike="noStrike" cap="none">
              <a:solidFill>
                <a:srgbClr val="757070"/>
              </a:solidFill>
              <a:latin typeface="Calibri"/>
              <a:ea typeface="Calibri"/>
              <a:cs typeface="Calibri"/>
              <a:sym typeface="Calibri"/>
            </a:endParaRPr>
          </a:p>
        </p:txBody>
      </p:sp>
      <p:sp>
        <p:nvSpPr>
          <p:cNvPr id="139" name="Google Shape;139;p16"/>
          <p:cNvSpPr txBox="1"/>
          <p:nvPr/>
        </p:nvSpPr>
        <p:spPr>
          <a:xfrm>
            <a:off x="711868" y="530856"/>
            <a:ext cx="8350983"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smtClean="0">
                <a:solidFill>
                  <a:srgbClr val="00788A"/>
                </a:solidFill>
                <a:latin typeface="Calibri"/>
                <a:ea typeface="Calibri"/>
                <a:cs typeface="Calibri"/>
                <a:sym typeface="Calibri"/>
              </a:rPr>
              <a:t>Combination of Software and Tangible Assets</a:t>
            </a:r>
            <a:endParaRPr sz="3600" b="0" i="0" u="none" strike="noStrike" cap="none" dirty="0">
              <a:solidFill>
                <a:srgbClr val="00788A"/>
              </a:solidFill>
              <a:latin typeface="Calibri"/>
              <a:ea typeface="Calibri"/>
              <a:cs typeface="Calibri"/>
              <a:sym typeface="Calibri"/>
            </a:endParaRPr>
          </a:p>
        </p:txBody>
      </p:sp>
      <p:sp>
        <p:nvSpPr>
          <p:cNvPr id="2" name="TextBox 1"/>
          <p:cNvSpPr txBox="1"/>
          <p:nvPr/>
        </p:nvSpPr>
        <p:spPr>
          <a:xfrm>
            <a:off x="1547447" y="1949380"/>
            <a:ext cx="9177492" cy="1754326"/>
          </a:xfrm>
          <a:prstGeom prst="rect">
            <a:avLst/>
          </a:prstGeom>
          <a:noFill/>
        </p:spPr>
        <p:txBody>
          <a:bodyPr wrap="square" rtlCol="0">
            <a:spAutoFit/>
          </a:bodyPr>
          <a:lstStyle/>
          <a:p>
            <a:r>
              <a:rPr lang="en-US" sz="3600" dirty="0" smtClean="0">
                <a:latin typeface="Calibri" panose="020F0502020204030204" pitchFamily="34" charset="0"/>
                <a:cs typeface="Calibri" panose="020F0502020204030204" pitchFamily="34" charset="0"/>
              </a:rPr>
              <a:t>Which component is </a:t>
            </a:r>
            <a:r>
              <a:rPr lang="en-US" sz="3600" b="1" dirty="0" smtClean="0">
                <a:latin typeface="Calibri" panose="020F0502020204030204" pitchFamily="34" charset="0"/>
                <a:cs typeface="Calibri" panose="020F0502020204030204" pitchFamily="34" charset="0"/>
              </a:rPr>
              <a:t>most</a:t>
            </a:r>
            <a:r>
              <a:rPr lang="en-US" sz="3600" dirty="0" smtClean="0">
                <a:latin typeface="Calibri" panose="020F0502020204030204" pitchFamily="34" charset="0"/>
                <a:cs typeface="Calibri" panose="020F0502020204030204" pitchFamily="34" charset="0"/>
              </a:rPr>
              <a:t> significant?</a:t>
            </a:r>
          </a:p>
          <a:p>
            <a:pPr marL="571500" lvl="2" indent="-571500">
              <a:buFont typeface="Arial" panose="020B0604020202020204" pitchFamily="34" charset="0"/>
              <a:buChar char="•"/>
            </a:pPr>
            <a:r>
              <a:rPr lang="en-US" sz="3600" dirty="0" smtClean="0">
                <a:latin typeface="Calibri" panose="020F0502020204030204" pitchFamily="34" charset="0"/>
                <a:cs typeface="Calibri" panose="020F0502020204030204" pitchFamily="34" charset="0"/>
              </a:rPr>
              <a:t>“Smart” copiers</a:t>
            </a:r>
          </a:p>
          <a:p>
            <a:pPr marL="571500" lvl="2" indent="-571500">
              <a:buFont typeface="Arial" panose="020B0604020202020204" pitchFamily="34" charset="0"/>
              <a:buChar char="•"/>
            </a:pPr>
            <a:r>
              <a:rPr lang="en-US" sz="3600" dirty="0" smtClean="0">
                <a:latin typeface="Calibri" panose="020F0502020204030204" pitchFamily="34" charset="0"/>
                <a:cs typeface="Calibri" panose="020F0502020204030204" pitchFamily="34" charset="0"/>
              </a:rPr>
              <a:t>Computers with operating software</a:t>
            </a:r>
            <a:endParaRPr lang="en-US" sz="3600" dirty="0">
              <a:latin typeface="Calibri" panose="020F0502020204030204" pitchFamily="34" charset="0"/>
              <a:cs typeface="Calibri" panose="020F0502020204030204" pitchFamily="34" charset="0"/>
            </a:endParaRPr>
          </a:p>
        </p:txBody>
      </p:sp>
      <p:sp>
        <p:nvSpPr>
          <p:cNvPr id="3" name="TextBox 2"/>
          <p:cNvSpPr txBox="1"/>
          <p:nvPr/>
        </p:nvSpPr>
        <p:spPr>
          <a:xfrm>
            <a:off x="1266092" y="4441371"/>
            <a:ext cx="9103807" cy="954107"/>
          </a:xfrm>
          <a:prstGeom prst="rect">
            <a:avLst/>
          </a:prstGeom>
          <a:noFill/>
        </p:spPr>
        <p:txBody>
          <a:bodyPr wrap="square" rtlCol="0">
            <a:spAutoFit/>
          </a:bodyPr>
          <a:lstStyle/>
          <a:p>
            <a:r>
              <a:rPr lang="en-US" sz="2800" dirty="0" smtClean="0">
                <a:latin typeface="Calibri" panose="020F0502020204030204" pitchFamily="34" charset="0"/>
                <a:cs typeface="Calibri" panose="020F0502020204030204" pitchFamily="34" charset="0"/>
              </a:rPr>
              <a:t>If the software component is insignificant, it’s possible this may fall under GASB 87 instead</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990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p:nvPr/>
        </p:nvSpPr>
        <p:spPr>
          <a:xfrm>
            <a:off x="711868" y="613766"/>
            <a:ext cx="10768263"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1" u="none" strike="noStrike" cap="none">
              <a:solidFill>
                <a:srgbClr val="008080"/>
              </a:solidFill>
              <a:latin typeface="Calibri"/>
              <a:ea typeface="Calibri"/>
              <a:cs typeface="Calibri"/>
              <a:sym typeface="Calibri"/>
            </a:endParaRPr>
          </a:p>
        </p:txBody>
      </p:sp>
      <p:sp>
        <p:nvSpPr>
          <p:cNvPr id="135" name="Google Shape;1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
        <p:nvSpPr>
          <p:cNvPr id="137" name="Google Shape;137;p16"/>
          <p:cNvSpPr txBox="1"/>
          <p:nvPr/>
        </p:nvSpPr>
        <p:spPr>
          <a:xfrm>
            <a:off x="9641663" y="6408264"/>
            <a:ext cx="216655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www.PBMares.com  </a:t>
            </a:r>
            <a:endParaRPr sz="1200" b="0" i="0" u="none" strike="noStrike" cap="none">
              <a:solidFill>
                <a:srgbClr val="757070"/>
              </a:solidFill>
              <a:latin typeface="Calibri"/>
              <a:ea typeface="Calibri"/>
              <a:cs typeface="Calibri"/>
              <a:sym typeface="Calibri"/>
            </a:endParaRPr>
          </a:p>
        </p:txBody>
      </p:sp>
      <p:sp>
        <p:nvSpPr>
          <p:cNvPr id="139" name="Google Shape;139;p16"/>
          <p:cNvSpPr txBox="1"/>
          <p:nvPr/>
        </p:nvSpPr>
        <p:spPr>
          <a:xfrm>
            <a:off x="726110" y="531618"/>
            <a:ext cx="8350983"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smtClean="0">
                <a:solidFill>
                  <a:srgbClr val="00788A"/>
                </a:solidFill>
                <a:latin typeface="Calibri"/>
                <a:ea typeface="Calibri"/>
                <a:cs typeface="Calibri"/>
                <a:sym typeface="Calibri"/>
              </a:rPr>
              <a:t>Excluded from This Standard</a:t>
            </a:r>
            <a:endParaRPr sz="3600" b="0" i="0" u="none" strike="noStrike" cap="none" dirty="0">
              <a:solidFill>
                <a:srgbClr val="00788A"/>
              </a:solidFill>
              <a:latin typeface="Calibri"/>
              <a:ea typeface="Calibri"/>
              <a:cs typeface="Calibri"/>
              <a:sym typeface="Calibri"/>
            </a:endParaRPr>
          </a:p>
        </p:txBody>
      </p:sp>
      <p:pic>
        <p:nvPicPr>
          <p:cNvPr id="3" name="Picture 2"/>
          <p:cNvPicPr>
            <a:picLocks noChangeAspect="1"/>
          </p:cNvPicPr>
          <p:nvPr/>
        </p:nvPicPr>
        <p:blipFill>
          <a:blip r:embed="rId3"/>
          <a:stretch>
            <a:fillRect/>
          </a:stretch>
        </p:blipFill>
        <p:spPr>
          <a:xfrm>
            <a:off x="2019718" y="1593187"/>
            <a:ext cx="7877907" cy="4171671"/>
          </a:xfrm>
          <a:prstGeom prst="rect">
            <a:avLst/>
          </a:prstGeom>
        </p:spPr>
      </p:pic>
    </p:spTree>
    <p:extLst>
      <p:ext uri="{BB962C8B-B14F-4D97-AF65-F5344CB8AC3E}">
        <p14:creationId xmlns:p14="http://schemas.microsoft.com/office/powerpoint/2010/main" val="3184723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p:nvPr/>
        </p:nvSpPr>
        <p:spPr>
          <a:xfrm>
            <a:off x="711868" y="613766"/>
            <a:ext cx="10768263"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1" u="none" strike="noStrike" cap="none">
              <a:solidFill>
                <a:srgbClr val="008080"/>
              </a:solidFill>
              <a:latin typeface="Calibri"/>
              <a:ea typeface="Calibri"/>
              <a:cs typeface="Calibri"/>
              <a:sym typeface="Calibri"/>
            </a:endParaRPr>
          </a:p>
        </p:txBody>
      </p:sp>
      <p:sp>
        <p:nvSpPr>
          <p:cNvPr id="135" name="Google Shape;1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sp>
        <p:nvSpPr>
          <p:cNvPr id="137" name="Google Shape;137;p16"/>
          <p:cNvSpPr txBox="1"/>
          <p:nvPr/>
        </p:nvSpPr>
        <p:spPr>
          <a:xfrm>
            <a:off x="9641663" y="6408264"/>
            <a:ext cx="216655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www.PBMares.com  </a:t>
            </a:r>
            <a:endParaRPr sz="1200" b="0" i="0" u="none" strike="noStrike" cap="none">
              <a:solidFill>
                <a:srgbClr val="757070"/>
              </a:solidFill>
              <a:latin typeface="Calibri"/>
              <a:ea typeface="Calibri"/>
              <a:cs typeface="Calibri"/>
              <a:sym typeface="Calibri"/>
            </a:endParaRPr>
          </a:p>
        </p:txBody>
      </p:sp>
      <p:sp>
        <p:nvSpPr>
          <p:cNvPr id="139" name="Google Shape;139;p16"/>
          <p:cNvSpPr txBox="1"/>
          <p:nvPr/>
        </p:nvSpPr>
        <p:spPr>
          <a:xfrm>
            <a:off x="726110" y="531618"/>
            <a:ext cx="8350983"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smtClean="0">
                <a:solidFill>
                  <a:srgbClr val="00788A"/>
                </a:solidFill>
                <a:latin typeface="Calibri"/>
                <a:ea typeface="Calibri"/>
                <a:cs typeface="Calibri"/>
                <a:sym typeface="Calibri"/>
              </a:rPr>
              <a:t>Subscription Liability Calculation</a:t>
            </a:r>
            <a:endParaRPr sz="3600" b="0" i="0" u="none" strike="noStrike" cap="none" dirty="0">
              <a:solidFill>
                <a:srgbClr val="00788A"/>
              </a:solidFill>
              <a:latin typeface="Calibri"/>
              <a:ea typeface="Calibri"/>
              <a:cs typeface="Calibri"/>
              <a:sym typeface="Calibri"/>
            </a:endParaRPr>
          </a:p>
        </p:txBody>
      </p:sp>
      <p:sp>
        <p:nvSpPr>
          <p:cNvPr id="2" name="TextBox 1"/>
          <p:cNvSpPr txBox="1"/>
          <p:nvPr/>
        </p:nvSpPr>
        <p:spPr>
          <a:xfrm>
            <a:off x="1323032" y="1280689"/>
            <a:ext cx="3788229" cy="830997"/>
          </a:xfrm>
          <a:prstGeom prst="rect">
            <a:avLst/>
          </a:prstGeom>
          <a:noFill/>
        </p:spPr>
        <p:txBody>
          <a:bodyPr wrap="square" rtlCol="0">
            <a:spAutoFit/>
          </a:bodyPr>
          <a:lstStyle/>
          <a:p>
            <a:r>
              <a:rPr lang="en-US" sz="2400" dirty="0" smtClean="0">
                <a:latin typeface="Calibri" panose="020F0502020204030204" pitchFamily="34" charset="0"/>
                <a:cs typeface="Calibri" panose="020F0502020204030204" pitchFamily="34" charset="0"/>
              </a:rPr>
              <a:t>Measured at </a:t>
            </a:r>
            <a:r>
              <a:rPr lang="en-US" sz="2400" b="1" dirty="0" smtClean="0">
                <a:latin typeface="Calibri" panose="020F0502020204030204" pitchFamily="34" charset="0"/>
                <a:cs typeface="Calibri" panose="020F0502020204030204" pitchFamily="34" charset="0"/>
              </a:rPr>
              <a:t>Present Value</a:t>
            </a:r>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Include (if applicable):</a:t>
            </a:r>
          </a:p>
        </p:txBody>
      </p:sp>
      <p:graphicFrame>
        <p:nvGraphicFramePr>
          <p:cNvPr id="5" name="Diagram 4"/>
          <p:cNvGraphicFramePr/>
          <p:nvPr>
            <p:extLst>
              <p:ext uri="{D42A27DB-BD31-4B8C-83A1-F6EECF244321}">
                <p14:modId xmlns:p14="http://schemas.microsoft.com/office/powerpoint/2010/main" val="4055218684"/>
              </p:ext>
            </p:extLst>
          </p:nvPr>
        </p:nvGraphicFramePr>
        <p:xfrm>
          <a:off x="1323032" y="1487156"/>
          <a:ext cx="9545934" cy="5538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9245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8200" y="1825624"/>
            <a:ext cx="10515600" cy="3721065"/>
          </a:xfrm>
        </p:spPr>
        <p:txBody>
          <a:bodyPr/>
          <a:lstStyle/>
          <a:p>
            <a:pPr marL="114300" indent="0">
              <a:buNone/>
            </a:pPr>
            <a:r>
              <a:rPr lang="en-US" dirty="0" smtClean="0"/>
              <a:t>Subscription Liability must be recorded at present value.  This discount rate can be:</a:t>
            </a:r>
          </a:p>
          <a:p>
            <a:r>
              <a:rPr lang="en-US" dirty="0" smtClean="0"/>
              <a:t>The rate charged by the vendor (if applicable)</a:t>
            </a:r>
          </a:p>
          <a:p>
            <a:r>
              <a:rPr lang="en-US" dirty="0" smtClean="0"/>
              <a:t>If there is no explicitly stated rate, the government’s estimated incremental borrowing rate can be used.</a:t>
            </a:r>
          </a:p>
          <a:p>
            <a:r>
              <a:rPr lang="en-US" dirty="0" smtClean="0"/>
              <a:t>If the government does not have a readily determinable estimated incremental borrowing rate, the rate of a similar entity can be used instead.</a:t>
            </a: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r>
              <a:rPr lang="en-US" smtClean="0"/>
              <a:t>www.pbmares.com   |    </a:t>
            </a:r>
            <a:fld id="{00000000-1234-1234-1234-123412341234}" type="slidenum">
              <a:rPr lang="en-US" smtClean="0"/>
              <a:t>18</a:t>
            </a:fld>
            <a:endParaRPr/>
          </a:p>
        </p:txBody>
      </p:sp>
      <p:sp>
        <p:nvSpPr>
          <p:cNvPr id="5" name="Google Shape;139;p16"/>
          <p:cNvSpPr txBox="1"/>
          <p:nvPr/>
        </p:nvSpPr>
        <p:spPr>
          <a:xfrm>
            <a:off x="595482" y="531618"/>
            <a:ext cx="8350983"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smtClean="0">
                <a:solidFill>
                  <a:srgbClr val="00788A"/>
                </a:solidFill>
                <a:latin typeface="Calibri"/>
                <a:ea typeface="Calibri"/>
                <a:cs typeface="Calibri"/>
                <a:sym typeface="Calibri"/>
              </a:rPr>
              <a:t>FAQ:  How is the Present Value Rate Determined?</a:t>
            </a:r>
            <a:endParaRPr sz="3600" b="0" i="0" u="none" strike="noStrike" cap="none" dirty="0">
              <a:solidFill>
                <a:srgbClr val="00788A"/>
              </a:solidFill>
              <a:latin typeface="Calibri"/>
              <a:ea typeface="Calibri"/>
              <a:cs typeface="Calibri"/>
              <a:sym typeface="Calibri"/>
            </a:endParaRPr>
          </a:p>
        </p:txBody>
      </p:sp>
    </p:spTree>
    <p:extLst>
      <p:ext uri="{BB962C8B-B14F-4D97-AF65-F5344CB8AC3E}">
        <p14:creationId xmlns:p14="http://schemas.microsoft.com/office/powerpoint/2010/main" val="2384837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p:nvPr/>
        </p:nvSpPr>
        <p:spPr>
          <a:xfrm>
            <a:off x="711868" y="613766"/>
            <a:ext cx="10768263"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1" u="none" strike="noStrike" cap="none">
              <a:solidFill>
                <a:srgbClr val="008080"/>
              </a:solidFill>
              <a:latin typeface="Calibri"/>
              <a:ea typeface="Calibri"/>
              <a:cs typeface="Calibri"/>
              <a:sym typeface="Calibri"/>
            </a:endParaRPr>
          </a:p>
        </p:txBody>
      </p:sp>
      <p:sp>
        <p:nvSpPr>
          <p:cNvPr id="135" name="Google Shape;1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sp>
        <p:nvSpPr>
          <p:cNvPr id="137" name="Google Shape;137;p16"/>
          <p:cNvSpPr txBox="1"/>
          <p:nvPr/>
        </p:nvSpPr>
        <p:spPr>
          <a:xfrm>
            <a:off x="9641663" y="6408264"/>
            <a:ext cx="216655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www.PBMares.com  </a:t>
            </a:r>
            <a:endParaRPr sz="1200" b="0" i="0" u="none" strike="noStrike" cap="none">
              <a:solidFill>
                <a:srgbClr val="757070"/>
              </a:solidFill>
              <a:latin typeface="Calibri"/>
              <a:ea typeface="Calibri"/>
              <a:cs typeface="Calibri"/>
              <a:sym typeface="Calibri"/>
            </a:endParaRPr>
          </a:p>
        </p:txBody>
      </p:sp>
      <p:sp>
        <p:nvSpPr>
          <p:cNvPr id="139" name="Google Shape;139;p16"/>
          <p:cNvSpPr txBox="1"/>
          <p:nvPr/>
        </p:nvSpPr>
        <p:spPr>
          <a:xfrm>
            <a:off x="726110" y="531618"/>
            <a:ext cx="8350983"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smtClean="0">
                <a:solidFill>
                  <a:srgbClr val="00788A"/>
                </a:solidFill>
                <a:latin typeface="Calibri"/>
                <a:ea typeface="Calibri"/>
                <a:cs typeface="Calibri"/>
                <a:sym typeface="Calibri"/>
              </a:rPr>
              <a:t>Subscription Asset Calculation</a:t>
            </a:r>
            <a:endParaRPr sz="3600" b="0" i="0" u="none" strike="noStrike" cap="none" dirty="0">
              <a:solidFill>
                <a:srgbClr val="00788A"/>
              </a:solidFill>
              <a:latin typeface="Calibri"/>
              <a:ea typeface="Calibri"/>
              <a:cs typeface="Calibri"/>
              <a:sym typeface="Calibri"/>
            </a:endParaRPr>
          </a:p>
        </p:txBody>
      </p:sp>
      <p:graphicFrame>
        <p:nvGraphicFramePr>
          <p:cNvPr id="5" name="Diagram 4"/>
          <p:cNvGraphicFramePr/>
          <p:nvPr>
            <p:extLst>
              <p:ext uri="{D42A27DB-BD31-4B8C-83A1-F6EECF244321}">
                <p14:modId xmlns:p14="http://schemas.microsoft.com/office/powerpoint/2010/main" val="3821352789"/>
              </p:ext>
            </p:extLst>
          </p:nvPr>
        </p:nvGraphicFramePr>
        <p:xfrm>
          <a:off x="1282838" y="1575102"/>
          <a:ext cx="8979876" cy="4745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9219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p:nvPr/>
        </p:nvSpPr>
        <p:spPr>
          <a:xfrm>
            <a:off x="711868" y="613766"/>
            <a:ext cx="10768263"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1" u="none" strike="noStrike" cap="none">
              <a:solidFill>
                <a:srgbClr val="008080"/>
              </a:solidFill>
              <a:latin typeface="Calibri"/>
              <a:ea typeface="Calibri"/>
              <a:cs typeface="Calibri"/>
              <a:sym typeface="Calibri"/>
            </a:endParaRPr>
          </a:p>
        </p:txBody>
      </p:sp>
      <p:sp>
        <p:nvSpPr>
          <p:cNvPr id="135" name="Google Shape;1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137" name="Google Shape;137;p16"/>
          <p:cNvSpPr txBox="1"/>
          <p:nvPr/>
        </p:nvSpPr>
        <p:spPr>
          <a:xfrm>
            <a:off x="9641663" y="6408264"/>
            <a:ext cx="216655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www.PBMares.com  </a:t>
            </a:r>
            <a:endParaRPr sz="1200" b="0" i="0" u="none" strike="noStrike" cap="none">
              <a:solidFill>
                <a:srgbClr val="757070"/>
              </a:solidFill>
              <a:latin typeface="Calibri"/>
              <a:ea typeface="Calibri"/>
              <a:cs typeface="Calibri"/>
              <a:sym typeface="Calibri"/>
            </a:endParaRPr>
          </a:p>
        </p:txBody>
      </p:sp>
      <p:sp>
        <p:nvSpPr>
          <p:cNvPr id="139" name="Google Shape;139;p16"/>
          <p:cNvSpPr txBox="1"/>
          <p:nvPr/>
        </p:nvSpPr>
        <p:spPr>
          <a:xfrm>
            <a:off x="726110" y="531618"/>
            <a:ext cx="8384436"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smtClean="0">
                <a:solidFill>
                  <a:srgbClr val="00788A"/>
                </a:solidFill>
                <a:latin typeface="Calibri"/>
                <a:ea typeface="Calibri"/>
                <a:cs typeface="Calibri"/>
                <a:sym typeface="Calibri"/>
              </a:rPr>
              <a:t>About Me:  Andrea </a:t>
            </a:r>
            <a:r>
              <a:rPr lang="en-US" sz="3600" b="0" i="0" u="none" strike="noStrike" cap="none" dirty="0" smtClean="0">
                <a:solidFill>
                  <a:srgbClr val="00788A"/>
                </a:solidFill>
                <a:latin typeface="Calibri"/>
                <a:ea typeface="Calibri"/>
                <a:cs typeface="Calibri"/>
                <a:sym typeface="Calibri"/>
              </a:rPr>
              <a:t>Nichols, CPA</a:t>
            </a:r>
            <a:endParaRPr sz="3600" b="0" i="0" u="none" strike="noStrike" cap="none" dirty="0">
              <a:solidFill>
                <a:srgbClr val="00788A"/>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2260880" y="1526236"/>
            <a:ext cx="2355239" cy="3346064"/>
          </a:xfrm>
          <a:prstGeom prst="rect">
            <a:avLst/>
          </a:prstGeom>
        </p:spPr>
      </p:pic>
      <p:sp>
        <p:nvSpPr>
          <p:cNvPr id="4" name="TextBox 3"/>
          <p:cNvSpPr txBox="1"/>
          <p:nvPr/>
        </p:nvSpPr>
        <p:spPr>
          <a:xfrm>
            <a:off x="1567543" y="5194998"/>
            <a:ext cx="3979147" cy="743578"/>
          </a:xfrm>
          <a:prstGeom prst="rect">
            <a:avLst/>
          </a:prstGeom>
          <a:noFill/>
        </p:spPr>
        <p:txBody>
          <a:bodyPr wrap="square" rtlCol="0">
            <a:spAutoFit/>
          </a:bodyPr>
          <a:lstStyle/>
          <a:p>
            <a:pPr algn="ctr"/>
            <a:r>
              <a:rPr lang="en-US" dirty="0" smtClean="0">
                <a:latin typeface="Calibri" panose="020F0502020204030204" pitchFamily="34" charset="0"/>
                <a:cs typeface="Calibri" panose="020F0502020204030204" pitchFamily="34" charset="0"/>
                <a:hlinkClick r:id="rId4"/>
              </a:rPr>
              <a:t>anichols@pbmares.com</a:t>
            </a:r>
            <a:endParaRPr lang="en-US" dirty="0" smtClean="0">
              <a:latin typeface="Calibri" panose="020F0502020204030204" pitchFamily="34" charset="0"/>
              <a:cs typeface="Calibri" panose="020F0502020204030204" pitchFamily="34" charset="0"/>
            </a:endParaRPr>
          </a:p>
          <a:p>
            <a:pPr algn="ctr"/>
            <a:r>
              <a:rPr lang="en-US" dirty="0" smtClean="0">
                <a:latin typeface="Calibri" panose="020F0502020204030204" pitchFamily="34" charset="0"/>
                <a:cs typeface="Calibri" panose="020F0502020204030204" pitchFamily="34" charset="0"/>
              </a:rPr>
              <a:t>540-434-5975</a:t>
            </a:r>
          </a:p>
          <a:p>
            <a:pPr algn="ctr"/>
            <a:r>
              <a:rPr lang="en-US" dirty="0" smtClean="0">
                <a:latin typeface="Calibri" panose="020F0502020204030204" pitchFamily="34" charset="0"/>
                <a:cs typeface="Calibri" panose="020F0502020204030204" pitchFamily="34" charset="0"/>
              </a:rPr>
              <a:t>Harrisonburg, VA</a:t>
            </a:r>
            <a:endParaRPr lang="en-US" dirty="0">
              <a:latin typeface="Calibri" panose="020F0502020204030204" pitchFamily="34" charset="0"/>
              <a:cs typeface="Calibri" panose="020F0502020204030204" pitchFamily="34" charset="0"/>
            </a:endParaRPr>
          </a:p>
        </p:txBody>
      </p:sp>
      <p:sp>
        <p:nvSpPr>
          <p:cNvPr id="5" name="TextBox 4"/>
          <p:cNvSpPr txBox="1"/>
          <p:nvPr/>
        </p:nvSpPr>
        <p:spPr>
          <a:xfrm>
            <a:off x="5546690" y="1401577"/>
            <a:ext cx="5395288" cy="427809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Ms. Nichols joined PBMares in 2005 and is a manager in the firm’s audit department.  Ms. Nichols has extensive experience planning and performing audits subject to the provisions of </a:t>
            </a:r>
            <a:r>
              <a:rPr lang="en-US" sz="1600" i="1" dirty="0">
                <a:latin typeface="Calibri" panose="020F0502020204030204" pitchFamily="34" charset="0"/>
                <a:cs typeface="Calibri" panose="020F0502020204030204" pitchFamily="34" charset="0"/>
              </a:rPr>
              <a:t>Government Auditing Standards</a:t>
            </a:r>
            <a:r>
              <a:rPr lang="en-US" sz="1600" dirty="0">
                <a:latin typeface="Calibri" panose="020F0502020204030204" pitchFamily="34" charset="0"/>
                <a:cs typeface="Calibri" panose="020F0502020204030204" pitchFamily="34" charset="0"/>
              </a:rPr>
              <a:t> and the Uniform Guidance.  She has worked on audit teams in various capacities for various public sector audit engagements including authorities, counties, cities, towns, boards, and commissions.  </a:t>
            </a:r>
            <a:endParaRPr lang="en-US" sz="1600" dirty="0" smtClean="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Ms. Nichols is a member of the American Institute of Certified Public Accountants (AICPA), the Virginia Society of Certified Public Accountants, and the Virginia Government Finance Officers’ Association. She carries the AICPA Advanced Single Audit Certification that proves heightened competencies surrounding single audit engagements as outlined in the AICPA Competency Framework:  Governmental Auditing</a:t>
            </a:r>
            <a:r>
              <a:rPr lang="en-US" sz="1600" dirty="0" smtClean="0">
                <a:latin typeface="Calibri" panose="020F0502020204030204" pitchFamily="34" charset="0"/>
                <a:cs typeface="Calibri" panose="020F0502020204030204" pitchFamily="34" charset="0"/>
              </a:rPr>
              <a:t>.  She has a Master of Accountancy in Governmental Accounting from Rutgers University.</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7343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r>
              <a:rPr lang="en-US" smtClean="0"/>
              <a:t>www.pbmares.com   |    </a:t>
            </a:r>
            <a:fld id="{00000000-1234-1234-1234-123412341234}" type="slidenum">
              <a:rPr lang="en-US" smtClean="0"/>
              <a:t>20</a:t>
            </a:fld>
            <a:endParaRPr/>
          </a:p>
        </p:txBody>
      </p:sp>
      <p:pic>
        <p:nvPicPr>
          <p:cNvPr id="5" name="Picture 4"/>
          <p:cNvPicPr>
            <a:picLocks noChangeAspect="1"/>
          </p:cNvPicPr>
          <p:nvPr/>
        </p:nvPicPr>
        <p:blipFill>
          <a:blip r:embed="rId3"/>
          <a:stretch>
            <a:fillRect/>
          </a:stretch>
        </p:blipFill>
        <p:spPr>
          <a:xfrm>
            <a:off x="1209815" y="1177818"/>
            <a:ext cx="6527927" cy="5111612"/>
          </a:xfrm>
          <a:prstGeom prst="rect">
            <a:avLst/>
          </a:prstGeom>
        </p:spPr>
      </p:pic>
      <p:sp>
        <p:nvSpPr>
          <p:cNvPr id="6" name="Google Shape;139;p16"/>
          <p:cNvSpPr txBox="1"/>
          <p:nvPr/>
        </p:nvSpPr>
        <p:spPr>
          <a:xfrm>
            <a:off x="726110" y="531618"/>
            <a:ext cx="8638954"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smtClean="0">
                <a:solidFill>
                  <a:srgbClr val="00788A"/>
                </a:solidFill>
                <a:latin typeface="Calibri"/>
                <a:ea typeface="Calibri"/>
                <a:cs typeface="Calibri"/>
                <a:sym typeface="Calibri"/>
              </a:rPr>
              <a:t>Expenses Other than Subscription Payments</a:t>
            </a:r>
            <a:endParaRPr sz="3600" b="0" i="0" u="none" strike="noStrike" cap="none" dirty="0">
              <a:solidFill>
                <a:srgbClr val="00788A"/>
              </a:solidFill>
              <a:latin typeface="Calibri"/>
              <a:ea typeface="Calibri"/>
              <a:cs typeface="Calibri"/>
              <a:sym typeface="Calibri"/>
            </a:endParaRPr>
          </a:p>
        </p:txBody>
      </p:sp>
      <p:pic>
        <p:nvPicPr>
          <p:cNvPr id="7" name="Picture 6" descr="Implementation - Highway Sign 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4141" y="2555459"/>
            <a:ext cx="3538918" cy="2356329"/>
          </a:xfrm>
          <a:prstGeom prst="rect">
            <a:avLst/>
          </a:prstGeom>
        </p:spPr>
      </p:pic>
    </p:spTree>
    <p:extLst>
      <p:ext uri="{BB962C8B-B14F-4D97-AF65-F5344CB8AC3E}">
        <p14:creationId xmlns:p14="http://schemas.microsoft.com/office/powerpoint/2010/main" val="3011039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p:nvPr/>
        </p:nvSpPr>
        <p:spPr>
          <a:xfrm>
            <a:off x="711868" y="613766"/>
            <a:ext cx="10768263"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1" u="none" strike="noStrike" cap="none">
              <a:solidFill>
                <a:srgbClr val="008080"/>
              </a:solidFill>
              <a:latin typeface="Calibri"/>
              <a:ea typeface="Calibri"/>
              <a:cs typeface="Calibri"/>
              <a:sym typeface="Calibri"/>
            </a:endParaRPr>
          </a:p>
        </p:txBody>
      </p:sp>
      <p:sp>
        <p:nvSpPr>
          <p:cNvPr id="135" name="Google Shape;1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sp>
        <p:nvSpPr>
          <p:cNvPr id="137" name="Google Shape;137;p16"/>
          <p:cNvSpPr txBox="1"/>
          <p:nvPr/>
        </p:nvSpPr>
        <p:spPr>
          <a:xfrm>
            <a:off x="9641663" y="6408264"/>
            <a:ext cx="216655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www.PBMares.com  </a:t>
            </a:r>
            <a:endParaRPr sz="1200" b="0" i="0" u="none" strike="noStrike" cap="none">
              <a:solidFill>
                <a:srgbClr val="757070"/>
              </a:solidFill>
              <a:latin typeface="Calibri"/>
              <a:ea typeface="Calibri"/>
              <a:cs typeface="Calibri"/>
              <a:sym typeface="Calibri"/>
            </a:endParaRPr>
          </a:p>
        </p:txBody>
      </p:sp>
      <p:sp>
        <p:nvSpPr>
          <p:cNvPr id="139" name="Google Shape;139;p16"/>
          <p:cNvSpPr txBox="1"/>
          <p:nvPr/>
        </p:nvSpPr>
        <p:spPr>
          <a:xfrm>
            <a:off x="726110" y="531618"/>
            <a:ext cx="8350983"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smtClean="0">
                <a:solidFill>
                  <a:srgbClr val="00788A"/>
                </a:solidFill>
                <a:latin typeface="Calibri"/>
                <a:ea typeface="Calibri"/>
                <a:cs typeface="Calibri"/>
                <a:sym typeface="Calibri"/>
              </a:rPr>
              <a:t>Amortization Calculation</a:t>
            </a:r>
            <a:endParaRPr sz="3600" b="0" i="0" u="none" strike="noStrike" cap="none" dirty="0">
              <a:solidFill>
                <a:srgbClr val="00788A"/>
              </a:solidFill>
              <a:latin typeface="Calibri"/>
              <a:ea typeface="Calibri"/>
              <a:cs typeface="Calibri"/>
              <a:sym typeface="Calibri"/>
            </a:endParaRPr>
          </a:p>
        </p:txBody>
      </p:sp>
      <p:graphicFrame>
        <p:nvGraphicFramePr>
          <p:cNvPr id="6" name="Diagram 5"/>
          <p:cNvGraphicFramePr/>
          <p:nvPr>
            <p:extLst>
              <p:ext uri="{D42A27DB-BD31-4B8C-83A1-F6EECF244321}">
                <p14:modId xmlns:p14="http://schemas.microsoft.com/office/powerpoint/2010/main" val="2553256682"/>
              </p:ext>
            </p:extLst>
          </p:nvPr>
        </p:nvGraphicFramePr>
        <p:xfrm>
          <a:off x="1848896" y="2325562"/>
          <a:ext cx="7335296" cy="3552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687745" y="1713452"/>
            <a:ext cx="3657600" cy="1384995"/>
          </a:xfrm>
          <a:prstGeom prst="rect">
            <a:avLst/>
          </a:prstGeom>
          <a:noFill/>
        </p:spPr>
        <p:txBody>
          <a:bodyPr wrap="square" rtlCol="0">
            <a:spAutoFit/>
          </a:bodyPr>
          <a:lstStyle/>
          <a:p>
            <a:pPr algn="ctr"/>
            <a:r>
              <a:rPr lang="en-US" sz="2800" dirty="0" smtClean="0">
                <a:latin typeface="Calibri" panose="020F0502020204030204" pitchFamily="34" charset="0"/>
                <a:cs typeface="Calibri" panose="020F0502020204030204" pitchFamily="34" charset="0"/>
              </a:rPr>
              <a:t>Systematic and rational manner over the </a:t>
            </a:r>
            <a:r>
              <a:rPr lang="en-US" sz="2800" b="1" u="sng" dirty="0" smtClean="0">
                <a:latin typeface="Calibri" panose="020F0502020204030204" pitchFamily="34" charset="0"/>
                <a:cs typeface="Calibri" panose="020F0502020204030204" pitchFamily="34" charset="0"/>
              </a:rPr>
              <a:t>shorter</a:t>
            </a:r>
            <a:r>
              <a:rPr lang="en-US" sz="2800" dirty="0" smtClean="0">
                <a:latin typeface="Calibri" panose="020F0502020204030204" pitchFamily="34" charset="0"/>
                <a:cs typeface="Calibri" panose="020F0502020204030204" pitchFamily="34" charset="0"/>
              </a:rPr>
              <a:t> of</a:t>
            </a:r>
            <a:r>
              <a:rPr lang="en-US" dirty="0" smtClean="0"/>
              <a:t>:</a:t>
            </a:r>
            <a:endParaRPr lang="en-US" dirty="0"/>
          </a:p>
        </p:txBody>
      </p:sp>
    </p:spTree>
    <p:extLst>
      <p:ext uri="{BB962C8B-B14F-4D97-AF65-F5344CB8AC3E}">
        <p14:creationId xmlns:p14="http://schemas.microsoft.com/office/powerpoint/2010/main" val="2761347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Modification to terms or payments</a:t>
            </a:r>
          </a:p>
          <a:p>
            <a:r>
              <a:rPr lang="en-US" dirty="0" smtClean="0"/>
              <a:t>Reduction in right-to-use assets</a:t>
            </a:r>
          </a:p>
          <a:p>
            <a:r>
              <a:rPr lang="en-US" dirty="0" smtClean="0"/>
              <a:t>Shortening of the asset term</a:t>
            </a:r>
          </a:p>
          <a:p>
            <a:endParaRPr lang="en-US" dirty="0"/>
          </a:p>
          <a:p>
            <a:pPr marL="114300" indent="0">
              <a:buNone/>
            </a:pPr>
            <a:r>
              <a:rPr lang="en-US" dirty="0" smtClean="0"/>
              <a:t>If any of these scenarios result in a partial termination:  Asset and Liability are reduced, and a gain or loss is recognized for the difference between the two.</a:t>
            </a: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r>
              <a:rPr lang="en-US" smtClean="0"/>
              <a:t>www.pbmares.com   |    </a:t>
            </a:r>
            <a:fld id="{00000000-1234-1234-1234-123412341234}" type="slidenum">
              <a:rPr lang="en-US" smtClean="0"/>
              <a:t>22</a:t>
            </a:fld>
            <a:endParaRPr/>
          </a:p>
        </p:txBody>
      </p:sp>
      <p:sp>
        <p:nvSpPr>
          <p:cNvPr id="5" name="Google Shape;139;p16"/>
          <p:cNvSpPr txBox="1"/>
          <p:nvPr/>
        </p:nvSpPr>
        <p:spPr>
          <a:xfrm>
            <a:off x="726110" y="531618"/>
            <a:ext cx="8350983"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err="1" smtClean="0">
                <a:solidFill>
                  <a:srgbClr val="00788A"/>
                </a:solidFill>
                <a:latin typeface="Calibri"/>
                <a:ea typeface="Calibri"/>
                <a:cs typeface="Calibri"/>
                <a:sym typeface="Calibri"/>
              </a:rPr>
              <a:t>Remeasurements</a:t>
            </a:r>
            <a:endParaRPr sz="3600" b="0" i="0" u="none" strike="noStrike" cap="none" dirty="0">
              <a:solidFill>
                <a:srgbClr val="00788A"/>
              </a:solidFill>
              <a:latin typeface="Calibri"/>
              <a:ea typeface="Calibri"/>
              <a:cs typeface="Calibri"/>
              <a:sym typeface="Calibri"/>
            </a:endParaRPr>
          </a:p>
        </p:txBody>
      </p:sp>
    </p:spTree>
    <p:extLst>
      <p:ext uri="{BB962C8B-B14F-4D97-AF65-F5344CB8AC3E}">
        <p14:creationId xmlns:p14="http://schemas.microsoft.com/office/powerpoint/2010/main" val="71904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3200" dirty="0" smtClean="0"/>
              <a:t>Communicate with departments and take an i</a:t>
            </a:r>
            <a:r>
              <a:rPr lang="en-US" sz="3200" dirty="0" smtClean="0"/>
              <a:t>nventory potential agreements</a:t>
            </a:r>
          </a:p>
          <a:p>
            <a:r>
              <a:rPr lang="en-US" sz="3200" dirty="0" smtClean="0"/>
              <a:t>Determine scope of impact on your entity</a:t>
            </a:r>
          </a:p>
          <a:p>
            <a:r>
              <a:rPr lang="en-US" sz="3200" dirty="0" smtClean="0"/>
              <a:t>Consider whether you will use implementation software</a:t>
            </a:r>
          </a:p>
          <a:p>
            <a:r>
              <a:rPr lang="en-US" sz="3200" dirty="0" smtClean="0"/>
              <a:t>Document implementation strategy</a:t>
            </a:r>
          </a:p>
          <a:p>
            <a:r>
              <a:rPr lang="en-US" sz="3200" dirty="0" smtClean="0"/>
              <a:t>Discuss with your auditors early</a:t>
            </a:r>
            <a:endParaRPr lang="en-US" sz="32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r>
              <a:rPr lang="en-US" smtClean="0"/>
              <a:t>www.pbmares.com   |    </a:t>
            </a:r>
            <a:fld id="{00000000-1234-1234-1234-123412341234}" type="slidenum">
              <a:rPr lang="en-US" smtClean="0"/>
              <a:t>23</a:t>
            </a:fld>
            <a:endParaRPr/>
          </a:p>
        </p:txBody>
      </p:sp>
      <p:sp>
        <p:nvSpPr>
          <p:cNvPr id="5" name="Google Shape;139;p16"/>
          <p:cNvSpPr txBox="1"/>
          <p:nvPr/>
        </p:nvSpPr>
        <p:spPr>
          <a:xfrm>
            <a:off x="726110" y="531618"/>
            <a:ext cx="8350983"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smtClean="0">
                <a:solidFill>
                  <a:srgbClr val="00788A"/>
                </a:solidFill>
                <a:latin typeface="Calibri"/>
                <a:ea typeface="Calibri"/>
                <a:cs typeface="Calibri"/>
                <a:sym typeface="Calibri"/>
              </a:rPr>
              <a:t>We know what GASB 96 is.  Now what?</a:t>
            </a:r>
            <a:endParaRPr sz="3600" b="0" i="0" u="none" strike="noStrike" cap="none" dirty="0">
              <a:solidFill>
                <a:srgbClr val="00788A"/>
              </a:solidFill>
              <a:latin typeface="Calibri"/>
              <a:ea typeface="Calibri"/>
              <a:cs typeface="Calibri"/>
              <a:sym typeface="Calibri"/>
            </a:endParaRPr>
          </a:p>
        </p:txBody>
      </p:sp>
    </p:spTree>
    <p:extLst>
      <p:ext uri="{BB962C8B-B14F-4D97-AF65-F5344CB8AC3E}">
        <p14:creationId xmlns:p14="http://schemas.microsoft.com/office/powerpoint/2010/main" val="2100613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114300" indent="0">
              <a:buNone/>
            </a:pPr>
            <a:r>
              <a:rPr lang="en-US" sz="3600" dirty="0" smtClean="0"/>
              <a:t>To record an initial SBITA:</a:t>
            </a:r>
          </a:p>
          <a:p>
            <a:pPr marL="114300" indent="0">
              <a:buNone/>
            </a:pPr>
            <a:endParaRPr lang="en-US" sz="3600" dirty="0" smtClean="0"/>
          </a:p>
          <a:p>
            <a:pPr marL="114300" indent="0">
              <a:buNone/>
            </a:pPr>
            <a:r>
              <a:rPr lang="en-US" sz="3600" dirty="0" smtClean="0"/>
              <a:t>Debit:  Right-to use subscription asset</a:t>
            </a:r>
          </a:p>
          <a:p>
            <a:pPr marL="114300" indent="0">
              <a:buNone/>
            </a:pPr>
            <a:r>
              <a:rPr lang="en-US" sz="3600" dirty="0"/>
              <a:t> </a:t>
            </a:r>
            <a:r>
              <a:rPr lang="en-US" sz="3600" dirty="0" smtClean="0"/>
              <a:t>    Credit:  Subscription liability</a:t>
            </a:r>
          </a:p>
          <a:p>
            <a:pPr marL="114300" indent="0">
              <a:buNone/>
            </a:pPr>
            <a:endParaRPr lang="en-US" sz="3600" dirty="0"/>
          </a:p>
          <a:p>
            <a:pPr marL="114300" indent="0">
              <a:buNone/>
            </a:pPr>
            <a:r>
              <a:rPr lang="en-US" dirty="0" smtClean="0"/>
              <a:t>Note:  Preliminary implementation and operational costs are typically expensed as normal.</a:t>
            </a:r>
          </a:p>
          <a:p>
            <a:pPr marL="114300" indent="0">
              <a:buNone/>
            </a:pPr>
            <a:endParaRPr lang="en-US" dirty="0" smtClean="0"/>
          </a:p>
          <a:p>
            <a:pPr marL="114300" indent="0">
              <a:buNone/>
            </a:pPr>
            <a:endParaRPr lang="en-US" dirty="0"/>
          </a:p>
          <a:p>
            <a:pPr marL="114300" indent="0">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r>
              <a:rPr lang="en-US" smtClean="0"/>
              <a:t>www.pbmares.com   |    </a:t>
            </a:r>
            <a:fld id="{00000000-1234-1234-1234-123412341234}" type="slidenum">
              <a:rPr lang="en-US" smtClean="0"/>
              <a:t>24</a:t>
            </a:fld>
            <a:endParaRPr/>
          </a:p>
        </p:txBody>
      </p:sp>
      <p:sp>
        <p:nvSpPr>
          <p:cNvPr id="5" name="Google Shape;139;p16"/>
          <p:cNvSpPr txBox="1"/>
          <p:nvPr/>
        </p:nvSpPr>
        <p:spPr>
          <a:xfrm>
            <a:off x="726110" y="531618"/>
            <a:ext cx="8350983"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smtClean="0">
                <a:solidFill>
                  <a:srgbClr val="00788A"/>
                </a:solidFill>
                <a:latin typeface="Calibri"/>
                <a:ea typeface="Calibri"/>
                <a:cs typeface="Calibri"/>
                <a:sym typeface="Calibri"/>
              </a:rPr>
              <a:t>Example Journal Entries</a:t>
            </a:r>
            <a:endParaRPr sz="3600" b="0" i="0" u="none" strike="noStrike" cap="none" dirty="0">
              <a:solidFill>
                <a:srgbClr val="00788A"/>
              </a:solidFill>
              <a:latin typeface="Calibri"/>
              <a:ea typeface="Calibri"/>
              <a:cs typeface="Calibri"/>
              <a:sym typeface="Calibri"/>
            </a:endParaRPr>
          </a:p>
        </p:txBody>
      </p:sp>
    </p:spTree>
    <p:extLst>
      <p:ext uri="{BB962C8B-B14F-4D97-AF65-F5344CB8AC3E}">
        <p14:creationId xmlns:p14="http://schemas.microsoft.com/office/powerpoint/2010/main" val="4771710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114300" indent="0">
              <a:buNone/>
            </a:pPr>
            <a:r>
              <a:rPr lang="en-US" sz="3600" dirty="0" smtClean="0"/>
              <a:t>To record a </a:t>
            </a:r>
            <a:r>
              <a:rPr lang="en-US" sz="3600" dirty="0" smtClean="0"/>
              <a:t>subscription payment</a:t>
            </a:r>
            <a:r>
              <a:rPr lang="en-US" sz="3600" dirty="0" smtClean="0"/>
              <a:t>:</a:t>
            </a:r>
          </a:p>
          <a:p>
            <a:pPr marL="114300" indent="0">
              <a:buNone/>
            </a:pPr>
            <a:endParaRPr lang="en-US" sz="3600" dirty="0" smtClean="0"/>
          </a:p>
          <a:p>
            <a:pPr marL="114300" indent="0">
              <a:buNone/>
            </a:pPr>
            <a:r>
              <a:rPr lang="en-US" sz="3600" dirty="0" smtClean="0"/>
              <a:t>Debit:  Subscription liability</a:t>
            </a:r>
          </a:p>
          <a:p>
            <a:pPr marL="114300" indent="0">
              <a:buNone/>
            </a:pPr>
            <a:r>
              <a:rPr lang="en-US" sz="3600" dirty="0" smtClean="0"/>
              <a:t>     Credit:  Cash</a:t>
            </a:r>
          </a:p>
          <a:p>
            <a:pPr marL="114300" indent="0">
              <a:buNone/>
            </a:pPr>
            <a:endParaRPr lang="en-US" sz="3600" dirty="0"/>
          </a:p>
          <a:p>
            <a:pPr marL="114300" indent="0">
              <a:buNone/>
            </a:pPr>
            <a:endParaRPr lang="en-US" dirty="0" smtClean="0"/>
          </a:p>
          <a:p>
            <a:pPr marL="114300" indent="0">
              <a:buNone/>
            </a:pPr>
            <a:endParaRPr lang="en-US" dirty="0"/>
          </a:p>
          <a:p>
            <a:pPr marL="114300" indent="0">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r>
              <a:rPr lang="en-US" smtClean="0"/>
              <a:t>www.pbmares.com   |    </a:t>
            </a:r>
            <a:fld id="{00000000-1234-1234-1234-123412341234}" type="slidenum">
              <a:rPr lang="en-US" smtClean="0"/>
              <a:t>25</a:t>
            </a:fld>
            <a:endParaRPr/>
          </a:p>
        </p:txBody>
      </p:sp>
      <p:sp>
        <p:nvSpPr>
          <p:cNvPr id="5" name="Google Shape;139;p16"/>
          <p:cNvSpPr txBox="1"/>
          <p:nvPr/>
        </p:nvSpPr>
        <p:spPr>
          <a:xfrm>
            <a:off x="726110" y="531618"/>
            <a:ext cx="8350983"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smtClean="0">
                <a:solidFill>
                  <a:srgbClr val="00788A"/>
                </a:solidFill>
                <a:latin typeface="Calibri"/>
                <a:ea typeface="Calibri"/>
                <a:cs typeface="Calibri"/>
                <a:sym typeface="Calibri"/>
              </a:rPr>
              <a:t>Example Journal Entries</a:t>
            </a:r>
            <a:endParaRPr sz="3600" b="0" i="0" u="none" strike="noStrike" cap="none" dirty="0">
              <a:solidFill>
                <a:srgbClr val="00788A"/>
              </a:solidFill>
              <a:latin typeface="Calibri"/>
              <a:ea typeface="Calibri"/>
              <a:cs typeface="Calibri"/>
              <a:sym typeface="Calibri"/>
            </a:endParaRPr>
          </a:p>
        </p:txBody>
      </p:sp>
    </p:spTree>
    <p:extLst>
      <p:ext uri="{BB962C8B-B14F-4D97-AF65-F5344CB8AC3E}">
        <p14:creationId xmlns:p14="http://schemas.microsoft.com/office/powerpoint/2010/main" val="36857535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114300" indent="0">
              <a:buNone/>
            </a:pPr>
            <a:r>
              <a:rPr lang="en-US" sz="3600" dirty="0" smtClean="0"/>
              <a:t>To record amortization of a SBITA:</a:t>
            </a:r>
          </a:p>
          <a:p>
            <a:pPr marL="114300" indent="0">
              <a:buNone/>
            </a:pPr>
            <a:endParaRPr lang="en-US" sz="3600" dirty="0" smtClean="0"/>
          </a:p>
          <a:p>
            <a:pPr marL="114300" indent="0">
              <a:buNone/>
            </a:pPr>
            <a:r>
              <a:rPr lang="en-US" sz="3600" dirty="0" smtClean="0"/>
              <a:t>Debit:  Amortization expense</a:t>
            </a:r>
          </a:p>
          <a:p>
            <a:pPr marL="114300" indent="0">
              <a:buNone/>
            </a:pPr>
            <a:r>
              <a:rPr lang="en-US" sz="3600" dirty="0"/>
              <a:t> </a:t>
            </a:r>
            <a:r>
              <a:rPr lang="en-US" sz="3600" dirty="0" smtClean="0"/>
              <a:t>    Credit:  Accumulated amortization</a:t>
            </a:r>
          </a:p>
          <a:p>
            <a:pPr marL="114300" indent="0">
              <a:buNone/>
            </a:pPr>
            <a:endParaRPr lang="en-US" dirty="0"/>
          </a:p>
          <a:p>
            <a:pPr marL="114300" indent="0">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r>
              <a:rPr lang="en-US" smtClean="0"/>
              <a:t>www.pbmares.com   |    </a:t>
            </a:r>
            <a:fld id="{00000000-1234-1234-1234-123412341234}" type="slidenum">
              <a:rPr lang="en-US" smtClean="0"/>
              <a:t>26</a:t>
            </a:fld>
            <a:endParaRPr/>
          </a:p>
        </p:txBody>
      </p:sp>
      <p:sp>
        <p:nvSpPr>
          <p:cNvPr id="5" name="Google Shape;139;p16"/>
          <p:cNvSpPr txBox="1"/>
          <p:nvPr/>
        </p:nvSpPr>
        <p:spPr>
          <a:xfrm>
            <a:off x="726110" y="531618"/>
            <a:ext cx="8350983"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smtClean="0">
                <a:solidFill>
                  <a:srgbClr val="00788A"/>
                </a:solidFill>
                <a:latin typeface="Calibri"/>
                <a:ea typeface="Calibri"/>
                <a:cs typeface="Calibri"/>
                <a:sym typeface="Calibri"/>
              </a:rPr>
              <a:t>Example Journal Entries</a:t>
            </a:r>
            <a:endParaRPr sz="3600" b="0" i="0" u="none" strike="noStrike" cap="none" dirty="0">
              <a:solidFill>
                <a:srgbClr val="00788A"/>
              </a:solidFill>
              <a:latin typeface="Calibri"/>
              <a:ea typeface="Calibri"/>
              <a:cs typeface="Calibri"/>
              <a:sym typeface="Calibri"/>
            </a:endParaRPr>
          </a:p>
        </p:txBody>
      </p:sp>
    </p:spTree>
    <p:extLst>
      <p:ext uri="{BB962C8B-B14F-4D97-AF65-F5344CB8AC3E}">
        <p14:creationId xmlns:p14="http://schemas.microsoft.com/office/powerpoint/2010/main" val="38806682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8200" y="1514125"/>
            <a:ext cx="10515600" cy="4675659"/>
          </a:xfrm>
        </p:spPr>
        <p:txBody>
          <a:bodyPr/>
          <a:lstStyle/>
          <a:p>
            <a:pPr marL="114300" indent="0">
              <a:buNone/>
            </a:pPr>
            <a:r>
              <a:rPr lang="en-US" dirty="0" smtClean="0"/>
              <a:t>Very similar to GASB 87, </a:t>
            </a:r>
            <a:r>
              <a:rPr lang="en-US" i="1" dirty="0" smtClean="0"/>
              <a:t>Leases</a:t>
            </a:r>
            <a:r>
              <a:rPr lang="en-US" b="1" dirty="0" smtClean="0"/>
              <a:t> </a:t>
            </a:r>
            <a:r>
              <a:rPr lang="en-US" dirty="0" smtClean="0"/>
              <a:t>requirements, including (but not limited to):</a:t>
            </a:r>
          </a:p>
          <a:p>
            <a:r>
              <a:rPr lang="en-US" dirty="0" smtClean="0"/>
              <a:t>Description of SBITAs</a:t>
            </a:r>
          </a:p>
          <a:p>
            <a:r>
              <a:rPr lang="en-US" dirty="0" smtClean="0"/>
              <a:t>Total amount of subscription assets and amortization</a:t>
            </a:r>
          </a:p>
          <a:p>
            <a:r>
              <a:rPr lang="en-US" dirty="0" smtClean="0"/>
              <a:t>Principal and interest requirements to maturity for the subscription liability for five subsequent fiscal years and in five-year increments thereafter</a:t>
            </a:r>
          </a:p>
          <a:p>
            <a:r>
              <a:rPr lang="en-US" dirty="0" smtClean="0"/>
              <a:t>Any additional pertinent items such as impairment loss, other payments not included in the measurement of the subscription liability, variable payments, etc.</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r>
              <a:rPr lang="en-US" smtClean="0"/>
              <a:t>www.pbmares.com   |    </a:t>
            </a:r>
            <a:fld id="{00000000-1234-1234-1234-123412341234}" type="slidenum">
              <a:rPr lang="en-US" smtClean="0"/>
              <a:t>27</a:t>
            </a:fld>
            <a:endParaRPr/>
          </a:p>
        </p:txBody>
      </p:sp>
      <p:sp>
        <p:nvSpPr>
          <p:cNvPr id="5" name="Google Shape;139;p16"/>
          <p:cNvSpPr txBox="1"/>
          <p:nvPr/>
        </p:nvSpPr>
        <p:spPr>
          <a:xfrm>
            <a:off x="726110" y="531618"/>
            <a:ext cx="8350983"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smtClean="0">
                <a:solidFill>
                  <a:srgbClr val="00788A"/>
                </a:solidFill>
                <a:latin typeface="Calibri"/>
                <a:ea typeface="Calibri"/>
                <a:cs typeface="Calibri"/>
                <a:sym typeface="Calibri"/>
              </a:rPr>
              <a:t>Disclosures</a:t>
            </a:r>
            <a:endParaRPr sz="3600" b="0" i="0" u="none" strike="noStrike" cap="none" dirty="0">
              <a:solidFill>
                <a:srgbClr val="00788A"/>
              </a:solidFill>
              <a:latin typeface="Calibri"/>
              <a:ea typeface="Calibri"/>
              <a:cs typeface="Calibri"/>
              <a:sym typeface="Calibri"/>
            </a:endParaRPr>
          </a:p>
        </p:txBody>
      </p:sp>
    </p:spTree>
    <p:extLst>
      <p:ext uri="{BB962C8B-B14F-4D97-AF65-F5344CB8AC3E}">
        <p14:creationId xmlns:p14="http://schemas.microsoft.com/office/powerpoint/2010/main" val="39915704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8200" y="1825624"/>
            <a:ext cx="10616922" cy="4163193"/>
          </a:xfrm>
        </p:spPr>
        <p:txBody>
          <a:bodyPr/>
          <a:lstStyle/>
          <a:p>
            <a:pPr marL="114300" indent="0">
              <a:buNone/>
            </a:pPr>
            <a:r>
              <a:rPr lang="en-US" dirty="0" smtClean="0"/>
              <a:t>Per GASB, the provisions of this Statement need not be applied to immaterial items.  </a:t>
            </a:r>
            <a:r>
              <a:rPr lang="en-US" dirty="0" smtClean="0"/>
              <a:t>Significance must be evaluated for </a:t>
            </a:r>
            <a:r>
              <a:rPr lang="en-US" b="1" u="sng" dirty="0" smtClean="0"/>
              <a:t>both:</a:t>
            </a:r>
          </a:p>
          <a:p>
            <a:r>
              <a:rPr lang="en-US" dirty="0" smtClean="0"/>
              <a:t>Individual Assets</a:t>
            </a:r>
          </a:p>
          <a:p>
            <a:r>
              <a:rPr lang="en-US" dirty="0" smtClean="0"/>
              <a:t>Classes of Assets</a:t>
            </a:r>
          </a:p>
          <a:p>
            <a:pPr marL="114300" indent="0">
              <a:buNone/>
            </a:pPr>
            <a:endParaRPr lang="en-US" dirty="0"/>
          </a:p>
          <a:p>
            <a:pPr marL="114300" indent="0">
              <a:buNone/>
            </a:pPr>
            <a:r>
              <a:rPr lang="en-US" dirty="0" smtClean="0"/>
              <a:t>Caution:  Do not exclude a class of assets that would be material as a whole simply because an individual asset within that class is not material.  Determination of what is considered material needs to be discussed with auditors.</a:t>
            </a: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r>
              <a:rPr lang="en-US" smtClean="0"/>
              <a:t>www.pbmares.com   |    </a:t>
            </a:r>
            <a:fld id="{00000000-1234-1234-1234-123412341234}" type="slidenum">
              <a:rPr lang="en-US" smtClean="0"/>
              <a:t>28</a:t>
            </a:fld>
            <a:endParaRPr/>
          </a:p>
        </p:txBody>
      </p:sp>
      <p:sp>
        <p:nvSpPr>
          <p:cNvPr id="6" name="Google Shape;139;p16"/>
          <p:cNvSpPr txBox="1"/>
          <p:nvPr/>
        </p:nvSpPr>
        <p:spPr>
          <a:xfrm>
            <a:off x="726110" y="531618"/>
            <a:ext cx="8350983"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smtClean="0">
                <a:solidFill>
                  <a:srgbClr val="00788A"/>
                </a:solidFill>
                <a:latin typeface="Calibri"/>
                <a:ea typeface="Calibri"/>
                <a:cs typeface="Calibri"/>
                <a:sym typeface="Calibri"/>
              </a:rPr>
              <a:t>FAQ: Materiality</a:t>
            </a:r>
            <a:endParaRPr sz="3600" b="0" i="0" u="none" strike="noStrike" cap="none" dirty="0">
              <a:solidFill>
                <a:srgbClr val="00788A"/>
              </a:solidFill>
              <a:latin typeface="Calibri"/>
              <a:ea typeface="Calibri"/>
              <a:cs typeface="Calibri"/>
              <a:sym typeface="Calibri"/>
            </a:endParaRPr>
          </a:p>
        </p:txBody>
      </p:sp>
    </p:spTree>
    <p:extLst>
      <p:ext uri="{BB962C8B-B14F-4D97-AF65-F5344CB8AC3E}">
        <p14:creationId xmlns:p14="http://schemas.microsoft.com/office/powerpoint/2010/main" val="22648207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8200" y="1825624"/>
            <a:ext cx="10616922" cy="4163193"/>
          </a:xfrm>
        </p:spPr>
        <p:txBody>
          <a:bodyPr/>
          <a:lstStyle/>
          <a:p>
            <a:r>
              <a:rPr lang="en-US" sz="3600" b="1" dirty="0" smtClean="0"/>
              <a:t>Start</a:t>
            </a:r>
            <a:r>
              <a:rPr lang="en-US" sz="3600" dirty="0" smtClean="0"/>
              <a:t> </a:t>
            </a:r>
            <a:r>
              <a:rPr lang="en-US" sz="3600" b="1" dirty="0" smtClean="0"/>
              <a:t>early</a:t>
            </a:r>
            <a:r>
              <a:rPr lang="en-US" sz="3600" dirty="0" smtClean="0"/>
              <a:t>! As we saw last year with GASB 87, the inventory phase can be a substantial time commitment.</a:t>
            </a:r>
          </a:p>
          <a:p>
            <a:r>
              <a:rPr lang="en-US" sz="3600" dirty="0" smtClean="0"/>
              <a:t>Inform your departments, management, and Board about the new requirements.</a:t>
            </a:r>
          </a:p>
          <a:p>
            <a:r>
              <a:rPr lang="en-US" sz="3600" dirty="0" smtClean="0"/>
              <a:t>Communicate frequently with your auditors.</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r>
              <a:rPr lang="en-US" smtClean="0"/>
              <a:t>www.pbmares.com   |    </a:t>
            </a:r>
            <a:fld id="{00000000-1234-1234-1234-123412341234}" type="slidenum">
              <a:rPr lang="en-US" smtClean="0"/>
              <a:t>29</a:t>
            </a:fld>
            <a:endParaRPr/>
          </a:p>
        </p:txBody>
      </p:sp>
      <p:sp>
        <p:nvSpPr>
          <p:cNvPr id="6" name="Google Shape;139;p16"/>
          <p:cNvSpPr txBox="1"/>
          <p:nvPr/>
        </p:nvSpPr>
        <p:spPr>
          <a:xfrm>
            <a:off x="726110" y="531618"/>
            <a:ext cx="8350983"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smtClean="0">
                <a:solidFill>
                  <a:srgbClr val="00788A"/>
                </a:solidFill>
                <a:latin typeface="Calibri"/>
                <a:ea typeface="Calibri"/>
                <a:cs typeface="Calibri"/>
                <a:sym typeface="Calibri"/>
              </a:rPr>
              <a:t>Final Thoughts</a:t>
            </a:r>
            <a:endParaRPr sz="3600" b="0" i="0" u="none" strike="noStrike" cap="none" dirty="0">
              <a:solidFill>
                <a:srgbClr val="00788A"/>
              </a:solidFill>
              <a:latin typeface="Calibri"/>
              <a:ea typeface="Calibri"/>
              <a:cs typeface="Calibri"/>
              <a:sym typeface="Calibri"/>
            </a:endParaRPr>
          </a:p>
        </p:txBody>
      </p:sp>
    </p:spTree>
    <p:extLst>
      <p:ext uri="{BB962C8B-B14F-4D97-AF65-F5344CB8AC3E}">
        <p14:creationId xmlns:p14="http://schemas.microsoft.com/office/powerpoint/2010/main" val="3852508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p:nvPr/>
        </p:nvSpPr>
        <p:spPr>
          <a:xfrm>
            <a:off x="711868" y="613766"/>
            <a:ext cx="10768263"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1" u="none" strike="noStrike" cap="none">
              <a:solidFill>
                <a:srgbClr val="008080"/>
              </a:solidFill>
              <a:latin typeface="Calibri"/>
              <a:ea typeface="Calibri"/>
              <a:cs typeface="Calibri"/>
              <a:sym typeface="Calibri"/>
            </a:endParaRPr>
          </a:p>
        </p:txBody>
      </p:sp>
      <p:sp>
        <p:nvSpPr>
          <p:cNvPr id="135" name="Google Shape;1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137" name="Google Shape;137;p16"/>
          <p:cNvSpPr txBox="1"/>
          <p:nvPr/>
        </p:nvSpPr>
        <p:spPr>
          <a:xfrm>
            <a:off x="9641663" y="6408264"/>
            <a:ext cx="216655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www.PBMares.com  </a:t>
            </a:r>
            <a:endParaRPr sz="1200" b="0" i="0" u="none" strike="noStrike" cap="none">
              <a:solidFill>
                <a:srgbClr val="757070"/>
              </a:solidFill>
              <a:latin typeface="Calibri"/>
              <a:ea typeface="Calibri"/>
              <a:cs typeface="Calibri"/>
              <a:sym typeface="Calibri"/>
            </a:endParaRPr>
          </a:p>
        </p:txBody>
      </p:sp>
      <p:sp>
        <p:nvSpPr>
          <p:cNvPr id="139" name="Google Shape;139;p16"/>
          <p:cNvSpPr txBox="1"/>
          <p:nvPr/>
        </p:nvSpPr>
        <p:spPr>
          <a:xfrm>
            <a:off x="726110" y="531618"/>
            <a:ext cx="8384436"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smtClean="0">
                <a:solidFill>
                  <a:srgbClr val="00788A"/>
                </a:solidFill>
                <a:latin typeface="Calibri"/>
                <a:ea typeface="Calibri"/>
                <a:cs typeface="Calibri"/>
                <a:sym typeface="Calibri"/>
              </a:rPr>
              <a:t>About PBMares</a:t>
            </a:r>
            <a:endParaRPr sz="3600" b="0" i="0" u="none" strike="noStrike" cap="none" dirty="0">
              <a:solidFill>
                <a:srgbClr val="00788A"/>
              </a:solidFill>
              <a:latin typeface="Calibri"/>
              <a:ea typeface="Calibri"/>
              <a:cs typeface="Calibri"/>
              <a:sym typeface="Calibri"/>
            </a:endParaRPr>
          </a:p>
        </p:txBody>
      </p:sp>
      <p:sp>
        <p:nvSpPr>
          <p:cNvPr id="2" name="TextBox 1"/>
          <p:cNvSpPr txBox="1"/>
          <p:nvPr/>
        </p:nvSpPr>
        <p:spPr>
          <a:xfrm>
            <a:off x="811659" y="1458930"/>
            <a:ext cx="10109770" cy="452431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Ranked on INSIDE Public Accounting’s IPA 100 list, PBMares is a full-service accounting and consulting firm, providing audit, tax, and advisory services. Founded in 1963, the firm is headquartered in Virginia and maintains a strong presence in the Mid-Atlantic region, with offices in Baltimore and Rockville, Maryland; Fairfax, Fredericksburg, Harrisonburg, Newport News, Norfolk, Richmond, Warrenton, and Williamsburg, Virginia; as well as Morehead City, Wilmington, and New Bern, North Carolina</a:t>
            </a:r>
            <a:r>
              <a:rPr lang="en-US" sz="1600" dirty="0" smtClean="0">
                <a:latin typeface="Calibri" panose="020F0502020204030204" pitchFamily="34" charset="0"/>
                <a:cs typeface="Calibri" panose="020F0502020204030204" pitchFamily="34" charset="0"/>
              </a:rPr>
              <a:t>.</a:t>
            </a:r>
          </a:p>
          <a:p>
            <a:endParaRPr lang="en-US" sz="1600" dirty="0">
              <a:latin typeface="Calibri" panose="020F0502020204030204" pitchFamily="34" charset="0"/>
              <a:cs typeface="Calibri" panose="020F0502020204030204" pitchFamily="34" charset="0"/>
            </a:endParaRPr>
          </a:p>
          <a:p>
            <a:r>
              <a:rPr lang="en-US" sz="1600" dirty="0" smtClean="0">
                <a:latin typeface="Calibri" panose="020F0502020204030204" pitchFamily="34" charset="0"/>
                <a:cs typeface="Calibri" panose="020F0502020204030204" pitchFamily="34" charset="0"/>
              </a:rPr>
              <a:t>PBMares</a:t>
            </a:r>
            <a:r>
              <a:rPr lang="en-US" sz="1600" dirty="0">
                <a:latin typeface="Calibri" panose="020F0502020204030204" pitchFamily="34" charset="0"/>
                <a:cs typeface="Calibri" panose="020F0502020204030204" pitchFamily="34" charset="0"/>
              </a:rPr>
              <a:t>’ State &amp; Local Government Team is comprised of more than 25 professionals focused on the unique compliance and regulatory needs of clients in the public sector.  The public sector is one of the main focus industries within our firm.  Members of the State &amp; Local Government Team have extensive experience in providing audit and consulting services to many authorities, boards, commissions, counties, cities, and towns.  The team is co-led by Betsy Hedrick and Mike Garber who are based in the firm's Harrisonburg office.  </a:t>
            </a:r>
            <a:endParaRPr lang="en-US" sz="1600" dirty="0" smtClean="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Members of the team actively pursue information on the most up-to-date government developments and devote significant time researching and studying the economics, operational issues and trends affecting governmental entities to ensure we are on the leading edge of issues affecting clients.  Team members serve as volunteer instructors at seminars conducted by the Virginia Government Finance Officers Association and the Virginia Society of Certified Public Accountants, as well as serve as seminar sponsors held by these associations.  This deep industry involvement translates to a well-trained, specialized engagement team, setting us apart from many CPA </a:t>
            </a:r>
            <a:r>
              <a:rPr lang="en-US" sz="1600" dirty="0" smtClean="0">
                <a:latin typeface="Calibri" panose="020F0502020204030204" pitchFamily="34" charset="0"/>
                <a:cs typeface="Calibri" panose="020F0502020204030204" pitchFamily="34" charset="0"/>
              </a:rPr>
              <a:t>firms.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78952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pic>
        <p:nvPicPr>
          <p:cNvPr id="559" name="Google Shape;559;p45"/>
          <p:cNvPicPr preferRelativeResize="0"/>
          <p:nvPr/>
        </p:nvPicPr>
        <p:blipFill rotWithShape="1">
          <a:blip r:embed="rId3">
            <a:alphaModFix/>
          </a:blip>
          <a:srcRect t="10636" b="15304"/>
          <a:stretch/>
        </p:blipFill>
        <p:spPr>
          <a:xfrm>
            <a:off x="0" y="1403973"/>
            <a:ext cx="12192000" cy="3870544"/>
          </a:xfrm>
          <a:prstGeom prst="rect">
            <a:avLst/>
          </a:prstGeom>
          <a:noFill/>
          <a:ln>
            <a:noFill/>
          </a:ln>
        </p:spPr>
      </p:pic>
      <p:sp>
        <p:nvSpPr>
          <p:cNvPr id="560" name="Google Shape;560;p45"/>
          <p:cNvSpPr txBox="1"/>
          <p:nvPr/>
        </p:nvSpPr>
        <p:spPr>
          <a:xfrm>
            <a:off x="711868" y="613766"/>
            <a:ext cx="10768263"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spc="-100" dirty="0">
                <a:solidFill>
                  <a:srgbClr val="008080"/>
                </a:solidFill>
                <a:latin typeface="Calibri"/>
                <a:ea typeface="Calibri"/>
                <a:cs typeface="Calibri"/>
                <a:sym typeface="Calibri"/>
              </a:rPr>
              <a:t>Questions</a:t>
            </a:r>
            <a:endParaRPr sz="3200" b="0" i="0" u="none" strike="noStrike" cap="none" spc="-100" dirty="0">
              <a:solidFill>
                <a:srgbClr val="008080"/>
              </a:solidFill>
              <a:latin typeface="Calibri"/>
              <a:ea typeface="Calibri"/>
              <a:cs typeface="Calibri"/>
              <a:sym typeface="Calibri"/>
            </a:endParaRPr>
          </a:p>
        </p:txBody>
      </p:sp>
      <p:sp>
        <p:nvSpPr>
          <p:cNvPr id="561" name="Google Shape;561;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sp>
        <p:nvSpPr>
          <p:cNvPr id="563" name="Google Shape;563;p45"/>
          <p:cNvSpPr txBox="1"/>
          <p:nvPr/>
        </p:nvSpPr>
        <p:spPr>
          <a:xfrm>
            <a:off x="9641663" y="6408264"/>
            <a:ext cx="216655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www.PBMares.com  </a:t>
            </a:r>
            <a:endParaRPr sz="1200" b="0" i="0" u="none" strike="noStrike" cap="none">
              <a:solidFill>
                <a:srgbClr val="75707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p:nvPr/>
        </p:nvSpPr>
        <p:spPr>
          <a:xfrm>
            <a:off x="711868" y="613766"/>
            <a:ext cx="10768263"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1" u="none" strike="noStrike" cap="none">
              <a:solidFill>
                <a:srgbClr val="008080"/>
              </a:solidFill>
              <a:latin typeface="Calibri"/>
              <a:ea typeface="Calibri"/>
              <a:cs typeface="Calibri"/>
              <a:sym typeface="Calibri"/>
            </a:endParaRPr>
          </a:p>
        </p:txBody>
      </p:sp>
      <p:sp>
        <p:nvSpPr>
          <p:cNvPr id="135" name="Google Shape;1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31</a:t>
            </a:fld>
            <a:endParaRPr/>
          </a:p>
        </p:txBody>
      </p:sp>
      <p:sp>
        <p:nvSpPr>
          <p:cNvPr id="137" name="Google Shape;137;p16"/>
          <p:cNvSpPr txBox="1"/>
          <p:nvPr/>
        </p:nvSpPr>
        <p:spPr>
          <a:xfrm>
            <a:off x="9641663" y="6408264"/>
            <a:ext cx="216655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www.PBMares.com  </a:t>
            </a:r>
            <a:endParaRPr sz="1200" b="0" i="0" u="none" strike="noStrike" cap="none">
              <a:solidFill>
                <a:srgbClr val="757070"/>
              </a:solidFill>
              <a:latin typeface="Calibri"/>
              <a:ea typeface="Calibri"/>
              <a:cs typeface="Calibri"/>
              <a:sym typeface="Calibri"/>
            </a:endParaRPr>
          </a:p>
        </p:txBody>
      </p:sp>
      <p:sp>
        <p:nvSpPr>
          <p:cNvPr id="139" name="Google Shape;139;p16"/>
          <p:cNvSpPr txBox="1"/>
          <p:nvPr/>
        </p:nvSpPr>
        <p:spPr>
          <a:xfrm>
            <a:off x="726110" y="531618"/>
            <a:ext cx="8339831"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spc="-100" dirty="0" smtClean="0">
                <a:solidFill>
                  <a:srgbClr val="00788A"/>
                </a:solidFill>
                <a:latin typeface="Calibri"/>
                <a:ea typeface="Calibri"/>
                <a:cs typeface="Calibri"/>
                <a:sym typeface="Calibri"/>
              </a:rPr>
              <a:t>Contact </a:t>
            </a:r>
            <a:r>
              <a:rPr lang="en-US" sz="3600" b="0" i="0" u="none" strike="noStrike" cap="none" spc="-100" dirty="0" smtClean="0">
                <a:solidFill>
                  <a:srgbClr val="00788A"/>
                </a:solidFill>
                <a:latin typeface="Calibri"/>
                <a:ea typeface="Calibri"/>
                <a:cs typeface="Calibri"/>
                <a:sym typeface="Calibri"/>
              </a:rPr>
              <a:t>Us:  Government Niche Team</a:t>
            </a:r>
            <a:endParaRPr sz="3600" b="0" i="0" u="none" strike="noStrike" cap="none" spc="-100" dirty="0">
              <a:solidFill>
                <a:srgbClr val="00788A"/>
              </a:solidFill>
              <a:latin typeface="Calibri"/>
              <a:ea typeface="Calibri"/>
              <a:cs typeface="Calibri"/>
              <a:sym typeface="Calibri"/>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2664" y="1730326"/>
            <a:ext cx="2062592" cy="2743200"/>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r="5660"/>
          <a:stretch/>
        </p:blipFill>
        <p:spPr bwMode="auto">
          <a:xfrm>
            <a:off x="7110578" y="1730326"/>
            <a:ext cx="1939636" cy="2743200"/>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2160396" y="4682532"/>
            <a:ext cx="2954215" cy="830997"/>
          </a:xfrm>
          <a:prstGeom prst="rect">
            <a:avLst/>
          </a:prstGeom>
          <a:noFill/>
        </p:spPr>
        <p:txBody>
          <a:bodyPr wrap="square" rtlCol="0">
            <a:spAutoFit/>
          </a:bodyPr>
          <a:lstStyle/>
          <a:p>
            <a:pPr algn="ctr"/>
            <a:r>
              <a:rPr lang="en-US" sz="1600" dirty="0" smtClean="0">
                <a:latin typeface="Calibri" panose="020F0502020204030204" pitchFamily="34" charset="0"/>
                <a:cs typeface="Calibri" panose="020F0502020204030204" pitchFamily="34" charset="0"/>
              </a:rPr>
              <a:t>Mike Garber, CPA, MBA, Partner</a:t>
            </a:r>
          </a:p>
          <a:p>
            <a:pPr algn="ctr"/>
            <a:r>
              <a:rPr lang="en-US" sz="1600" dirty="0" smtClean="0">
                <a:latin typeface="Calibri" panose="020F0502020204030204" pitchFamily="34" charset="0"/>
                <a:cs typeface="Calibri" panose="020F0502020204030204" pitchFamily="34" charset="0"/>
                <a:hlinkClick r:id="rId5"/>
              </a:rPr>
              <a:t>mgarber@pbmares.com</a:t>
            </a:r>
            <a:endParaRPr lang="en-US" sz="1600" dirty="0" smtClean="0">
              <a:latin typeface="Calibri" panose="020F0502020204030204" pitchFamily="34" charset="0"/>
              <a:cs typeface="Calibri" panose="020F0502020204030204" pitchFamily="34" charset="0"/>
            </a:endParaRPr>
          </a:p>
          <a:p>
            <a:pPr algn="ctr"/>
            <a:r>
              <a:rPr lang="en-US" sz="1600" dirty="0" smtClean="0">
                <a:latin typeface="Calibri" panose="020F0502020204030204" pitchFamily="34" charset="0"/>
                <a:cs typeface="Calibri" panose="020F0502020204030204" pitchFamily="34" charset="0"/>
              </a:rPr>
              <a:t>540-434-5975</a:t>
            </a:r>
            <a:endParaRPr lang="en-US" sz="1600" dirty="0">
              <a:latin typeface="Calibri" panose="020F0502020204030204" pitchFamily="34" charset="0"/>
              <a:cs typeface="Calibri" panose="020F0502020204030204" pitchFamily="34" charset="0"/>
            </a:endParaRPr>
          </a:p>
        </p:txBody>
      </p:sp>
      <p:sp>
        <p:nvSpPr>
          <p:cNvPr id="16" name="TextBox 15"/>
          <p:cNvSpPr txBox="1"/>
          <p:nvPr/>
        </p:nvSpPr>
        <p:spPr>
          <a:xfrm>
            <a:off x="6687448" y="4682532"/>
            <a:ext cx="2954215" cy="830997"/>
          </a:xfrm>
          <a:prstGeom prst="rect">
            <a:avLst/>
          </a:prstGeom>
          <a:noFill/>
        </p:spPr>
        <p:txBody>
          <a:bodyPr wrap="square" rtlCol="0">
            <a:spAutoFit/>
          </a:bodyPr>
          <a:lstStyle/>
          <a:p>
            <a:pPr algn="ctr"/>
            <a:r>
              <a:rPr lang="en-US" sz="1600" dirty="0" smtClean="0">
                <a:latin typeface="Calibri" panose="020F0502020204030204" pitchFamily="34" charset="0"/>
                <a:cs typeface="Calibri" panose="020F0502020204030204" pitchFamily="34" charset="0"/>
              </a:rPr>
              <a:t>Betsy Hedrick, CPA, Partner</a:t>
            </a:r>
          </a:p>
          <a:p>
            <a:pPr algn="ctr"/>
            <a:r>
              <a:rPr lang="en-US" sz="1600" dirty="0" smtClean="0">
                <a:latin typeface="Calibri" panose="020F0502020204030204" pitchFamily="34" charset="0"/>
                <a:cs typeface="Calibri" panose="020F0502020204030204" pitchFamily="34" charset="0"/>
                <a:hlinkClick r:id="rId6"/>
              </a:rPr>
              <a:t>bhedrick@pbmares.com</a:t>
            </a:r>
            <a:r>
              <a:rPr lang="en-US" sz="1600" dirty="0" smtClean="0">
                <a:latin typeface="Calibri" panose="020F0502020204030204" pitchFamily="34" charset="0"/>
                <a:cs typeface="Calibri" panose="020F0502020204030204" pitchFamily="34" charset="0"/>
              </a:rPr>
              <a:t> </a:t>
            </a:r>
          </a:p>
          <a:p>
            <a:pPr algn="ctr"/>
            <a:r>
              <a:rPr lang="en-US" sz="1600" dirty="0" smtClean="0">
                <a:latin typeface="Calibri" panose="020F0502020204030204" pitchFamily="34" charset="0"/>
                <a:cs typeface="Calibri" panose="020F0502020204030204" pitchFamily="34" charset="0"/>
              </a:rPr>
              <a:t>540-434-5975</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87602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47"/>
          <p:cNvSpPr/>
          <p:nvPr/>
        </p:nvSpPr>
        <p:spPr>
          <a:xfrm>
            <a:off x="0" y="5474824"/>
            <a:ext cx="12192000" cy="138317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1" name="Google Shape;591;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32</a:t>
            </a:fld>
            <a:endParaRPr/>
          </a:p>
        </p:txBody>
      </p:sp>
      <p:pic>
        <p:nvPicPr>
          <p:cNvPr id="592" name="Google Shape;592;p47"/>
          <p:cNvPicPr preferRelativeResize="0"/>
          <p:nvPr/>
        </p:nvPicPr>
        <p:blipFill rotWithShape="1">
          <a:blip r:embed="rId3">
            <a:alphaModFix/>
          </a:blip>
          <a:srcRect/>
          <a:stretch/>
        </p:blipFill>
        <p:spPr>
          <a:xfrm>
            <a:off x="9641663" y="613766"/>
            <a:ext cx="1838468" cy="524940"/>
          </a:xfrm>
          <a:prstGeom prst="rect">
            <a:avLst/>
          </a:prstGeom>
          <a:noFill/>
          <a:ln>
            <a:noFill/>
          </a:ln>
        </p:spPr>
      </p:pic>
      <p:sp>
        <p:nvSpPr>
          <p:cNvPr id="8" name="Google Shape;593;p47"/>
          <p:cNvSpPr txBox="1"/>
          <p:nvPr/>
        </p:nvSpPr>
        <p:spPr>
          <a:xfrm>
            <a:off x="0" y="3267187"/>
            <a:ext cx="12191999" cy="89490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spc="-100" dirty="0" smtClean="0">
                <a:solidFill>
                  <a:srgbClr val="007880"/>
                </a:solidFill>
                <a:latin typeface="Calibri"/>
                <a:ea typeface="Calibri"/>
                <a:cs typeface="Calibri"/>
                <a:sym typeface="Calibri"/>
              </a:rPr>
              <a:t>www.pbmares.com</a:t>
            </a:r>
          </a:p>
          <a:p>
            <a:pPr marL="0" marR="0" lvl="0" indent="0" algn="ctr" rtl="0">
              <a:lnSpc>
                <a:spcPct val="100000"/>
              </a:lnSpc>
              <a:spcBef>
                <a:spcPts val="0"/>
              </a:spcBef>
              <a:spcAft>
                <a:spcPts val="0"/>
              </a:spcAft>
              <a:buClr>
                <a:srgbClr val="000000"/>
              </a:buClr>
              <a:buSzPts val="3200"/>
              <a:buFont typeface="Arial"/>
              <a:buNone/>
            </a:pPr>
            <a:endParaRPr sz="3200" b="0" i="0" u="none" strike="noStrike" cap="none" dirty="0">
              <a:solidFill>
                <a:srgbClr val="00788A"/>
              </a:solidFill>
              <a:latin typeface="Calibri"/>
              <a:ea typeface="Calibri"/>
              <a:cs typeface="Calibri"/>
              <a:sym typeface="Calibri"/>
            </a:endParaRPr>
          </a:p>
        </p:txBody>
      </p:sp>
      <p:pic>
        <p:nvPicPr>
          <p:cNvPr id="9" name="Google Shape;89;p13"/>
          <p:cNvPicPr preferRelativeResize="0"/>
          <p:nvPr/>
        </p:nvPicPr>
        <p:blipFill>
          <a:blip r:embed="rId4">
            <a:extLst>
              <a:ext uri="{28A0092B-C50C-407E-A947-70E740481C1C}">
                <a14:useLocalDpi xmlns:a14="http://schemas.microsoft.com/office/drawing/2010/main" val="0"/>
              </a:ext>
            </a:extLst>
          </a:blip>
          <a:stretch>
            <a:fillRect/>
          </a:stretch>
        </p:blipFill>
        <p:spPr>
          <a:xfrm>
            <a:off x="4261363" y="1599541"/>
            <a:ext cx="3595026" cy="1078508"/>
          </a:xfrm>
          <a:prstGeom prst="rect">
            <a:avLst/>
          </a:prstGeom>
          <a:noFill/>
          <a:ln>
            <a:noFill/>
          </a:ln>
        </p:spPr>
      </p:pic>
      <p:sp>
        <p:nvSpPr>
          <p:cNvPr id="3" name="Rectangle 2"/>
          <p:cNvSpPr/>
          <p:nvPr/>
        </p:nvSpPr>
        <p:spPr>
          <a:xfrm>
            <a:off x="9096375" y="323850"/>
            <a:ext cx="2733675" cy="135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02528" y="5358577"/>
            <a:ext cx="10777604" cy="1046440"/>
          </a:xfrm>
          <a:prstGeom prst="rect">
            <a:avLst/>
          </a:prstGeom>
          <a:noFill/>
        </p:spPr>
        <p:txBody>
          <a:bodyPr wrap="square" rtlCol="0">
            <a:spAutoFit/>
          </a:bodyPr>
          <a:lstStyle/>
          <a:p>
            <a:pPr algn="ctr"/>
            <a:r>
              <a:rPr lang="en-US" sz="1600" dirty="0" smtClean="0">
                <a:solidFill>
                  <a:schemeClr val="bg1">
                    <a:lumMod val="50000"/>
                  </a:schemeClr>
                </a:solidFill>
                <a:latin typeface="Calibri" panose="020F0502020204030204" pitchFamily="34" charset="0"/>
                <a:cs typeface="Calibri" panose="020F0502020204030204" pitchFamily="34" charset="0"/>
              </a:rPr>
              <a:t>MARYLAND - Baltimore • Rockville</a:t>
            </a:r>
          </a:p>
          <a:p>
            <a:pPr algn="ctr"/>
            <a:r>
              <a:rPr lang="en-US" sz="1600" dirty="0" smtClean="0">
                <a:solidFill>
                  <a:schemeClr val="bg1">
                    <a:lumMod val="50000"/>
                  </a:schemeClr>
                </a:solidFill>
                <a:latin typeface="Calibri" panose="020F0502020204030204" pitchFamily="34" charset="0"/>
                <a:cs typeface="Calibri" panose="020F0502020204030204" pitchFamily="34" charset="0"/>
              </a:rPr>
              <a:t>NORTH CAROLINA</a:t>
            </a:r>
            <a:r>
              <a:rPr lang="en-US" sz="1600" dirty="0">
                <a:solidFill>
                  <a:schemeClr val="bg1">
                    <a:lumMod val="50000"/>
                  </a:schemeClr>
                </a:solidFill>
                <a:latin typeface="Calibri" panose="020F0502020204030204" pitchFamily="34" charset="0"/>
                <a:cs typeface="Calibri" panose="020F0502020204030204" pitchFamily="34" charset="0"/>
              </a:rPr>
              <a:t> </a:t>
            </a:r>
            <a:r>
              <a:rPr lang="en-US" sz="1600" dirty="0" smtClean="0">
                <a:solidFill>
                  <a:schemeClr val="bg1">
                    <a:lumMod val="50000"/>
                  </a:schemeClr>
                </a:solidFill>
                <a:latin typeface="Calibri" panose="020F0502020204030204" pitchFamily="34" charset="0"/>
                <a:cs typeface="Calibri" panose="020F0502020204030204" pitchFamily="34" charset="0"/>
              </a:rPr>
              <a:t>- Morehead City</a:t>
            </a:r>
            <a:r>
              <a:rPr lang="en-US" sz="1600" dirty="0">
                <a:solidFill>
                  <a:schemeClr val="bg1">
                    <a:lumMod val="50000"/>
                  </a:schemeClr>
                </a:solidFill>
                <a:latin typeface="Calibri" panose="020F0502020204030204" pitchFamily="34" charset="0"/>
                <a:cs typeface="Calibri" panose="020F0502020204030204" pitchFamily="34" charset="0"/>
              </a:rPr>
              <a:t> • </a:t>
            </a:r>
            <a:r>
              <a:rPr lang="en-US" sz="1600" dirty="0" smtClean="0">
                <a:solidFill>
                  <a:schemeClr val="bg1">
                    <a:lumMod val="50000"/>
                  </a:schemeClr>
                </a:solidFill>
                <a:latin typeface="Calibri" panose="020F0502020204030204" pitchFamily="34" charset="0"/>
                <a:cs typeface="Calibri" panose="020F0502020204030204" pitchFamily="34" charset="0"/>
              </a:rPr>
              <a:t>New </a:t>
            </a:r>
            <a:r>
              <a:rPr lang="en-US" sz="1600" dirty="0">
                <a:solidFill>
                  <a:schemeClr val="bg1">
                    <a:lumMod val="50000"/>
                  </a:schemeClr>
                </a:solidFill>
                <a:latin typeface="Calibri" panose="020F0502020204030204" pitchFamily="34" charset="0"/>
                <a:cs typeface="Calibri" panose="020F0502020204030204" pitchFamily="34" charset="0"/>
              </a:rPr>
              <a:t>Bern </a:t>
            </a:r>
            <a:r>
              <a:rPr lang="en-US" sz="1600">
                <a:solidFill>
                  <a:schemeClr val="bg1">
                    <a:lumMod val="50000"/>
                  </a:schemeClr>
                </a:solidFill>
                <a:latin typeface="Calibri" panose="020F0502020204030204" pitchFamily="34" charset="0"/>
                <a:cs typeface="Calibri" panose="020F0502020204030204" pitchFamily="34" charset="0"/>
              </a:rPr>
              <a:t>• </a:t>
            </a:r>
            <a:r>
              <a:rPr lang="en-US" sz="1600" smtClean="0">
                <a:solidFill>
                  <a:schemeClr val="bg1">
                    <a:lumMod val="50000"/>
                  </a:schemeClr>
                </a:solidFill>
                <a:latin typeface="Calibri" panose="020F0502020204030204" pitchFamily="34" charset="0"/>
                <a:cs typeface="Calibri" panose="020F0502020204030204" pitchFamily="34" charset="0"/>
              </a:rPr>
              <a:t>Wilmington</a:t>
            </a:r>
            <a:r>
              <a:rPr lang="en-US" sz="1600" dirty="0" smtClean="0">
                <a:solidFill>
                  <a:schemeClr val="bg1">
                    <a:lumMod val="50000"/>
                  </a:schemeClr>
                </a:solidFill>
                <a:latin typeface="Calibri" panose="020F0502020204030204" pitchFamily="34" charset="0"/>
                <a:cs typeface="Calibri" panose="020F0502020204030204" pitchFamily="34" charset="0"/>
              </a:rPr>
              <a:t/>
            </a:r>
            <a:br>
              <a:rPr lang="en-US" sz="1600" dirty="0" smtClean="0">
                <a:solidFill>
                  <a:schemeClr val="bg1">
                    <a:lumMod val="50000"/>
                  </a:schemeClr>
                </a:solidFill>
                <a:latin typeface="Calibri" panose="020F0502020204030204" pitchFamily="34" charset="0"/>
                <a:cs typeface="Calibri" panose="020F0502020204030204" pitchFamily="34" charset="0"/>
              </a:rPr>
            </a:br>
            <a:r>
              <a:rPr lang="en-US" sz="1600" dirty="0" smtClean="0">
                <a:solidFill>
                  <a:schemeClr val="bg1">
                    <a:lumMod val="50000"/>
                  </a:schemeClr>
                </a:solidFill>
                <a:latin typeface="Calibri" panose="020F0502020204030204" pitchFamily="34" charset="0"/>
                <a:cs typeface="Calibri" panose="020F0502020204030204" pitchFamily="34" charset="0"/>
              </a:rPr>
              <a:t>VIRGINIA - Fairfax </a:t>
            </a:r>
            <a:r>
              <a:rPr lang="en-US" sz="1600" dirty="0">
                <a:solidFill>
                  <a:schemeClr val="bg1">
                    <a:lumMod val="50000"/>
                  </a:schemeClr>
                </a:solidFill>
                <a:latin typeface="Calibri" panose="020F0502020204030204" pitchFamily="34" charset="0"/>
                <a:cs typeface="Calibri" panose="020F0502020204030204" pitchFamily="34" charset="0"/>
              </a:rPr>
              <a:t>• </a:t>
            </a:r>
            <a:r>
              <a:rPr lang="en-US" sz="1600" dirty="0" smtClean="0">
                <a:solidFill>
                  <a:schemeClr val="bg1">
                    <a:lumMod val="50000"/>
                  </a:schemeClr>
                </a:solidFill>
                <a:latin typeface="Calibri" panose="020F0502020204030204" pitchFamily="34" charset="0"/>
                <a:cs typeface="Calibri" panose="020F0502020204030204" pitchFamily="34" charset="0"/>
              </a:rPr>
              <a:t>Fredericksburg </a:t>
            </a:r>
            <a:r>
              <a:rPr lang="en-US" sz="1600" dirty="0">
                <a:solidFill>
                  <a:schemeClr val="bg1">
                    <a:lumMod val="50000"/>
                  </a:schemeClr>
                </a:solidFill>
                <a:latin typeface="Calibri" panose="020F0502020204030204" pitchFamily="34" charset="0"/>
                <a:cs typeface="Calibri" panose="020F0502020204030204" pitchFamily="34" charset="0"/>
              </a:rPr>
              <a:t>• </a:t>
            </a:r>
            <a:r>
              <a:rPr lang="en-US" sz="1600" dirty="0" smtClean="0">
                <a:solidFill>
                  <a:schemeClr val="bg1">
                    <a:lumMod val="50000"/>
                  </a:schemeClr>
                </a:solidFill>
                <a:latin typeface="Calibri" panose="020F0502020204030204" pitchFamily="34" charset="0"/>
                <a:cs typeface="Calibri" panose="020F0502020204030204" pitchFamily="34" charset="0"/>
              </a:rPr>
              <a:t>Harrisonburg </a:t>
            </a:r>
            <a:r>
              <a:rPr lang="en-US" sz="1600" dirty="0">
                <a:solidFill>
                  <a:schemeClr val="bg1">
                    <a:lumMod val="50000"/>
                  </a:schemeClr>
                </a:solidFill>
                <a:latin typeface="Calibri" panose="020F0502020204030204" pitchFamily="34" charset="0"/>
                <a:cs typeface="Calibri" panose="020F0502020204030204" pitchFamily="34" charset="0"/>
              </a:rPr>
              <a:t>• </a:t>
            </a:r>
            <a:r>
              <a:rPr lang="en-US" sz="1600" dirty="0" smtClean="0">
                <a:solidFill>
                  <a:schemeClr val="bg1">
                    <a:lumMod val="50000"/>
                  </a:schemeClr>
                </a:solidFill>
                <a:latin typeface="Calibri" panose="020F0502020204030204" pitchFamily="34" charset="0"/>
                <a:cs typeface="Calibri" panose="020F0502020204030204" pitchFamily="34" charset="0"/>
              </a:rPr>
              <a:t>Newport News</a:t>
            </a:r>
            <a:r>
              <a:rPr lang="en-US" sz="1600" dirty="0">
                <a:solidFill>
                  <a:schemeClr val="bg1">
                    <a:lumMod val="50000"/>
                  </a:schemeClr>
                </a:solidFill>
                <a:latin typeface="Calibri" panose="020F0502020204030204" pitchFamily="34" charset="0"/>
                <a:cs typeface="Calibri" panose="020F0502020204030204" pitchFamily="34" charset="0"/>
              </a:rPr>
              <a:t> • </a:t>
            </a:r>
            <a:r>
              <a:rPr lang="en-US" sz="1600" dirty="0" smtClean="0">
                <a:solidFill>
                  <a:schemeClr val="bg1">
                    <a:lumMod val="50000"/>
                  </a:schemeClr>
                </a:solidFill>
                <a:latin typeface="Calibri" panose="020F0502020204030204" pitchFamily="34" charset="0"/>
                <a:cs typeface="Calibri" panose="020F0502020204030204" pitchFamily="34" charset="0"/>
              </a:rPr>
              <a:t>Norfolk </a:t>
            </a:r>
            <a:r>
              <a:rPr lang="en-US" sz="1600" dirty="0">
                <a:solidFill>
                  <a:schemeClr val="bg1">
                    <a:lumMod val="50000"/>
                  </a:schemeClr>
                </a:solidFill>
                <a:latin typeface="Calibri" panose="020F0502020204030204" pitchFamily="34" charset="0"/>
                <a:cs typeface="Calibri" panose="020F0502020204030204" pitchFamily="34" charset="0"/>
              </a:rPr>
              <a:t>• </a:t>
            </a:r>
            <a:r>
              <a:rPr lang="en-US" sz="1600" dirty="0" smtClean="0">
                <a:solidFill>
                  <a:schemeClr val="bg1">
                    <a:lumMod val="50000"/>
                  </a:schemeClr>
                </a:solidFill>
                <a:latin typeface="Calibri" panose="020F0502020204030204" pitchFamily="34" charset="0"/>
                <a:cs typeface="Calibri" panose="020F0502020204030204" pitchFamily="34" charset="0"/>
              </a:rPr>
              <a:t>Richmond </a:t>
            </a:r>
            <a:r>
              <a:rPr lang="en-US" sz="1600" dirty="0">
                <a:solidFill>
                  <a:schemeClr val="bg1">
                    <a:lumMod val="50000"/>
                  </a:schemeClr>
                </a:solidFill>
                <a:latin typeface="Calibri" panose="020F0502020204030204" pitchFamily="34" charset="0"/>
                <a:cs typeface="Calibri" panose="020F0502020204030204" pitchFamily="34" charset="0"/>
              </a:rPr>
              <a:t>• </a:t>
            </a:r>
            <a:r>
              <a:rPr lang="en-US" sz="1600" dirty="0" smtClean="0">
                <a:solidFill>
                  <a:schemeClr val="bg1">
                    <a:lumMod val="50000"/>
                  </a:schemeClr>
                </a:solidFill>
                <a:latin typeface="Calibri" panose="020F0502020204030204" pitchFamily="34" charset="0"/>
                <a:cs typeface="Calibri" panose="020F0502020204030204" pitchFamily="34" charset="0"/>
              </a:rPr>
              <a:t>Warrenton </a:t>
            </a:r>
            <a:r>
              <a:rPr lang="en-US" sz="1600" dirty="0">
                <a:solidFill>
                  <a:schemeClr val="bg1">
                    <a:lumMod val="50000"/>
                  </a:schemeClr>
                </a:solidFill>
                <a:latin typeface="Calibri" panose="020F0502020204030204" pitchFamily="34" charset="0"/>
                <a:cs typeface="Calibri" panose="020F0502020204030204" pitchFamily="34" charset="0"/>
              </a:rPr>
              <a:t>• </a:t>
            </a:r>
            <a:r>
              <a:rPr lang="en-US" sz="1600" dirty="0" smtClean="0">
                <a:solidFill>
                  <a:schemeClr val="bg1">
                    <a:lumMod val="50000"/>
                  </a:schemeClr>
                </a:solidFill>
                <a:latin typeface="Calibri" panose="020F0502020204030204" pitchFamily="34" charset="0"/>
                <a:cs typeface="Calibri" panose="020F0502020204030204" pitchFamily="34" charset="0"/>
              </a:rPr>
              <a:t>Williamsburg</a:t>
            </a:r>
            <a:endParaRPr lang="en-US" sz="1600" dirty="0">
              <a:solidFill>
                <a:schemeClr val="bg1">
                  <a:lumMod val="50000"/>
                </a:schemeClr>
              </a:solidFill>
              <a:latin typeface="Calibri" panose="020F0502020204030204" pitchFamily="34" charset="0"/>
              <a:cs typeface="Calibri" panose="020F0502020204030204" pitchFamily="34" charset="0"/>
            </a:endParaRPr>
          </a:p>
          <a:p>
            <a:pPr algn="ctr"/>
            <a:endParaRPr lang="en-US" dirty="0" smtClean="0">
              <a:solidFill>
                <a:schemeClr val="bg1">
                  <a:lumMod val="50000"/>
                </a:schemeClr>
              </a:solidFill>
            </a:endParaRPr>
          </a:p>
        </p:txBody>
      </p:sp>
    </p:spTree>
    <p:extLst>
      <p:ext uri="{BB962C8B-B14F-4D97-AF65-F5344CB8AC3E}">
        <p14:creationId xmlns:p14="http://schemas.microsoft.com/office/powerpoint/2010/main" val="1342866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5" name="Google Shape;105;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110" name="Google Shape;110;p14"/>
          <p:cNvSpPr txBox="1"/>
          <p:nvPr/>
        </p:nvSpPr>
        <p:spPr>
          <a:xfrm>
            <a:off x="9641663" y="6408264"/>
            <a:ext cx="21666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www.PBMares.com  </a:t>
            </a:r>
            <a:endParaRPr sz="1200" b="0" i="0" u="none" strike="noStrike" cap="none">
              <a:solidFill>
                <a:srgbClr val="757070"/>
              </a:solidFill>
              <a:latin typeface="Calibri"/>
              <a:ea typeface="Calibri"/>
              <a:cs typeface="Calibri"/>
              <a:sym typeface="Calibri"/>
            </a:endParaRPr>
          </a:p>
        </p:txBody>
      </p:sp>
      <p:sp>
        <p:nvSpPr>
          <p:cNvPr id="111" name="Google Shape;111;p14"/>
          <p:cNvSpPr txBox="1"/>
          <p:nvPr/>
        </p:nvSpPr>
        <p:spPr>
          <a:xfrm>
            <a:off x="593407" y="613775"/>
            <a:ext cx="8153561"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600" b="0" i="0" u="none" strike="noStrike" cap="none" dirty="0" smtClean="0">
                <a:solidFill>
                  <a:srgbClr val="00788A"/>
                </a:solidFill>
                <a:latin typeface="Calibri"/>
                <a:ea typeface="Calibri"/>
                <a:cs typeface="Calibri"/>
                <a:sym typeface="Calibri"/>
              </a:rPr>
              <a:t>Learning Objectives</a:t>
            </a:r>
            <a:endParaRPr sz="3600" b="0" i="0" u="none" strike="noStrike" cap="none" dirty="0">
              <a:solidFill>
                <a:srgbClr val="00788A"/>
              </a:solidFill>
              <a:latin typeface="Calibri"/>
              <a:ea typeface="Calibri"/>
              <a:cs typeface="Calibri"/>
              <a:sym typeface="Calibri"/>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6196" b="-7545"/>
          <a:stretch/>
        </p:blipFill>
        <p:spPr>
          <a:xfrm>
            <a:off x="0" y="1739846"/>
            <a:ext cx="4088187" cy="531082"/>
          </a:xfrm>
          <a:prstGeom prst="rect">
            <a:avLst/>
          </a:prstGeom>
        </p:spPr>
      </p:pic>
      <p:sp>
        <p:nvSpPr>
          <p:cNvPr id="2" name="TextBox 1"/>
          <p:cNvSpPr txBox="1"/>
          <p:nvPr/>
        </p:nvSpPr>
        <p:spPr>
          <a:xfrm>
            <a:off x="2160396" y="2903974"/>
            <a:ext cx="7928149" cy="307777"/>
          </a:xfrm>
          <a:prstGeom prst="rect">
            <a:avLst/>
          </a:prstGeom>
          <a:noFill/>
        </p:spPr>
        <p:txBody>
          <a:bodyPr wrap="square" rtlCol="0">
            <a:spAutoFit/>
          </a:bodyPr>
          <a:lstStyle/>
          <a:p>
            <a:endParaRPr lang="en-US" dirty="0"/>
          </a:p>
        </p:txBody>
      </p:sp>
      <p:sp>
        <p:nvSpPr>
          <p:cNvPr id="4" name="TextBox 3"/>
          <p:cNvSpPr txBox="1"/>
          <p:nvPr/>
        </p:nvSpPr>
        <p:spPr>
          <a:xfrm>
            <a:off x="1838847" y="2750799"/>
            <a:ext cx="8762164" cy="2677656"/>
          </a:xfrm>
          <a:prstGeom prst="rect">
            <a:avLst/>
          </a:prstGeom>
          <a:noFill/>
        </p:spPr>
        <p:txBody>
          <a:bodyPr wrap="square" rtlCol="0">
            <a:spAutoFit/>
          </a:bodyPr>
          <a:lstStyle/>
          <a:p>
            <a:r>
              <a:rPr lang="en-US" sz="2800" dirty="0" smtClean="0">
                <a:latin typeface="Calibri" panose="020F0502020204030204" pitchFamily="34" charset="0"/>
                <a:cs typeface="Calibri" panose="020F0502020204030204" pitchFamily="34" charset="0"/>
              </a:rPr>
              <a:t>Become familiar with the GASB 96 implementation  process through:</a:t>
            </a:r>
          </a:p>
          <a:p>
            <a:pPr marL="457200" indent="-457200">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GASB 96 overview</a:t>
            </a:r>
          </a:p>
          <a:p>
            <a:pPr marL="457200" indent="-457200">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Implementation Tips</a:t>
            </a:r>
          </a:p>
          <a:p>
            <a:pPr marL="457200" indent="-457200">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Frequently Asked Questions</a:t>
            </a:r>
          </a:p>
          <a:p>
            <a:pPr marL="457200" indent="-457200">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Journal Entry Examples</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4826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p:nvPr/>
        </p:nvSpPr>
        <p:spPr>
          <a:xfrm>
            <a:off x="711868" y="613766"/>
            <a:ext cx="10768263"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1" u="none" strike="noStrike" cap="none">
              <a:solidFill>
                <a:srgbClr val="008080"/>
              </a:solidFill>
              <a:latin typeface="Calibri"/>
              <a:ea typeface="Calibri"/>
              <a:cs typeface="Calibri"/>
              <a:sym typeface="Calibri"/>
            </a:endParaRPr>
          </a:p>
        </p:txBody>
      </p:sp>
      <p:sp>
        <p:nvSpPr>
          <p:cNvPr id="135" name="Google Shape;1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137" name="Google Shape;137;p16"/>
          <p:cNvSpPr txBox="1"/>
          <p:nvPr/>
        </p:nvSpPr>
        <p:spPr>
          <a:xfrm>
            <a:off x="9641663" y="6408264"/>
            <a:ext cx="216655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www.PBMares.com  </a:t>
            </a:r>
            <a:endParaRPr sz="1200" b="0" i="0" u="none" strike="noStrike" cap="none">
              <a:solidFill>
                <a:srgbClr val="757070"/>
              </a:solidFill>
              <a:latin typeface="Calibri"/>
              <a:ea typeface="Calibri"/>
              <a:cs typeface="Calibri"/>
              <a:sym typeface="Calibri"/>
            </a:endParaRPr>
          </a:p>
        </p:txBody>
      </p:sp>
      <p:sp>
        <p:nvSpPr>
          <p:cNvPr id="139" name="Google Shape;139;p16"/>
          <p:cNvSpPr txBox="1"/>
          <p:nvPr/>
        </p:nvSpPr>
        <p:spPr>
          <a:xfrm>
            <a:off x="726110" y="531618"/>
            <a:ext cx="8350983"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smtClean="0">
                <a:solidFill>
                  <a:srgbClr val="00788A"/>
                </a:solidFill>
                <a:latin typeface="Calibri"/>
                <a:ea typeface="Calibri"/>
                <a:cs typeface="Calibri"/>
                <a:sym typeface="Calibri"/>
              </a:rPr>
              <a:t>Where to Find Guidance</a:t>
            </a:r>
            <a:endParaRPr sz="3600" b="0" i="0" u="none" strike="noStrike" cap="none" dirty="0">
              <a:solidFill>
                <a:srgbClr val="00788A"/>
              </a:solidFill>
              <a:latin typeface="Calibri"/>
              <a:ea typeface="Calibri"/>
              <a:cs typeface="Calibri"/>
              <a:sym typeface="Calibri"/>
            </a:endParaRPr>
          </a:p>
        </p:txBody>
      </p:sp>
      <p:sp>
        <p:nvSpPr>
          <p:cNvPr id="3" name="TextBox 2"/>
          <p:cNvSpPr txBox="1"/>
          <p:nvPr/>
        </p:nvSpPr>
        <p:spPr>
          <a:xfrm>
            <a:off x="6621275" y="4861367"/>
            <a:ext cx="3622161" cy="769441"/>
          </a:xfrm>
          <a:prstGeom prst="rect">
            <a:avLst/>
          </a:prstGeom>
          <a:noFill/>
        </p:spPr>
        <p:txBody>
          <a:bodyPr wrap="square" rtlCol="0">
            <a:spAutoFit/>
          </a:bodyPr>
          <a:lstStyle/>
          <a:p>
            <a:r>
              <a:rPr lang="en-US" sz="4400" dirty="0" smtClean="0">
                <a:latin typeface="Calibri" panose="020F0502020204030204" pitchFamily="34" charset="0"/>
                <a:cs typeface="Calibri" panose="020F0502020204030204" pitchFamily="34" charset="0"/>
              </a:rPr>
              <a:t>www.gasb.org</a:t>
            </a:r>
            <a:endParaRPr lang="en-US" sz="44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912223" y="2044370"/>
            <a:ext cx="10804155" cy="2082365"/>
          </a:xfrm>
          <a:prstGeom prst="rect">
            <a:avLst/>
          </a:prstGeom>
        </p:spPr>
      </p:pic>
      <p:pic>
        <p:nvPicPr>
          <p:cNvPr id="4" name="Picture 3"/>
          <p:cNvPicPr>
            <a:picLocks noChangeAspect="1"/>
          </p:cNvPicPr>
          <p:nvPr/>
        </p:nvPicPr>
        <p:blipFill>
          <a:blip r:embed="rId4"/>
          <a:stretch>
            <a:fillRect/>
          </a:stretch>
        </p:blipFill>
        <p:spPr>
          <a:xfrm>
            <a:off x="1226025" y="4743477"/>
            <a:ext cx="4869974" cy="996131"/>
          </a:xfrm>
          <a:prstGeom prst="rect">
            <a:avLst/>
          </a:prstGeom>
        </p:spPr>
      </p:pic>
      <p:sp>
        <p:nvSpPr>
          <p:cNvPr id="5" name="Rectangle 4"/>
          <p:cNvSpPr/>
          <p:nvPr/>
        </p:nvSpPr>
        <p:spPr>
          <a:xfrm>
            <a:off x="602901" y="1899138"/>
            <a:ext cx="11113477" cy="2227597"/>
          </a:xfrm>
          <a:prstGeom prst="rect">
            <a:avLst/>
          </a:prstGeom>
          <a:noFill/>
          <a:ln w="349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9570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p:nvPr/>
        </p:nvSpPr>
        <p:spPr>
          <a:xfrm>
            <a:off x="711868" y="613766"/>
            <a:ext cx="10768263"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1" u="none" strike="noStrike" cap="none">
              <a:solidFill>
                <a:srgbClr val="008080"/>
              </a:solidFill>
              <a:latin typeface="Calibri"/>
              <a:ea typeface="Calibri"/>
              <a:cs typeface="Calibri"/>
              <a:sym typeface="Calibri"/>
            </a:endParaRPr>
          </a:p>
        </p:txBody>
      </p:sp>
      <p:sp>
        <p:nvSpPr>
          <p:cNvPr id="135" name="Google Shape;1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
        <p:nvSpPr>
          <p:cNvPr id="137" name="Google Shape;137;p16"/>
          <p:cNvSpPr txBox="1"/>
          <p:nvPr/>
        </p:nvSpPr>
        <p:spPr>
          <a:xfrm>
            <a:off x="9641663" y="6408264"/>
            <a:ext cx="216655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www.PBMares.com  </a:t>
            </a:r>
            <a:endParaRPr sz="1200" b="0" i="0" u="none" strike="noStrike" cap="none">
              <a:solidFill>
                <a:srgbClr val="757070"/>
              </a:solidFill>
              <a:latin typeface="Calibri"/>
              <a:ea typeface="Calibri"/>
              <a:cs typeface="Calibri"/>
              <a:sym typeface="Calibri"/>
            </a:endParaRPr>
          </a:p>
        </p:txBody>
      </p:sp>
      <p:sp>
        <p:nvSpPr>
          <p:cNvPr id="139" name="Google Shape;139;p16"/>
          <p:cNvSpPr txBox="1"/>
          <p:nvPr/>
        </p:nvSpPr>
        <p:spPr>
          <a:xfrm>
            <a:off x="726110" y="531618"/>
            <a:ext cx="8350983"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smtClean="0">
                <a:solidFill>
                  <a:srgbClr val="00788A"/>
                </a:solidFill>
                <a:latin typeface="Calibri"/>
                <a:ea typeface="Calibri"/>
                <a:cs typeface="Calibri"/>
                <a:sym typeface="Calibri"/>
              </a:rPr>
              <a:t>Timing</a:t>
            </a:r>
            <a:endParaRPr sz="3600" b="0" i="0" u="none" strike="noStrike" cap="none" dirty="0">
              <a:solidFill>
                <a:srgbClr val="00788A"/>
              </a:solidFill>
              <a:latin typeface="Calibri"/>
              <a:ea typeface="Calibri"/>
              <a:cs typeface="Calibri"/>
              <a:sym typeface="Calibri"/>
            </a:endParaRPr>
          </a:p>
        </p:txBody>
      </p:sp>
      <p:sp>
        <p:nvSpPr>
          <p:cNvPr id="3" name="TextBox 2"/>
          <p:cNvSpPr txBox="1"/>
          <p:nvPr/>
        </p:nvSpPr>
        <p:spPr>
          <a:xfrm>
            <a:off x="1092689" y="1311867"/>
            <a:ext cx="5790431" cy="4879242"/>
          </a:xfrm>
          <a:prstGeom prst="rect">
            <a:avLst/>
          </a:prstGeom>
          <a:noFill/>
        </p:spPr>
        <p:txBody>
          <a:bodyPr wrap="square" rtlCol="0">
            <a:spAutoFit/>
          </a:bodyPr>
          <a:lstStyle/>
          <a:p>
            <a:r>
              <a:rPr lang="en-US" sz="2800" dirty="0" smtClean="0">
                <a:latin typeface="Calibri" panose="020F0502020204030204" pitchFamily="34" charset="0"/>
                <a:cs typeface="Calibri" panose="020F0502020204030204" pitchFamily="34" charset="0"/>
              </a:rPr>
              <a:t>GASB 96 takes effect for fiscal years starting after June 30, 2022 (for most of us that is </a:t>
            </a:r>
            <a:r>
              <a:rPr lang="en-US" sz="2800" b="1" dirty="0" smtClean="0">
                <a:latin typeface="Calibri" panose="020F0502020204030204" pitchFamily="34" charset="0"/>
                <a:cs typeface="Calibri" panose="020F0502020204030204" pitchFamily="34" charset="0"/>
              </a:rPr>
              <a:t>FY2023</a:t>
            </a:r>
            <a:r>
              <a:rPr lang="en-US" sz="2800" dirty="0" smtClean="0">
                <a:latin typeface="Calibri" panose="020F0502020204030204" pitchFamily="34" charset="0"/>
                <a:cs typeface="Calibri" panose="020F0502020204030204" pitchFamily="34" charset="0"/>
              </a:rPr>
              <a:t>)</a:t>
            </a:r>
          </a:p>
          <a:p>
            <a:endParaRPr lang="en-US" sz="2800" dirty="0">
              <a:latin typeface="Calibri" panose="020F0502020204030204" pitchFamily="34" charset="0"/>
              <a:cs typeface="Calibri" panose="020F0502020204030204" pitchFamily="34" charset="0"/>
            </a:endParaRPr>
          </a:p>
          <a:p>
            <a:r>
              <a:rPr lang="en-US" sz="2800" dirty="0" smtClean="0">
                <a:latin typeface="Calibri" panose="020F0502020204030204" pitchFamily="34" charset="0"/>
                <a:cs typeface="Calibri" panose="020F0502020204030204" pitchFamily="34" charset="0"/>
              </a:rPr>
              <a:t>GASB 96 is retroactive only if the restatement of the prior year financial statements is practicable.  The total impact of the changes can be shown as an adjustment to the starting net position/fund balance of the first year GASB 96 is adopted.</a:t>
            </a:r>
            <a:endParaRPr lang="en-US" sz="2800" dirty="0">
              <a:latin typeface="Calibri" panose="020F0502020204030204" pitchFamily="34" charset="0"/>
              <a:cs typeface="Calibri" panose="020F0502020204030204" pitchFamily="34" charset="0"/>
            </a:endParaRPr>
          </a:p>
        </p:txBody>
      </p:sp>
      <p:pic>
        <p:nvPicPr>
          <p:cNvPr id="2" name="Picture 1" descr="รูปภาพ : นาฬิกาปลุก, เฟอร์นิเจอร์, ตกแต่ง, นาฬิกาแขวน, ชั่วโมง, ตัวชี้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4326" y="1957858"/>
            <a:ext cx="4275805" cy="3406391"/>
          </a:xfrm>
          <a:prstGeom prst="rect">
            <a:avLst/>
          </a:prstGeom>
        </p:spPr>
      </p:pic>
    </p:spTree>
    <p:extLst>
      <p:ext uri="{BB962C8B-B14F-4D97-AF65-F5344CB8AC3E}">
        <p14:creationId xmlns:p14="http://schemas.microsoft.com/office/powerpoint/2010/main" val="2528541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p:nvPr/>
        </p:nvSpPr>
        <p:spPr>
          <a:xfrm>
            <a:off x="711868" y="613766"/>
            <a:ext cx="10768263"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1" u="none" strike="noStrike" cap="none">
              <a:solidFill>
                <a:srgbClr val="008080"/>
              </a:solidFill>
              <a:latin typeface="Calibri"/>
              <a:ea typeface="Calibri"/>
              <a:cs typeface="Calibri"/>
              <a:sym typeface="Calibri"/>
            </a:endParaRPr>
          </a:p>
        </p:txBody>
      </p:sp>
      <p:sp>
        <p:nvSpPr>
          <p:cNvPr id="135" name="Google Shape;1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
        <p:nvSpPr>
          <p:cNvPr id="137" name="Google Shape;137;p16"/>
          <p:cNvSpPr txBox="1"/>
          <p:nvPr/>
        </p:nvSpPr>
        <p:spPr>
          <a:xfrm>
            <a:off x="9641663" y="6408264"/>
            <a:ext cx="216655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www.PBMares.com  </a:t>
            </a:r>
            <a:endParaRPr sz="1200" b="0" i="0" u="none" strike="noStrike" cap="none">
              <a:solidFill>
                <a:srgbClr val="757070"/>
              </a:solidFill>
              <a:latin typeface="Calibri"/>
              <a:ea typeface="Calibri"/>
              <a:cs typeface="Calibri"/>
              <a:sym typeface="Calibri"/>
            </a:endParaRPr>
          </a:p>
        </p:txBody>
      </p:sp>
      <p:sp>
        <p:nvSpPr>
          <p:cNvPr id="139" name="Google Shape;139;p16"/>
          <p:cNvSpPr txBox="1"/>
          <p:nvPr/>
        </p:nvSpPr>
        <p:spPr>
          <a:xfrm>
            <a:off x="726110" y="531618"/>
            <a:ext cx="8350983"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smtClean="0">
                <a:solidFill>
                  <a:srgbClr val="00788A"/>
                </a:solidFill>
                <a:latin typeface="Calibri"/>
                <a:ea typeface="Calibri"/>
                <a:cs typeface="Calibri"/>
                <a:sym typeface="Calibri"/>
              </a:rPr>
              <a:t>Acronyms</a:t>
            </a:r>
            <a:endParaRPr sz="3600" b="0" i="0" u="none" strike="noStrike" cap="none" dirty="0">
              <a:solidFill>
                <a:srgbClr val="00788A"/>
              </a:solidFill>
              <a:latin typeface="Calibri"/>
              <a:ea typeface="Calibri"/>
              <a:cs typeface="Calibri"/>
              <a:sym typeface="Calibri"/>
            </a:endParaRPr>
          </a:p>
        </p:txBody>
      </p:sp>
      <p:graphicFrame>
        <p:nvGraphicFramePr>
          <p:cNvPr id="4" name="Diagram 3"/>
          <p:cNvGraphicFramePr/>
          <p:nvPr>
            <p:extLst>
              <p:ext uri="{D42A27DB-BD31-4B8C-83A1-F6EECF244321}">
                <p14:modId xmlns:p14="http://schemas.microsoft.com/office/powerpoint/2010/main" val="1565485964"/>
              </p:ext>
            </p:extLst>
          </p:nvPr>
        </p:nvGraphicFramePr>
        <p:xfrm>
          <a:off x="482321" y="719666"/>
          <a:ext cx="11012051" cy="5369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0600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p:nvPr/>
        </p:nvSpPr>
        <p:spPr>
          <a:xfrm>
            <a:off x="711868" y="613766"/>
            <a:ext cx="10768263"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1" u="none" strike="noStrike" cap="none">
              <a:solidFill>
                <a:srgbClr val="008080"/>
              </a:solidFill>
              <a:latin typeface="Calibri"/>
              <a:ea typeface="Calibri"/>
              <a:cs typeface="Calibri"/>
              <a:sym typeface="Calibri"/>
            </a:endParaRPr>
          </a:p>
        </p:txBody>
      </p:sp>
      <p:sp>
        <p:nvSpPr>
          <p:cNvPr id="135" name="Google Shape;1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
        <p:nvSpPr>
          <p:cNvPr id="137" name="Google Shape;137;p16"/>
          <p:cNvSpPr txBox="1"/>
          <p:nvPr/>
        </p:nvSpPr>
        <p:spPr>
          <a:xfrm>
            <a:off x="9641663" y="6408264"/>
            <a:ext cx="216655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www.PBMares.com  </a:t>
            </a:r>
            <a:endParaRPr sz="1200" b="0" i="0" u="none" strike="noStrike" cap="none">
              <a:solidFill>
                <a:srgbClr val="757070"/>
              </a:solidFill>
              <a:latin typeface="Calibri"/>
              <a:ea typeface="Calibri"/>
              <a:cs typeface="Calibri"/>
              <a:sym typeface="Calibri"/>
            </a:endParaRPr>
          </a:p>
        </p:txBody>
      </p:sp>
      <p:sp>
        <p:nvSpPr>
          <p:cNvPr id="139" name="Google Shape;139;p16"/>
          <p:cNvSpPr txBox="1"/>
          <p:nvPr/>
        </p:nvSpPr>
        <p:spPr>
          <a:xfrm>
            <a:off x="726110" y="531618"/>
            <a:ext cx="8350983"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smtClean="0">
                <a:solidFill>
                  <a:srgbClr val="00788A"/>
                </a:solidFill>
                <a:latin typeface="Calibri"/>
                <a:ea typeface="Calibri"/>
                <a:cs typeface="Calibri"/>
                <a:sym typeface="Calibri"/>
              </a:rPr>
              <a:t>Definitions</a:t>
            </a:r>
            <a:endParaRPr sz="3600" b="0" i="0" u="none" strike="noStrike" cap="none" dirty="0">
              <a:solidFill>
                <a:srgbClr val="00788A"/>
              </a:solidFill>
              <a:latin typeface="Calibri"/>
              <a:ea typeface="Calibri"/>
              <a:cs typeface="Calibri"/>
              <a:sym typeface="Calibri"/>
            </a:endParaRPr>
          </a:p>
        </p:txBody>
      </p:sp>
      <p:sp>
        <p:nvSpPr>
          <p:cNvPr id="3" name="TextBox 2"/>
          <p:cNvSpPr txBox="1"/>
          <p:nvPr/>
        </p:nvSpPr>
        <p:spPr>
          <a:xfrm>
            <a:off x="1383322" y="1889090"/>
            <a:ext cx="9425353" cy="3539430"/>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SBITA</a:t>
            </a:r>
            <a:r>
              <a:rPr lang="en-US" sz="3200" dirty="0">
                <a:latin typeface="Calibri" panose="020F0502020204030204" pitchFamily="34" charset="0"/>
                <a:cs typeface="Calibri" panose="020F0502020204030204" pitchFamily="34" charset="0"/>
              </a:rPr>
              <a:t>:  </a:t>
            </a:r>
            <a:r>
              <a:rPr lang="en-US" sz="3200" dirty="0" smtClean="0">
                <a:latin typeface="Calibri" panose="020F0502020204030204" pitchFamily="34" charset="0"/>
                <a:cs typeface="Calibri" panose="020F0502020204030204" pitchFamily="34" charset="0"/>
              </a:rPr>
              <a:t>“A </a:t>
            </a:r>
            <a:r>
              <a:rPr lang="en-US" sz="3200" dirty="0">
                <a:latin typeface="Calibri" panose="020F0502020204030204" pitchFamily="34" charset="0"/>
                <a:cs typeface="Calibri" panose="020F0502020204030204" pitchFamily="34" charset="0"/>
              </a:rPr>
              <a:t>SBITA is defined as a contract that conveys control of the right to </a:t>
            </a:r>
            <a:r>
              <a:rPr lang="en-US" sz="3200" dirty="0" smtClean="0">
                <a:latin typeface="Calibri" panose="020F0502020204030204" pitchFamily="34" charset="0"/>
                <a:cs typeface="Calibri" panose="020F0502020204030204" pitchFamily="34" charset="0"/>
              </a:rPr>
              <a:t>use another </a:t>
            </a:r>
            <a:r>
              <a:rPr lang="en-US" sz="3200" dirty="0">
                <a:latin typeface="Calibri" panose="020F0502020204030204" pitchFamily="34" charset="0"/>
                <a:cs typeface="Calibri" panose="020F0502020204030204" pitchFamily="34" charset="0"/>
              </a:rPr>
              <a:t>party’s (a SBITA vendor’s) information technology (IT) software, </a:t>
            </a:r>
            <a:r>
              <a:rPr lang="en-US" sz="3200" dirty="0" smtClean="0">
                <a:latin typeface="Calibri" panose="020F0502020204030204" pitchFamily="34" charset="0"/>
                <a:cs typeface="Calibri" panose="020F0502020204030204" pitchFamily="34" charset="0"/>
              </a:rPr>
              <a:t>alone or </a:t>
            </a:r>
            <a:r>
              <a:rPr lang="en-US" sz="3200" dirty="0">
                <a:latin typeface="Calibri" panose="020F0502020204030204" pitchFamily="34" charset="0"/>
                <a:cs typeface="Calibri" panose="020F0502020204030204" pitchFamily="34" charset="0"/>
              </a:rPr>
              <a:t>in combination with tangible capital assets (the underlying IT assets), </a:t>
            </a:r>
            <a:r>
              <a:rPr lang="en-US" sz="3200" dirty="0" smtClean="0">
                <a:latin typeface="Calibri" panose="020F0502020204030204" pitchFamily="34" charset="0"/>
                <a:cs typeface="Calibri" panose="020F0502020204030204" pitchFamily="34" charset="0"/>
              </a:rPr>
              <a:t>as specified </a:t>
            </a:r>
            <a:r>
              <a:rPr lang="en-US" sz="3200" dirty="0">
                <a:latin typeface="Calibri" panose="020F0502020204030204" pitchFamily="34" charset="0"/>
                <a:cs typeface="Calibri" panose="020F0502020204030204" pitchFamily="34" charset="0"/>
              </a:rPr>
              <a:t>in the contract for a period of time in an exchange or exchange-like</a:t>
            </a:r>
          </a:p>
          <a:p>
            <a:r>
              <a:rPr lang="en-US" sz="3200" dirty="0">
                <a:latin typeface="Calibri" panose="020F0502020204030204" pitchFamily="34" charset="0"/>
                <a:cs typeface="Calibri" panose="020F0502020204030204" pitchFamily="34" charset="0"/>
              </a:rPr>
              <a:t>t</a:t>
            </a:r>
            <a:r>
              <a:rPr lang="en-US" sz="3200" dirty="0" smtClean="0">
                <a:latin typeface="Calibri" panose="020F0502020204030204" pitchFamily="34" charset="0"/>
                <a:cs typeface="Calibri" panose="020F0502020204030204" pitchFamily="34" charset="0"/>
              </a:rPr>
              <a:t>ransaction.”</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1931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p:nvPr/>
        </p:nvSpPr>
        <p:spPr>
          <a:xfrm>
            <a:off x="711868" y="613766"/>
            <a:ext cx="10768263"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1" u="none" strike="noStrike" cap="none">
              <a:solidFill>
                <a:srgbClr val="008080"/>
              </a:solidFill>
              <a:latin typeface="Calibri"/>
              <a:ea typeface="Calibri"/>
              <a:cs typeface="Calibri"/>
              <a:sym typeface="Calibri"/>
            </a:endParaRPr>
          </a:p>
        </p:txBody>
      </p:sp>
      <p:sp>
        <p:nvSpPr>
          <p:cNvPr id="135" name="Google Shape;1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
        <p:nvSpPr>
          <p:cNvPr id="137" name="Google Shape;137;p16"/>
          <p:cNvSpPr txBox="1"/>
          <p:nvPr/>
        </p:nvSpPr>
        <p:spPr>
          <a:xfrm>
            <a:off x="9641663" y="6408264"/>
            <a:ext cx="216655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www.PBMares.com  </a:t>
            </a:r>
            <a:endParaRPr sz="1200" b="0" i="0" u="none" strike="noStrike" cap="none">
              <a:solidFill>
                <a:srgbClr val="757070"/>
              </a:solidFill>
              <a:latin typeface="Calibri"/>
              <a:ea typeface="Calibri"/>
              <a:cs typeface="Calibri"/>
              <a:sym typeface="Calibri"/>
            </a:endParaRPr>
          </a:p>
        </p:txBody>
      </p:sp>
      <p:sp>
        <p:nvSpPr>
          <p:cNvPr id="139" name="Google Shape;139;p16"/>
          <p:cNvSpPr txBox="1"/>
          <p:nvPr/>
        </p:nvSpPr>
        <p:spPr>
          <a:xfrm>
            <a:off x="726110" y="531618"/>
            <a:ext cx="8350983"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smtClean="0">
                <a:solidFill>
                  <a:srgbClr val="00788A"/>
                </a:solidFill>
                <a:latin typeface="Calibri"/>
                <a:ea typeface="Calibri"/>
                <a:cs typeface="Calibri"/>
                <a:sym typeface="Calibri"/>
              </a:rPr>
              <a:t>FAQ: </a:t>
            </a:r>
            <a:r>
              <a:rPr lang="en-US" sz="3600" b="0" i="0" u="none" strike="noStrike" cap="none" dirty="0" smtClean="0">
                <a:solidFill>
                  <a:srgbClr val="00788A"/>
                </a:solidFill>
                <a:latin typeface="Calibri"/>
                <a:ea typeface="Calibri"/>
                <a:cs typeface="Calibri"/>
                <a:sym typeface="Calibri"/>
              </a:rPr>
              <a:t>Does </a:t>
            </a:r>
            <a:r>
              <a:rPr lang="en-US" sz="3600" b="0" i="0" u="none" strike="noStrike" cap="none" dirty="0" smtClean="0">
                <a:solidFill>
                  <a:srgbClr val="00788A"/>
                </a:solidFill>
                <a:latin typeface="Calibri"/>
                <a:ea typeface="Calibri"/>
                <a:cs typeface="Calibri"/>
                <a:sym typeface="Calibri"/>
              </a:rPr>
              <a:t>It Convey Control of the Right of Use?</a:t>
            </a:r>
            <a:endParaRPr sz="3600" b="0" i="0" u="none" strike="noStrike" cap="none" dirty="0">
              <a:solidFill>
                <a:srgbClr val="00788A"/>
              </a:solidFill>
              <a:latin typeface="Calibri"/>
              <a:ea typeface="Calibri"/>
              <a:cs typeface="Calibri"/>
              <a:sym typeface="Calibri"/>
            </a:endParaRPr>
          </a:p>
        </p:txBody>
      </p:sp>
      <p:graphicFrame>
        <p:nvGraphicFramePr>
          <p:cNvPr id="5" name="Diagram 4"/>
          <p:cNvGraphicFramePr/>
          <p:nvPr>
            <p:extLst>
              <p:ext uri="{D42A27DB-BD31-4B8C-83A1-F6EECF244321}">
                <p14:modId xmlns:p14="http://schemas.microsoft.com/office/powerpoint/2010/main" val="3418936536"/>
              </p:ext>
            </p:extLst>
          </p:nvPr>
        </p:nvGraphicFramePr>
        <p:xfrm>
          <a:off x="590347" y="2220685"/>
          <a:ext cx="10889784" cy="2994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3911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53B9C87523AF42AAAC7BAD7F1F639C" ma:contentTypeVersion="2" ma:contentTypeDescription="Create a new document." ma:contentTypeScope="" ma:versionID="0245c9c07551795674a673ebffebfcc0">
  <xsd:schema xmlns:xsd="http://www.w3.org/2001/XMLSchema" xmlns:xs="http://www.w3.org/2001/XMLSchema" xmlns:p="http://schemas.microsoft.com/office/2006/metadata/properties" xmlns:ns2="efeea2b8-ccae-4b6f-a73e-63f02b06e24c" targetNamespace="http://schemas.microsoft.com/office/2006/metadata/properties" ma:root="true" ma:fieldsID="aed0aa964f93d3ab72458952d92b81ef" ns2:_="">
    <xsd:import namespace="efeea2b8-ccae-4b6f-a73e-63f02b06e24c"/>
    <xsd:element name="properties">
      <xsd:complexType>
        <xsd:sequence>
          <xsd:element name="documentManagement">
            <xsd:complexType>
              <xsd:all>
                <xsd:element ref="ns2:Department_x0020_Tag" minOccurs="0"/>
                <xsd:element ref="ns2:Category_x0020_Ta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eea2b8-ccae-4b6f-a73e-63f02b06e24c" elementFormDefault="qualified">
    <xsd:import namespace="http://schemas.microsoft.com/office/2006/documentManagement/types"/>
    <xsd:import namespace="http://schemas.microsoft.com/office/infopath/2007/PartnerControls"/>
    <xsd:element name="Department_x0020_Tag" ma:index="8" nillable="true" ma:displayName="Department Tag" ma:internalName="Department_x0020_Tag">
      <xsd:complexType>
        <xsd:complexContent>
          <xsd:extension base="dms:MultiChoice">
            <xsd:sequence>
              <xsd:element name="Value" maxOccurs="unbounded" minOccurs="0" nillable="true">
                <xsd:simpleType>
                  <xsd:restriction base="dms:Choice">
                    <xsd:enumeration value="Admin"/>
                    <xsd:enumeration value="Artifice"/>
                    <xsd:enumeration value="Assurance"/>
                    <xsd:enumeration value="Business Development"/>
                    <xsd:enumeration value="Consulting"/>
                    <xsd:enumeration value="Firm Wide"/>
                    <xsd:enumeration value="Human Resources"/>
                    <xsd:enumeration value="Information Systems"/>
                    <xsd:enumeration value="Internal Accounting"/>
                    <xsd:enumeration value="Internal Accounting"/>
                    <xsd:enumeration value="Learning &amp; Development"/>
                    <xsd:enumeration value="Marketing"/>
                    <xsd:enumeration value="PBM Wealth Management"/>
                    <xsd:enumeration value="Risk Management"/>
                    <xsd:enumeration value="Specialty Practice"/>
                    <xsd:enumeration value="Tax"/>
                    <xsd:enumeration value="TMDG"/>
                  </xsd:restriction>
                </xsd:simpleType>
              </xsd:element>
            </xsd:sequence>
          </xsd:extension>
        </xsd:complexContent>
      </xsd:complexType>
    </xsd:element>
    <xsd:element name="Category_x0020_Tag" ma:index="9" nillable="true" ma:displayName="Category Tag" ma:internalName="Category_x0020_Tag" ma:requiredMultiChoice="true">
      <xsd:complexType>
        <xsd:complexContent>
          <xsd:extension base="dms:MultiChoice">
            <xsd:sequence>
              <xsd:element name="Value" maxOccurs="unbounded" minOccurs="0" nillable="true">
                <xsd:simpleType>
                  <xsd:restriction base="dms:Choice">
                    <xsd:enumeration value="A&amp;A Consulting"/>
                    <xsd:enumeration value="Accounting Services"/>
                    <xsd:enumeration value="Advertising"/>
                    <xsd:enumeration value="Attest"/>
                    <xsd:enumeration value="Benefit Consulting Plan"/>
                    <xsd:enumeration value="Benefits"/>
                    <xsd:enumeration value="Brand"/>
                    <xsd:enumeration value="Brochure &amp; Sell Sheets"/>
                    <xsd:enumeration value="Career"/>
                    <xsd:enumeration value="CEO"/>
                    <xsd:enumeration value="Claims Auditing"/>
                    <xsd:enumeration value="Clients"/>
                    <xsd:enumeration value="Compilation"/>
                    <xsd:enumeration value="Corporate Monitoring"/>
                    <xsd:enumeration value="Credits and Incentives"/>
                    <xsd:enumeration value="Curriculum"/>
                    <xsd:enumeration value="Design"/>
                    <xsd:enumeration value="Education"/>
                    <xsd:enumeration value="Entity"/>
                    <xsd:enumeration value="Event"/>
                    <xsd:enumeration value="Expenses"/>
                    <xsd:enumeration value="Family Services"/>
                    <xsd:enumeration value="Fraud Investigation"/>
                    <xsd:enumeration value="Incentive"/>
                    <xsd:enumeration value="Individual"/>
                    <xsd:enumeration value="Insurance"/>
                    <xsd:enumeration value="International"/>
                    <xsd:enumeration value="Investment"/>
                    <xsd:enumeration value="Niche"/>
                    <xsd:enumeration value="Pathways"/>
                    <xsd:enumeration value="Pay"/>
                    <xsd:enumeration value="Pipeline"/>
                    <xsd:enumeration value="Policy"/>
                    <xsd:enumeration value="Procedures"/>
                    <xsd:enumeration value="Prospect"/>
                    <xsd:enumeration value="Recruiting"/>
                    <xsd:enumeration value="Report"/>
                    <xsd:enumeration value="Social Media"/>
                    <xsd:enumeration value="Specialty Segment"/>
                    <xsd:enumeration value="Staff"/>
                    <xsd:enumeration value="Tax Consulting"/>
                    <xsd:enumeration value="Thought Leadership"/>
                    <xsd:enumeration value="TPA"/>
                    <xsd:enumeration value="Valuation &amp; Litigation Support"/>
                    <xsd:enumeration value="Web"/>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partment_x0020_Tag xmlns="efeea2b8-ccae-4b6f-a73e-63f02b06e24c">
      <Value>Marketing</Value>
    </Department_x0020_Tag>
    <Category_x0020_Tag xmlns="efeea2b8-ccae-4b6f-a73e-63f02b06e24c">
      <Value>Brand</Value>
    </Category_x0020_Tag>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982979-00F5-4391-9322-88465AF4F4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eea2b8-ccae-4b6f-a73e-63f02b06e2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4D40C9-FB24-4955-AA24-7F4723B3A989}">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efeea2b8-ccae-4b6f-a73e-63f02b06e24c"/>
    <ds:schemaRef ds:uri="http://purl.org/dc/dcmitype/"/>
    <ds:schemaRef ds:uri="http://www.w3.org/XML/1998/namespace"/>
  </ds:schemaRefs>
</ds:datastoreItem>
</file>

<file path=customXml/itemProps3.xml><?xml version="1.0" encoding="utf-8"?>
<ds:datastoreItem xmlns:ds="http://schemas.openxmlformats.org/officeDocument/2006/customXml" ds:itemID="{C5F7F59F-51B2-43CA-9027-99CE8B5E83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2278</TotalTime>
  <Words>1759</Words>
  <Application>Microsoft Office PowerPoint</Application>
  <PresentationFormat>Widescreen</PresentationFormat>
  <Paragraphs>234</Paragraphs>
  <Slides>32</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Maurice</dc:creator>
  <cp:lastModifiedBy>Andrea Nichols</cp:lastModifiedBy>
  <cp:revision>292</cp:revision>
  <cp:lastPrinted>2023-03-14T12:14:37Z</cp:lastPrinted>
  <dcterms:modified xsi:type="dcterms:W3CDTF">2023-04-28T19:06:22Z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0x0101009C53B9C87523AF42AAAC7BAD7F1F639C</vt:lpwstr>
  </property>
</Properties>
</file>